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27"/>
  </p:notesMasterIdLst>
  <p:sldIdLst>
    <p:sldId id="256" r:id="rId2"/>
    <p:sldId id="277" r:id="rId3"/>
    <p:sldId id="278" r:id="rId4"/>
    <p:sldId id="279" r:id="rId5"/>
    <p:sldId id="276" r:id="rId6"/>
    <p:sldId id="274" r:id="rId7"/>
    <p:sldId id="257" r:id="rId8"/>
    <p:sldId id="258" r:id="rId9"/>
    <p:sldId id="260" r:id="rId10"/>
    <p:sldId id="261" r:id="rId11"/>
    <p:sldId id="262" r:id="rId12"/>
    <p:sldId id="259" r:id="rId13"/>
    <p:sldId id="265" r:id="rId14"/>
    <p:sldId id="263" r:id="rId15"/>
    <p:sldId id="264" r:id="rId16"/>
    <p:sldId id="266" r:id="rId17"/>
    <p:sldId id="268" r:id="rId18"/>
    <p:sldId id="269" r:id="rId19"/>
    <p:sldId id="270" r:id="rId20"/>
    <p:sldId id="267" r:id="rId21"/>
    <p:sldId id="271" r:id="rId22"/>
    <p:sldId id="272" r:id="rId23"/>
    <p:sldId id="280" r:id="rId24"/>
    <p:sldId id="273" r:id="rId25"/>
    <p:sldId id="275" r:id="rId2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534"/>
    <p:restoredTop sz="96498"/>
  </p:normalViewPr>
  <p:slideViewPr>
    <p:cSldViewPr snapToGrid="0">
      <p:cViewPr varScale="1">
        <p:scale>
          <a:sx n="126" d="100"/>
          <a:sy n="126" d="100"/>
        </p:scale>
        <p:origin x="232" y="28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p:cNvSpPr>
            <a:spLocks noGrp="1"/>
          </p:cNvSpPr>
          <p:nvPr>
            <p:ph type="hdr" sz="quarter"/>
          </p:nvPr>
        </p:nvSpPr>
        <p:spPr>
          <a:prstGeom prst="rect">
            <a:avLst/>
          </a:prstGeom>
        </p:spPr>
        <p:txBody>
          <a:bodyPr/>
          <a:lstStyle/>
          <a:p>
            <a:endParaRPr/>
          </a:p>
        </p:txBody>
      </p:sp>
      <p:sp>
        <p:nvSpPr>
          <p:cNvPr id="3" name="Date Placeholder"/>
          <p:cNvSpPr>
            <a:spLocks noGrp="1"/>
          </p:cNvSpPr>
          <p:nvPr>
            <p:ph type="dt" sz="quarter" idx="1"/>
          </p:nvPr>
        </p:nvSpPr>
        <p:spPr>
          <a:prstGeom prst="rect">
            <a:avLst/>
          </a:prstGeom>
        </p:spPr>
        <p:txBody>
          <a:bodyPr/>
          <a:lstStyle/>
          <a:p>
            <a:endParaRPr/>
          </a:p>
        </p:txBody>
      </p:sp>
      <p:sp>
        <p:nvSpPr>
          <p:cNvPr id="4" name="Slide Image Placeholder"/>
          <p:cNvSpPr>
            <a:spLocks noGrp="1" noRot="1" noChangeAspect="1"/>
          </p:cNvSpPr>
          <p:nvPr>
            <p:ph type="sldImg" idx="2"/>
          </p:nvPr>
        </p:nvSpPr>
        <p:spPr>
          <a:prstGeom prst="rect">
            <a:avLst/>
          </a:prstGeom>
        </p:spPr>
        <p:txBody>
          <a:bodyPr/>
          <a:lstStyle/>
          <a:p>
            <a:endParaRPr/>
          </a:p>
        </p:txBody>
      </p:sp>
      <p:sp>
        <p:nvSpPr>
          <p:cNvPr id="5" name="Notes Placeholder"/>
          <p:cNvSpPr>
            <a:spLocks noGrp="1"/>
          </p:cNvSpPr>
          <p:nvPr>
            <p:ph type="body" sz="quarter" idx="3"/>
          </p:nvPr>
        </p:nvSpPr>
        <p:spPr>
          <a:prstGeom prst="rect">
            <a:avLst/>
          </a:prstGeom>
        </p:spPr>
        <p:txBody>
          <a:bodyPr/>
          <a:lstStyle/>
          <a:p>
            <a:endParaRPr/>
          </a:p>
        </p:txBody>
      </p:sp>
      <p:sp>
        <p:nvSpPr>
          <p:cNvPr id="6" name="Footer Placeholder"/>
          <p:cNvSpPr>
            <a:spLocks noGrp="1"/>
          </p:cNvSpPr>
          <p:nvPr>
            <p:ph type="ftr" sz="quarter" idx="4"/>
          </p:nvPr>
        </p:nvSpPr>
        <p:spPr>
          <a:prstGeom prst="rect">
            <a:avLst/>
          </a:prstGeom>
        </p:spPr>
        <p:txBody>
          <a:bodyPr/>
          <a:lstStyle/>
          <a:p>
            <a:endParaRPr/>
          </a:p>
        </p:txBody>
      </p:sp>
      <p:sp>
        <p:nvSpPr>
          <p:cNvPr id="7" name="Slide Number Placeholder"/>
          <p:cNvSpPr>
            <a:spLocks noGrp="1"/>
          </p:cNvSpPr>
          <p:nvPr>
            <p:ph type="sldNum" sz="quarter" idx="5"/>
          </p:nvPr>
        </p:nvSpPr>
        <p:spPr>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lvl1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dirty="0"/>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dirty="0"/>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dirty="0"/>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dirty="0"/>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dirty="0"/>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dirty="0"/>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dirty="0"/>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dirty="0"/>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dirty="0"/>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dirty="0"/>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dirty="0"/>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F0F023-3559-7282-BBB9-92096C9B170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EB566E2-A026-D716-5B78-0550E400B47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3B2542E-43A8-4CD6-01EF-489F5335E62D}"/>
              </a:ext>
            </a:extLst>
          </p:cNvPr>
          <p:cNvSpPr>
            <a:spLocks noGrp="1"/>
          </p:cNvSpPr>
          <p:nvPr>
            <p:ph type="body" idx="1"/>
          </p:nvPr>
        </p:nvSpPr>
        <p:spPr/>
        <p:txBody>
          <a:bodyPr/>
          <a:lstStyle/>
          <a:p>
            <a:endParaRPr dirty="0"/>
          </a:p>
        </p:txBody>
      </p:sp>
      <p:sp>
        <p:nvSpPr>
          <p:cNvPr id="4" name="Slide Number Placeholder 3">
            <a:extLst>
              <a:ext uri="{FF2B5EF4-FFF2-40B4-BE49-F238E27FC236}">
                <a16:creationId xmlns:a16="http://schemas.microsoft.com/office/drawing/2014/main" id="{619202FE-F388-9873-6B3C-B679038C9B87}"/>
              </a:ext>
            </a:extLst>
          </p:cNvPr>
          <p:cNvSpPr>
            <a:spLocks noGrp="1"/>
          </p:cNvSpPr>
          <p:nvPr>
            <p:ph type="sldNum" idx="5"/>
          </p:nvPr>
        </p:nvSpPr>
        <p:spPr/>
        <p:txBody>
          <a:bodyPr/>
          <a:lstStyle/>
          <a:p>
            <a:endParaRPr/>
          </a:p>
        </p:txBody>
      </p:sp>
    </p:spTree>
    <p:extLst>
      <p:ext uri="{BB962C8B-B14F-4D97-AF65-F5344CB8AC3E}">
        <p14:creationId xmlns:p14="http://schemas.microsoft.com/office/powerpoint/2010/main" val="394335814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dirty="0"/>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dirty="0"/>
              <a:t>Timing: 2 minutes (44–46 minutes of 50).</a:t>
            </a:r>
          </a:p>
          <a:p>
            <a:endParaRPr dirty="0"/>
          </a:p>
          <a:p>
            <a:r>
              <a:rPr dirty="0"/>
              <a:t>Briefly locate the final rebellion and judgment after the millennium, then the new heavens and new earth. God dwells with humanity; death and the curse no longer govern human experience. Return to Ephesians 2:7: the coming ages display the surpassing riches of God’s grace in kindness toward those in Christ. The complete plan demonstrates that His gracious purpose reaches its intended completion and displays His character forever.</a:t>
            </a:r>
          </a:p>
          <a:p>
            <a:endParaRPr dirty="0"/>
          </a:p>
          <a:p>
            <a:r>
              <a:rPr dirty="0"/>
              <a:t>Key passages: Genesis 12:2–3 and Romans 11:25–36.</a:t>
            </a:r>
          </a:p>
          <a:p>
            <a:r>
              <a:rPr dirty="0"/>
              <a:t>Slide passages: Revelation 20:7–15; 21:1–5; 22:1–5; Ephesians 2:7.</a:t>
            </a:r>
          </a:p>
          <a:p>
            <a:endParaRPr dirty="0"/>
          </a:p>
          <a:p>
            <a:r>
              <a:rPr dirty="0"/>
              <a:t>Sources: Dr. Christopher Cone, user-approved Eschatology and True Grace outline. Covenants </a:t>
            </a:r>
            <a:r>
              <a:rPr dirty="0" err="1"/>
              <a:t>Chart.pdf</a:t>
            </a:r>
            <a:r>
              <a:rPr dirty="0"/>
              <a:t>, A Synthetic Overview of Scripture (2007). Source presentations: Introducing The End; Future of the Church (The Chronology of a Church-Age Believer); Kingdom Views and Implications; Biblical Prophecy and Personal Hope.</a:t>
            </a:r>
          </a:p>
          <a:p>
            <a:r>
              <a:rPr dirty="0"/>
              <a:t>Supporting articles:</a:t>
            </a:r>
          </a:p>
          <a:p>
            <a:r>
              <a:rPr dirty="0"/>
              <a:t>https://</a:t>
            </a:r>
            <a:r>
              <a:rPr dirty="0" err="1"/>
              <a:t>drcone.com</a:t>
            </a:r>
            <a:r>
              <a:rPr dirty="0"/>
              <a:t>/2023/03/22/the-kingdom-of-heaven/</a:t>
            </a:r>
          </a:p>
          <a:p>
            <a:r>
              <a:rPr dirty="0"/>
              <a:t>https://</a:t>
            </a:r>
            <a:r>
              <a:rPr dirty="0" err="1"/>
              <a:t>drcone.com</a:t>
            </a:r>
            <a:r>
              <a:rPr dirty="0"/>
              <a:t>/2015/06/15/</a:t>
            </a:r>
            <a:r>
              <a:rPr dirty="0" err="1"/>
              <a:t>israel</a:t>
            </a:r>
            <a:r>
              <a:rPr dirty="0"/>
              <a:t>-and-the-church-are-we-not-all-descendants-of-</a:t>
            </a:r>
            <a:r>
              <a:rPr dirty="0" err="1"/>
              <a:t>abraham</a:t>
            </a:r>
            <a:r>
              <a:rPr dirty="0"/>
              <a:t>/</a:t>
            </a:r>
          </a:p>
          <a:p>
            <a:endParaRPr dirty="0"/>
          </a:p>
          <a:p>
            <a:r>
              <a:rPr dirty="0"/>
              <a:t>Visual source: approved navy-and-gold background artwork reused from the previous three presentations.</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dirty="0"/>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2C94FA-B380-457C-BA0B-8B0BE3AA3F9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BC416CA-3D3A-E489-F5E1-5D6E7655669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82A5310-B543-5719-4D04-20526D6A8C1C}"/>
              </a:ext>
            </a:extLst>
          </p:cNvPr>
          <p:cNvSpPr>
            <a:spLocks noGrp="1"/>
          </p:cNvSpPr>
          <p:nvPr>
            <p:ph type="body" idx="1"/>
          </p:nvPr>
        </p:nvSpPr>
        <p:spPr/>
        <p:txBody>
          <a:bodyPr/>
          <a:lstStyle/>
          <a:p>
            <a:endParaRPr dirty="0"/>
          </a:p>
        </p:txBody>
      </p:sp>
      <p:sp>
        <p:nvSpPr>
          <p:cNvPr id="4" name="Slide Number Placeholder 3">
            <a:extLst>
              <a:ext uri="{FF2B5EF4-FFF2-40B4-BE49-F238E27FC236}">
                <a16:creationId xmlns:a16="http://schemas.microsoft.com/office/drawing/2014/main" id="{C36A4969-17B7-25A9-0B2B-330180D519DE}"/>
              </a:ext>
            </a:extLst>
          </p:cNvPr>
          <p:cNvSpPr>
            <a:spLocks noGrp="1"/>
          </p:cNvSpPr>
          <p:nvPr>
            <p:ph type="sldNum" idx="5"/>
          </p:nvPr>
        </p:nvSpPr>
        <p:spPr/>
        <p:txBody>
          <a:bodyPr/>
          <a:lstStyle/>
          <a:p>
            <a:endParaRPr/>
          </a:p>
        </p:txBody>
      </p:sp>
    </p:spTree>
    <p:extLst>
      <p:ext uri="{BB962C8B-B14F-4D97-AF65-F5344CB8AC3E}">
        <p14:creationId xmlns:p14="http://schemas.microsoft.com/office/powerpoint/2010/main" val="217083848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dirty="0"/>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03382A-9323-F2CC-6464-BD99FE6221F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A70E99F-FC6B-CA95-8E73-DF046C0123B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4129BCD-F0D1-F88D-7E76-36FA32080938}"/>
              </a:ext>
            </a:extLst>
          </p:cNvPr>
          <p:cNvSpPr>
            <a:spLocks noGrp="1"/>
          </p:cNvSpPr>
          <p:nvPr>
            <p:ph type="body" idx="1"/>
          </p:nvPr>
        </p:nvSpPr>
        <p:spPr/>
        <p:txBody>
          <a:bodyPr/>
          <a:lstStyle/>
          <a:p>
            <a:endParaRPr dirty="0"/>
          </a:p>
        </p:txBody>
      </p:sp>
      <p:sp>
        <p:nvSpPr>
          <p:cNvPr id="4" name="Slide Number Placeholder 3">
            <a:extLst>
              <a:ext uri="{FF2B5EF4-FFF2-40B4-BE49-F238E27FC236}">
                <a16:creationId xmlns:a16="http://schemas.microsoft.com/office/drawing/2014/main" id="{08D1B14D-D646-DE7B-F8A7-0F458EFD0932}"/>
              </a:ext>
            </a:extLst>
          </p:cNvPr>
          <p:cNvSpPr>
            <a:spLocks noGrp="1"/>
          </p:cNvSpPr>
          <p:nvPr>
            <p:ph type="sldNum" idx="5"/>
          </p:nvPr>
        </p:nvSpPr>
        <p:spPr/>
        <p:txBody>
          <a:bodyPr/>
          <a:lstStyle/>
          <a:p>
            <a:endParaRPr/>
          </a:p>
        </p:txBody>
      </p:sp>
    </p:spTree>
    <p:extLst>
      <p:ext uri="{BB962C8B-B14F-4D97-AF65-F5344CB8AC3E}">
        <p14:creationId xmlns:p14="http://schemas.microsoft.com/office/powerpoint/2010/main" val="220582550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A7D875-CB46-D26C-374B-966F3CA0047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E34504C-CD11-B3F9-98BB-B70AC8795E4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8182A96-764E-3B30-F523-4066775292F0}"/>
              </a:ext>
            </a:extLst>
          </p:cNvPr>
          <p:cNvSpPr>
            <a:spLocks noGrp="1"/>
          </p:cNvSpPr>
          <p:nvPr>
            <p:ph type="body" idx="1"/>
          </p:nvPr>
        </p:nvSpPr>
        <p:spPr/>
        <p:txBody>
          <a:bodyPr/>
          <a:lstStyle/>
          <a:p>
            <a:endParaRPr dirty="0"/>
          </a:p>
        </p:txBody>
      </p:sp>
      <p:sp>
        <p:nvSpPr>
          <p:cNvPr id="4" name="Slide Number Placeholder 3">
            <a:extLst>
              <a:ext uri="{FF2B5EF4-FFF2-40B4-BE49-F238E27FC236}">
                <a16:creationId xmlns:a16="http://schemas.microsoft.com/office/drawing/2014/main" id="{D356D8BC-770A-A965-3351-E531982CF7A4}"/>
              </a:ext>
            </a:extLst>
          </p:cNvPr>
          <p:cNvSpPr>
            <a:spLocks noGrp="1"/>
          </p:cNvSpPr>
          <p:nvPr>
            <p:ph type="sldNum" idx="5"/>
          </p:nvPr>
        </p:nvSpPr>
        <p:spPr/>
        <p:txBody>
          <a:bodyPr/>
          <a:lstStyle/>
          <a:p>
            <a:endParaRPr/>
          </a:p>
        </p:txBody>
      </p:sp>
    </p:spTree>
    <p:extLst>
      <p:ext uri="{BB962C8B-B14F-4D97-AF65-F5344CB8AC3E}">
        <p14:creationId xmlns:p14="http://schemas.microsoft.com/office/powerpoint/2010/main" val="206644188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9F8FA3-0DE0-1AC6-E8E7-CEBC1E12F41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C6C13CF-60CA-537E-904C-A1B73D84734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3835E7D-8321-FA3E-8694-D42FD48BDC72}"/>
              </a:ext>
            </a:extLst>
          </p:cNvPr>
          <p:cNvSpPr>
            <a:spLocks noGrp="1"/>
          </p:cNvSpPr>
          <p:nvPr>
            <p:ph type="body" idx="1"/>
          </p:nvPr>
        </p:nvSpPr>
        <p:spPr/>
        <p:txBody>
          <a:bodyPr/>
          <a:lstStyle/>
          <a:p>
            <a:endParaRPr dirty="0"/>
          </a:p>
        </p:txBody>
      </p:sp>
      <p:sp>
        <p:nvSpPr>
          <p:cNvPr id="4" name="Slide Number Placeholder 3">
            <a:extLst>
              <a:ext uri="{FF2B5EF4-FFF2-40B4-BE49-F238E27FC236}">
                <a16:creationId xmlns:a16="http://schemas.microsoft.com/office/drawing/2014/main" id="{C46618D5-F2DF-0117-A112-C70D1748D974}"/>
              </a:ext>
            </a:extLst>
          </p:cNvPr>
          <p:cNvSpPr>
            <a:spLocks noGrp="1"/>
          </p:cNvSpPr>
          <p:nvPr>
            <p:ph type="sldNum" idx="5"/>
          </p:nvPr>
        </p:nvSpPr>
        <p:spPr/>
        <p:txBody>
          <a:bodyPr/>
          <a:lstStyle/>
          <a:p>
            <a:endParaRPr/>
          </a:p>
        </p:txBody>
      </p:sp>
    </p:spTree>
    <p:extLst>
      <p:ext uri="{BB962C8B-B14F-4D97-AF65-F5344CB8AC3E}">
        <p14:creationId xmlns:p14="http://schemas.microsoft.com/office/powerpoint/2010/main" val="81978093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dirty="0"/>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256854-58CF-445F-21F7-520F0A6B0FB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74E5B52-3163-EF21-2531-7257CD5E278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64865B4-B942-B2CC-C407-066AAEC88E82}"/>
              </a:ext>
            </a:extLst>
          </p:cNvPr>
          <p:cNvSpPr>
            <a:spLocks noGrp="1"/>
          </p:cNvSpPr>
          <p:nvPr>
            <p:ph type="body" idx="1"/>
          </p:nvPr>
        </p:nvSpPr>
        <p:spPr/>
        <p:txBody>
          <a:bodyPr/>
          <a:lstStyle/>
          <a:p>
            <a:endParaRPr dirty="0"/>
          </a:p>
        </p:txBody>
      </p:sp>
      <p:sp>
        <p:nvSpPr>
          <p:cNvPr id="4" name="Slide Number Placeholder 3">
            <a:extLst>
              <a:ext uri="{FF2B5EF4-FFF2-40B4-BE49-F238E27FC236}">
                <a16:creationId xmlns:a16="http://schemas.microsoft.com/office/drawing/2014/main" id="{F3E727EE-5DDF-BEFE-F093-026900E25CBF}"/>
              </a:ext>
            </a:extLst>
          </p:cNvPr>
          <p:cNvSpPr>
            <a:spLocks noGrp="1"/>
          </p:cNvSpPr>
          <p:nvPr>
            <p:ph type="sldNum" idx="5"/>
          </p:nvPr>
        </p:nvSpPr>
        <p:spPr/>
        <p:txBody>
          <a:bodyPr/>
          <a:lstStyle/>
          <a:p>
            <a:endParaRPr/>
          </a:p>
        </p:txBody>
      </p:sp>
    </p:spTree>
    <p:extLst>
      <p:ext uri="{BB962C8B-B14F-4D97-AF65-F5344CB8AC3E}">
        <p14:creationId xmlns:p14="http://schemas.microsoft.com/office/powerpoint/2010/main" val="23886544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dirty="0"/>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dirty="0"/>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dirty="0"/>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Master">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txStyles>
    <p:titleStyle>
      <a:lvl1pPr algn="l">
        <a:lnSpc>
          <a:spcPct val="90000"/>
        </a:lnSpc>
        <a:spcBef>
          <a:spcPts val="0"/>
        </a:spcBef>
        <a:buNone/>
        <a:defRPr sz="4400">
          <a:solidFill>
            <a:schemeClr val="tx1"/>
          </a:solidFill>
          <a:latin typeface="+mj-lt"/>
          <a:ea typeface="+mj-lt"/>
          <a:cs typeface="+mj-lt"/>
        </a:defRPr>
      </a:lvl1pPr>
    </p:titleStyle>
    <p:bodyStyle>
      <a:lvl1pPr marL="228600" indent="-228600" algn="l">
        <a:lnSpc>
          <a:spcPct val="90000"/>
        </a:lnSpc>
        <a:spcBef>
          <a:spcPts val="1000"/>
        </a:spcBef>
        <a:buChar char="•"/>
        <a:defRPr sz="2800">
          <a:solidFill>
            <a:schemeClr val="tx1"/>
          </a:solidFill>
          <a:latin typeface="+mn-lt"/>
          <a:ea typeface="+mn-lt"/>
          <a:cs typeface="+mn-lt"/>
        </a:defRPr>
      </a:lvl1pPr>
      <a:lvl2pPr marL="685800" indent="-228600" algn="l">
        <a:lnSpc>
          <a:spcPct val="90000"/>
        </a:lnSpc>
        <a:spcBef>
          <a:spcPts val="500"/>
        </a:spcBef>
        <a:buChar char="•"/>
        <a:defRPr sz="2400">
          <a:solidFill>
            <a:schemeClr val="tx1"/>
          </a:solidFill>
          <a:latin typeface="+mn-lt"/>
          <a:ea typeface="+mn-lt"/>
          <a:cs typeface="+mn-lt"/>
        </a:defRPr>
      </a:lvl2pPr>
      <a:lvl3pPr marL="1143000" indent="-228600" algn="l">
        <a:lnSpc>
          <a:spcPct val="90000"/>
        </a:lnSpc>
        <a:spcBef>
          <a:spcPts val="500"/>
        </a:spcBef>
        <a:buChar char="•"/>
        <a:defRPr sz="2000">
          <a:solidFill>
            <a:schemeClr val="tx1"/>
          </a:solidFill>
          <a:latin typeface="+mn-lt"/>
          <a:ea typeface="+mn-lt"/>
          <a:cs typeface="+mn-lt"/>
        </a:defRPr>
      </a:lvl3pPr>
      <a:lvl4pPr marL="1600200" indent="-228600" algn="l">
        <a:lnSpc>
          <a:spcPct val="90000"/>
        </a:lnSpc>
        <a:spcBef>
          <a:spcPts val="500"/>
        </a:spcBef>
        <a:buChar char="•"/>
        <a:defRPr sz="1800">
          <a:solidFill>
            <a:schemeClr val="tx1"/>
          </a:solidFill>
          <a:latin typeface="+mn-lt"/>
          <a:ea typeface="+mn-lt"/>
          <a:cs typeface="+mn-lt"/>
        </a:defRPr>
      </a:lvl4pPr>
      <a:lvl5pPr marL="2057400" indent="-228600" algn="l">
        <a:lnSpc>
          <a:spcPct val="90000"/>
        </a:lnSpc>
        <a:spcBef>
          <a:spcPts val="500"/>
        </a:spcBef>
        <a:buChar char="•"/>
        <a:defRPr sz="1800">
          <a:solidFill>
            <a:schemeClr val="tx1"/>
          </a:solidFill>
          <a:latin typeface="+mn-lt"/>
          <a:ea typeface="+mn-lt"/>
          <a:cs typeface="+mn-lt"/>
        </a:defRPr>
      </a:lvl5pPr>
      <a:lvl6pPr marL="2514600" indent="-228600" algn="l">
        <a:lnSpc>
          <a:spcPct val="90000"/>
        </a:lnSpc>
        <a:spcBef>
          <a:spcPts val="500"/>
        </a:spcBef>
        <a:buChar char="•"/>
        <a:defRPr sz="1800">
          <a:solidFill>
            <a:schemeClr val="tx1"/>
          </a:solidFill>
          <a:latin typeface="+mn-lt"/>
          <a:ea typeface="+mn-lt"/>
          <a:cs typeface="+mn-lt"/>
        </a:defRPr>
      </a:lvl6pPr>
      <a:lvl7pPr marL="2971800" indent="-228600" algn="l">
        <a:lnSpc>
          <a:spcPct val="90000"/>
        </a:lnSpc>
        <a:spcBef>
          <a:spcPts val="500"/>
        </a:spcBef>
        <a:buChar char="•"/>
        <a:defRPr sz="1800">
          <a:solidFill>
            <a:schemeClr val="tx1"/>
          </a:solidFill>
          <a:latin typeface="+mn-lt"/>
          <a:ea typeface="+mn-lt"/>
          <a:cs typeface="+mn-lt"/>
        </a:defRPr>
      </a:lvl7pPr>
      <a:lvl8pPr marL="3429000" indent="-228600" algn="l">
        <a:lnSpc>
          <a:spcPct val="90000"/>
        </a:lnSpc>
        <a:spcBef>
          <a:spcPts val="500"/>
        </a:spcBef>
        <a:buChar char="•"/>
        <a:defRPr sz="1800">
          <a:solidFill>
            <a:schemeClr val="tx1"/>
          </a:solidFill>
          <a:latin typeface="+mn-lt"/>
          <a:ea typeface="+mn-lt"/>
          <a:cs typeface="+mn-lt"/>
        </a:defRPr>
      </a:lvl8pPr>
      <a:lvl9pPr marL="3886200" indent="-228600" algn="l">
        <a:lnSpc>
          <a:spcPct val="90000"/>
        </a:lnSpc>
        <a:spcBef>
          <a:spcPts val="500"/>
        </a:spcBef>
        <a:buChar char="•"/>
        <a:defRPr sz="1800">
          <a:solidFill>
            <a:schemeClr val="tx1"/>
          </a:solidFill>
          <a:latin typeface="+mn-lt"/>
          <a:ea typeface="+mn-lt"/>
          <a:cs typeface="+mn-lt"/>
        </a:defRPr>
      </a:lvl9pPr>
    </p:bodyStyle>
    <p:otherStyle>
      <a:lvl1pPr marL="0" algn="l">
        <a:buNone/>
        <a:defRPr sz="1800">
          <a:solidFill>
            <a:schemeClr val="tx1"/>
          </a:solidFill>
          <a:latin typeface="+mn-lt"/>
          <a:ea typeface="+mn-lt"/>
          <a:cs typeface="+mn-lt"/>
        </a:defRPr>
      </a:lvl1pPr>
      <a:lvl2pPr marL="457200" algn="l">
        <a:buNone/>
        <a:defRPr sz="1800">
          <a:solidFill>
            <a:schemeClr val="tx1"/>
          </a:solidFill>
          <a:latin typeface="+mn-lt"/>
          <a:ea typeface="+mn-lt"/>
          <a:cs typeface="+mn-lt"/>
        </a:defRPr>
      </a:lvl2pPr>
      <a:lvl3pPr marL="914400" algn="l">
        <a:buNone/>
        <a:defRPr sz="1800">
          <a:solidFill>
            <a:schemeClr val="tx1"/>
          </a:solidFill>
          <a:latin typeface="+mn-lt"/>
          <a:ea typeface="+mn-lt"/>
          <a:cs typeface="+mn-lt"/>
        </a:defRPr>
      </a:lvl3pPr>
      <a:lvl4pPr marL="1371600" algn="l">
        <a:buNone/>
        <a:defRPr sz="1800">
          <a:solidFill>
            <a:schemeClr val="tx1"/>
          </a:solidFill>
          <a:latin typeface="+mn-lt"/>
          <a:ea typeface="+mn-lt"/>
          <a:cs typeface="+mn-lt"/>
        </a:defRPr>
      </a:lvl4pPr>
      <a:lvl5pPr marL="1828800" algn="l">
        <a:buNone/>
        <a:defRPr sz="1800">
          <a:solidFill>
            <a:schemeClr val="tx1"/>
          </a:solidFill>
          <a:latin typeface="+mn-lt"/>
          <a:ea typeface="+mn-lt"/>
          <a:cs typeface="+mn-lt"/>
        </a:defRPr>
      </a:lvl5pPr>
      <a:lvl6pPr marL="2286000" algn="l">
        <a:buNone/>
        <a:defRPr sz="1800">
          <a:solidFill>
            <a:schemeClr val="tx1"/>
          </a:solidFill>
          <a:latin typeface="+mn-lt"/>
          <a:ea typeface="+mn-lt"/>
          <a:cs typeface="+mn-lt"/>
        </a:defRPr>
      </a:lvl6pPr>
      <a:lvl7pPr marL="2743200" algn="l">
        <a:buNone/>
        <a:defRPr sz="1800">
          <a:solidFill>
            <a:schemeClr val="tx1"/>
          </a:solidFill>
          <a:latin typeface="+mn-lt"/>
          <a:ea typeface="+mn-lt"/>
          <a:cs typeface="+mn-lt"/>
        </a:defRPr>
      </a:lvl7pPr>
      <a:lvl8pPr marL="3200400" algn="l">
        <a:buNone/>
        <a:defRPr sz="1800">
          <a:solidFill>
            <a:schemeClr val="tx1"/>
          </a:solidFill>
          <a:latin typeface="+mn-lt"/>
          <a:ea typeface="+mn-lt"/>
          <a:cs typeface="+mn-lt"/>
        </a:defRPr>
      </a:lvl8pPr>
      <a:lvl9pPr marL="3657600" algn="l">
        <a:buNone/>
        <a:defRPr sz="1800">
          <a:solidFill>
            <a:schemeClr val="tx1"/>
          </a:solidFill>
          <a:latin typeface="+mn-lt"/>
          <a:ea typeface="+mn-lt"/>
          <a:cs typeface="+mn-lt"/>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6121C"/>
        </a:solidFill>
        <a:effectLst/>
      </p:bgPr>
    </p:bg>
    <p:spTree>
      <p:nvGrpSpPr>
        <p:cNvPr id="1" name=""/>
        <p:cNvGrpSpPr/>
        <p:nvPr/>
      </p:nvGrpSpPr>
      <p:grpSpPr>
        <a:xfrm>
          <a:off x="0" y="0"/>
          <a:ext cx="0" cy="0"/>
          <a:chOff x="0" y="0"/>
          <a:chExt cx="0" cy="0"/>
        </a:xfrm>
      </p:grpSpPr>
      <p:pic>
        <p:nvPicPr>
          <p:cNvPr id="17" name="Picture 16"/>
          <p:cNvPicPr>
            <a:picLocks noChangeAspect="1"/>
          </p:cNvPicPr>
          <p:nvPr/>
        </p:nvPicPr>
        <p:blipFill>
          <a:blip r:embed="rId3"/>
          <a:srcRect t="27" b="27"/>
          <a:stretch>
            <a:fillRect/>
          </a:stretch>
        </p:blipFill>
        <p:spPr>
          <a:xfrm>
            <a:off x="0" y="0"/>
            <a:ext cx="12192000" cy="6858000"/>
          </a:xfrm>
          <a:prstGeom prst="rect">
            <a:avLst/>
          </a:prstGeom>
        </p:spPr>
      </p:pic>
      <p:sp>
        <p:nvSpPr>
          <p:cNvPr id="2" name="Eschatology">
            <a:extLst>
              <a:ext uri="{FF2B5EF4-FFF2-40B4-BE49-F238E27FC236}">
                <a16:creationId xmlns:a16="http://schemas.microsoft.com/office/drawing/2014/main" id="{6E9B2CCB-DD6E-4EB3-8369-CA385AA85428}"/>
              </a:ext>
            </a:extLst>
          </p:cNvPr>
          <p:cNvSpPr>
            <a:spLocks noGrp="1"/>
          </p:cNvSpPr>
          <p:nvPr/>
        </p:nvSpPr>
        <p:spPr>
          <a:xfrm>
            <a:off x="1504950" y="714375"/>
            <a:ext cx="8572500" cy="1104900"/>
          </a:xfrm>
          <a:prstGeom prst="rect">
            <a:avLst/>
          </a:prstGeom>
          <a:noFill/>
          <a:ln w="0">
            <a:noFill/>
          </a:ln>
        </p:spPr>
        <p:txBody>
          <a:bodyPr wrap="none" lIns="0" tIns="0" rIns="0" bIns="0" anchor="t">
            <a:noAutofit/>
          </a:bodyPr>
          <a:lstStyle/>
          <a:p>
            <a:pPr algn="l">
              <a:defRPr sz="6825" b="0" i="0">
                <a:solidFill>
                  <a:srgbClr val="F8F4EA"/>
                </a:solidFill>
                <a:latin typeface="Georgia"/>
                <a:ea typeface="Georgia"/>
                <a:cs typeface="Georgia"/>
              </a:defRPr>
            </a:pPr>
            <a:r>
              <a:rPr sz="6825" b="0" i="0">
                <a:solidFill>
                  <a:srgbClr val="F8F4EA"/>
                </a:solidFill>
                <a:latin typeface="Georgia"/>
                <a:ea typeface="Georgia"/>
                <a:cs typeface="Georgia"/>
              </a:rPr>
              <a:t>Eschatology</a:t>
            </a:r>
          </a:p>
        </p:txBody>
      </p:sp>
      <p:sp>
        <p:nvSpPr>
          <p:cNvPr id="3" name="and">
            <a:extLst>
              <a:ext uri="{FF2B5EF4-FFF2-40B4-BE49-F238E27FC236}">
                <a16:creationId xmlns:a16="http://schemas.microsoft.com/office/drawing/2014/main" id="{B923A84D-E9F5-4EC3-82B0-E6C17747A505}"/>
              </a:ext>
            </a:extLst>
          </p:cNvPr>
          <p:cNvSpPr>
            <a:spLocks noGrp="1"/>
          </p:cNvSpPr>
          <p:nvPr/>
        </p:nvSpPr>
        <p:spPr>
          <a:xfrm>
            <a:off x="1514475" y="2143125"/>
            <a:ext cx="1352550" cy="800100"/>
          </a:xfrm>
          <a:prstGeom prst="rect">
            <a:avLst/>
          </a:prstGeom>
          <a:noFill/>
          <a:ln w="0">
            <a:noFill/>
          </a:ln>
        </p:spPr>
        <p:txBody>
          <a:bodyPr wrap="none" lIns="0" tIns="0" rIns="0" bIns="0" anchor="t">
            <a:noAutofit/>
          </a:bodyPr>
          <a:lstStyle/>
          <a:p>
            <a:pPr algn="l">
              <a:defRPr sz="4950" b="0" i="1">
                <a:solidFill>
                  <a:srgbClr val="D9AA65"/>
                </a:solidFill>
                <a:latin typeface="Georgia"/>
                <a:ea typeface="Georgia"/>
                <a:cs typeface="Georgia"/>
              </a:defRPr>
            </a:pPr>
            <a:r>
              <a:rPr sz="4950" b="0" i="1">
                <a:solidFill>
                  <a:srgbClr val="D9AA65"/>
                </a:solidFill>
                <a:latin typeface="Georgia"/>
                <a:ea typeface="Georgia"/>
                <a:cs typeface="Georgia"/>
              </a:rPr>
              <a:t>and</a:t>
            </a:r>
          </a:p>
        </p:txBody>
      </p:sp>
      <p:sp>
        <p:nvSpPr>
          <p:cNvPr id="4" name="True Grace">
            <a:extLst>
              <a:ext uri="{FF2B5EF4-FFF2-40B4-BE49-F238E27FC236}">
                <a16:creationId xmlns:a16="http://schemas.microsoft.com/office/drawing/2014/main" id="{7B824E85-02D8-4865-BA05-EC9E3C424991}"/>
              </a:ext>
            </a:extLst>
          </p:cNvPr>
          <p:cNvSpPr>
            <a:spLocks noGrp="1"/>
          </p:cNvSpPr>
          <p:nvPr/>
        </p:nvSpPr>
        <p:spPr>
          <a:xfrm>
            <a:off x="2886075" y="1952625"/>
            <a:ext cx="6762750" cy="1123950"/>
          </a:xfrm>
          <a:prstGeom prst="rect">
            <a:avLst/>
          </a:prstGeom>
          <a:noFill/>
          <a:ln w="0">
            <a:noFill/>
          </a:ln>
        </p:spPr>
        <p:txBody>
          <a:bodyPr wrap="none" lIns="0" tIns="0" rIns="0" bIns="0" anchor="t">
            <a:noAutofit/>
          </a:bodyPr>
          <a:lstStyle/>
          <a:p>
            <a:pPr algn="l">
              <a:defRPr sz="7200" b="0" i="0">
                <a:solidFill>
                  <a:srgbClr val="D9AA65"/>
                </a:solidFill>
                <a:latin typeface="Georgia"/>
                <a:ea typeface="Georgia"/>
                <a:cs typeface="Georgia"/>
              </a:defRPr>
            </a:pPr>
            <a:r>
              <a:rPr sz="7200" b="0" i="0">
                <a:solidFill>
                  <a:srgbClr val="D9AA65"/>
                </a:solidFill>
                <a:latin typeface="Georgia"/>
                <a:ea typeface="Georgia"/>
                <a:cs typeface="Georgia"/>
              </a:rPr>
              <a:t>True Grace</a:t>
            </a:r>
          </a:p>
        </p:txBody>
      </p:sp>
      <p:sp>
        <p:nvSpPr>
          <p:cNvPr id="5" name="Divider">
            <a:extLst>
              <a:ext uri="{FF2B5EF4-FFF2-40B4-BE49-F238E27FC236}">
                <a16:creationId xmlns:a16="http://schemas.microsoft.com/office/drawing/2014/main" id="{8FA30B44-1CF7-4382-B54C-FF1F23328878}"/>
              </a:ext>
            </a:extLst>
          </p:cNvPr>
          <p:cNvSpPr>
            <a:spLocks noGrp="1"/>
          </p:cNvSpPr>
          <p:nvPr/>
        </p:nvSpPr>
        <p:spPr>
          <a:xfrm>
            <a:off x="1533525" y="3238500"/>
            <a:ext cx="6191250" cy="19050"/>
          </a:xfrm>
          <a:prstGeom prst="rect">
            <a:avLst/>
          </a:prstGeom>
          <a:solidFill>
            <a:srgbClr val="D9AA65"/>
          </a:solidFill>
          <a:ln w="0">
            <a:noFill/>
          </a:ln>
        </p:spPr>
        <p:txBody>
          <a:bodyPr/>
          <a:lstStyle/>
          <a:p>
            <a:endParaRPr lang="en-US"/>
          </a:p>
        </p:txBody>
      </p:sp>
      <p:sp>
        <p:nvSpPr>
          <p:cNvPr id="6" name="Can God’s grace be trusted?">
            <a:extLst>
              <a:ext uri="{FF2B5EF4-FFF2-40B4-BE49-F238E27FC236}">
                <a16:creationId xmlns:a16="http://schemas.microsoft.com/office/drawing/2014/main" id="{DF2663F6-94D3-4050-8158-D3CF0876838A}"/>
              </a:ext>
            </a:extLst>
          </p:cNvPr>
          <p:cNvSpPr>
            <a:spLocks noGrp="1"/>
          </p:cNvSpPr>
          <p:nvPr/>
        </p:nvSpPr>
        <p:spPr>
          <a:xfrm>
            <a:off x="3795712" y="3313371"/>
            <a:ext cx="7858125" cy="495300"/>
          </a:xfrm>
          <a:prstGeom prst="rect">
            <a:avLst/>
          </a:prstGeom>
          <a:noFill/>
          <a:ln w="0">
            <a:noFill/>
          </a:ln>
        </p:spPr>
        <p:txBody>
          <a:bodyPr wrap="none" lIns="0" tIns="0" rIns="0" bIns="0" anchor="t">
            <a:noAutofit/>
          </a:bodyPr>
          <a:lstStyle/>
          <a:p>
            <a:pPr algn="l">
              <a:defRPr sz="2550" b="0" i="0">
                <a:solidFill>
                  <a:srgbClr val="F8F4EA"/>
                </a:solidFill>
                <a:latin typeface="Georgia"/>
                <a:ea typeface="Georgia"/>
                <a:cs typeface="Georgia"/>
              </a:defRPr>
            </a:pPr>
            <a:r>
              <a:rPr sz="2550" b="0" i="0" dirty="0">
                <a:solidFill>
                  <a:srgbClr val="F8F4EA"/>
                </a:solidFill>
                <a:latin typeface="Georgia"/>
                <a:ea typeface="Georgia"/>
                <a:cs typeface="Georgia"/>
              </a:rPr>
              <a:t>Can God’s grace be trusted?</a:t>
            </a:r>
          </a:p>
        </p:txBody>
      </p:sp>
      <p:sp>
        <p:nvSpPr>
          <p:cNvPr id="7" name="Genesis 12:2–3 / Romans 11:25–36">
            <a:extLst>
              <a:ext uri="{FF2B5EF4-FFF2-40B4-BE49-F238E27FC236}">
                <a16:creationId xmlns:a16="http://schemas.microsoft.com/office/drawing/2014/main" id="{D25551C5-82EB-4E6C-B011-2B26850922DC}"/>
              </a:ext>
            </a:extLst>
          </p:cNvPr>
          <p:cNvSpPr>
            <a:spLocks noGrp="1"/>
          </p:cNvSpPr>
          <p:nvPr/>
        </p:nvSpPr>
        <p:spPr>
          <a:xfrm>
            <a:off x="3795712" y="3708659"/>
            <a:ext cx="7858125" cy="352425"/>
          </a:xfrm>
          <a:prstGeom prst="rect">
            <a:avLst/>
          </a:prstGeom>
          <a:noFill/>
          <a:ln w="0">
            <a:noFill/>
          </a:ln>
        </p:spPr>
        <p:txBody>
          <a:bodyPr wrap="none" lIns="0" tIns="0" rIns="0" bIns="0" anchor="t">
            <a:noAutofit/>
          </a:bodyPr>
          <a:lstStyle/>
          <a:p>
            <a:pPr algn="l">
              <a:defRPr sz="1875" b="0" i="0">
                <a:solidFill>
                  <a:srgbClr val="C8CED0"/>
                </a:solidFill>
                <a:latin typeface="Georgia"/>
                <a:ea typeface="Georgia"/>
                <a:cs typeface="Georgia"/>
              </a:defRPr>
            </a:pPr>
            <a:r>
              <a:rPr sz="1875" b="0" i="0" dirty="0">
                <a:solidFill>
                  <a:srgbClr val="C8CED0"/>
                </a:solidFill>
                <a:latin typeface="Georgia"/>
                <a:ea typeface="Georgia"/>
                <a:cs typeface="Georgia"/>
              </a:rPr>
              <a:t>Genesis 12:2–3 / Romans 11:25–36</a:t>
            </a:r>
          </a:p>
        </p:txBody>
      </p:sp>
      <p:sp>
        <p:nvSpPr>
          <p:cNvPr id="8" name="Dr. Christopher Cone">
            <a:extLst>
              <a:ext uri="{FF2B5EF4-FFF2-40B4-BE49-F238E27FC236}">
                <a16:creationId xmlns:a16="http://schemas.microsoft.com/office/drawing/2014/main" id="{032C95F9-ED7C-477E-BA22-5025BAA713E7}"/>
              </a:ext>
            </a:extLst>
          </p:cNvPr>
          <p:cNvSpPr>
            <a:spLocks noGrp="1"/>
          </p:cNvSpPr>
          <p:nvPr/>
        </p:nvSpPr>
        <p:spPr>
          <a:xfrm>
            <a:off x="1762125" y="5943600"/>
            <a:ext cx="6381750" cy="419100"/>
          </a:xfrm>
          <a:prstGeom prst="rect">
            <a:avLst/>
          </a:prstGeom>
          <a:noFill/>
          <a:ln w="0">
            <a:noFill/>
          </a:ln>
        </p:spPr>
        <p:txBody>
          <a:bodyPr wrap="none" lIns="0" tIns="0" rIns="0" bIns="0" anchor="t">
            <a:noAutofit/>
          </a:bodyPr>
          <a:lstStyle/>
          <a:p>
            <a:pPr algn="l">
              <a:defRPr sz="2400" b="0" i="0">
                <a:solidFill>
                  <a:srgbClr val="F8F4EA"/>
                </a:solidFill>
                <a:latin typeface="Georgia"/>
                <a:ea typeface="Georgia"/>
                <a:cs typeface="Georgia"/>
              </a:defRPr>
            </a:pPr>
            <a:r>
              <a:rPr sz="2400" b="0" i="0">
                <a:solidFill>
                  <a:srgbClr val="F8F4EA"/>
                </a:solidFill>
                <a:latin typeface="Georgia"/>
                <a:ea typeface="Georgia"/>
                <a:cs typeface="Georgia"/>
              </a:rPr>
              <a:t>Dr. Christopher Cone</a:t>
            </a:r>
          </a:p>
        </p:txBody>
      </p:sp>
      <p:sp>
        <p:nvSpPr>
          <p:cNvPr id="9" name="drcone.com / agathonu.com">
            <a:extLst>
              <a:ext uri="{FF2B5EF4-FFF2-40B4-BE49-F238E27FC236}">
                <a16:creationId xmlns:a16="http://schemas.microsoft.com/office/drawing/2014/main" id="{35E2E9F3-4F73-4F66-80DF-5C520BCD6297}"/>
              </a:ext>
            </a:extLst>
          </p:cNvPr>
          <p:cNvSpPr>
            <a:spLocks noGrp="1"/>
          </p:cNvSpPr>
          <p:nvPr/>
        </p:nvSpPr>
        <p:spPr>
          <a:xfrm>
            <a:off x="1762125" y="6353175"/>
            <a:ext cx="6381750" cy="352425"/>
          </a:xfrm>
          <a:prstGeom prst="rect">
            <a:avLst/>
          </a:prstGeom>
          <a:noFill/>
          <a:ln w="0">
            <a:noFill/>
          </a:ln>
        </p:spPr>
        <p:txBody>
          <a:bodyPr wrap="none" lIns="0" tIns="0" rIns="0" bIns="0" anchor="t">
            <a:noAutofit/>
          </a:bodyPr>
          <a:lstStyle/>
          <a:p>
            <a:pPr algn="l">
              <a:defRPr sz="1875" b="0" i="0">
                <a:solidFill>
                  <a:srgbClr val="D9AA65"/>
                </a:solidFill>
                <a:latin typeface="Georgia"/>
                <a:ea typeface="Georgia"/>
                <a:cs typeface="Georgia"/>
              </a:defRPr>
            </a:pPr>
            <a:r>
              <a:rPr sz="1875" b="0" i="0">
                <a:solidFill>
                  <a:srgbClr val="D9AA65"/>
                </a:solidFill>
                <a:latin typeface="Georgia"/>
                <a:ea typeface="Georgia"/>
                <a:cs typeface="Georgia"/>
              </a:rPr>
              <a:t>drcone.com / agathonu.com</a:t>
            </a:r>
          </a:p>
        </p:txBody>
      </p:sp>
      <p:sp>
        <p:nvSpPr>
          <p:cNvPr id="10" name="“Your word is truth.”">
            <a:extLst>
              <a:ext uri="{FF2B5EF4-FFF2-40B4-BE49-F238E27FC236}">
                <a16:creationId xmlns:a16="http://schemas.microsoft.com/office/drawing/2014/main" id="{A3660634-281D-4435-8D71-31BA83DAC1AD}"/>
              </a:ext>
            </a:extLst>
          </p:cNvPr>
          <p:cNvSpPr>
            <a:spLocks noGrp="1"/>
          </p:cNvSpPr>
          <p:nvPr/>
        </p:nvSpPr>
        <p:spPr>
          <a:xfrm>
            <a:off x="9848850" y="371475"/>
            <a:ext cx="2095500" cy="857250"/>
          </a:xfrm>
          <a:prstGeom prst="rect">
            <a:avLst/>
          </a:prstGeom>
          <a:noFill/>
          <a:ln w="0">
            <a:noFill/>
          </a:ln>
        </p:spPr>
        <p:txBody>
          <a:bodyPr wrap="none" lIns="0" tIns="0" rIns="0" bIns="0" anchor="t">
            <a:noAutofit/>
          </a:bodyPr>
          <a:lstStyle/>
          <a:p>
            <a:pPr algn="ctr">
              <a:defRPr sz="2100" b="0" i="1">
                <a:solidFill>
                  <a:srgbClr val="F8F4EA"/>
                </a:solidFill>
                <a:latin typeface="Georgia"/>
                <a:ea typeface="Georgia"/>
                <a:cs typeface="Georgia"/>
              </a:defRPr>
            </a:pPr>
            <a:r>
              <a:rPr sz="2100" b="0" i="1">
                <a:solidFill>
                  <a:srgbClr val="F8F4EA"/>
                </a:solidFill>
                <a:latin typeface="Georgia"/>
                <a:ea typeface="Georgia"/>
                <a:cs typeface="Georgia"/>
              </a:rPr>
              <a:t>“Your word</a:t>
            </a:r>
          </a:p>
          <a:p>
            <a:pPr algn="ctr">
              <a:defRPr sz="2100" b="0" i="1">
                <a:solidFill>
                  <a:srgbClr val="F8F4EA"/>
                </a:solidFill>
                <a:latin typeface="Georgia"/>
                <a:ea typeface="Georgia"/>
                <a:cs typeface="Georgia"/>
              </a:defRPr>
            </a:pPr>
            <a:r>
              <a:rPr sz="2100" b="0" i="1">
                <a:solidFill>
                  <a:srgbClr val="F8F4EA"/>
                </a:solidFill>
                <a:latin typeface="Georgia"/>
                <a:ea typeface="Georgia"/>
                <a:cs typeface="Georgia"/>
              </a:rPr>
              <a:t>is truth.”</a:t>
            </a:r>
          </a:p>
        </p:txBody>
      </p:sp>
      <p:sp>
        <p:nvSpPr>
          <p:cNvPr id="11" name="JOHN 17:17">
            <a:extLst>
              <a:ext uri="{FF2B5EF4-FFF2-40B4-BE49-F238E27FC236}">
                <a16:creationId xmlns:a16="http://schemas.microsoft.com/office/drawing/2014/main" id="{5F3EF317-7EEC-4516-B448-AF23430326FC}"/>
              </a:ext>
            </a:extLst>
          </p:cNvPr>
          <p:cNvSpPr>
            <a:spLocks noGrp="1"/>
          </p:cNvSpPr>
          <p:nvPr/>
        </p:nvSpPr>
        <p:spPr>
          <a:xfrm>
            <a:off x="10210800" y="1228725"/>
            <a:ext cx="1695450" cy="266700"/>
          </a:xfrm>
          <a:prstGeom prst="rect">
            <a:avLst/>
          </a:prstGeom>
          <a:noFill/>
          <a:ln w="0">
            <a:noFill/>
          </a:ln>
        </p:spPr>
        <p:txBody>
          <a:bodyPr wrap="none" lIns="0" tIns="0" rIns="0" bIns="0" anchor="t">
            <a:noAutofit/>
          </a:bodyPr>
          <a:lstStyle/>
          <a:p>
            <a:pPr algn="l">
              <a:defRPr sz="1275" b="0" i="0">
                <a:solidFill>
                  <a:srgbClr val="F8F4EA"/>
                </a:solidFill>
                <a:latin typeface="Georgia"/>
                <a:ea typeface="Georgia"/>
                <a:cs typeface="Georgia"/>
              </a:defRPr>
            </a:pPr>
            <a:r>
              <a:rPr sz="1275" b="0" i="0">
                <a:solidFill>
                  <a:srgbClr val="F8F4EA"/>
                </a:solidFill>
                <a:latin typeface="Georgia"/>
                <a:ea typeface="Georgia"/>
                <a:cs typeface="Georgia"/>
              </a:rPr>
              <a:t>JOHN 17:17</a:t>
            </a:r>
          </a:p>
        </p:txBody>
      </p:sp>
      <p:sp>
        <p:nvSpPr>
          <p:cNvPr id="12" name="T R U T H">
            <a:extLst>
              <a:ext uri="{FF2B5EF4-FFF2-40B4-BE49-F238E27FC236}">
                <a16:creationId xmlns:a16="http://schemas.microsoft.com/office/drawing/2014/main" id="{DAA95C3D-D7CC-4961-A5DA-6F2602458A6F}"/>
              </a:ext>
            </a:extLst>
          </p:cNvPr>
          <p:cNvSpPr>
            <a:spLocks noGrp="1"/>
          </p:cNvSpPr>
          <p:nvPr/>
        </p:nvSpPr>
        <p:spPr>
          <a:xfrm>
            <a:off x="295275" y="552450"/>
            <a:ext cx="1181100" cy="247650"/>
          </a:xfrm>
          <a:prstGeom prst="rect">
            <a:avLst/>
          </a:prstGeom>
          <a:noFill/>
          <a:ln w="0">
            <a:noFill/>
          </a:ln>
        </p:spPr>
        <p:txBody>
          <a:bodyPr wrap="none" lIns="0" tIns="0" rIns="0" bIns="0" anchor="t">
            <a:noAutofit/>
          </a:bodyPr>
          <a:lstStyle/>
          <a:p>
            <a:pPr algn="l">
              <a:defRPr sz="825" b="0" i="0">
                <a:solidFill>
                  <a:srgbClr val="6F90A4"/>
                </a:solidFill>
                <a:latin typeface="Georgia"/>
                <a:ea typeface="Georgia"/>
                <a:cs typeface="Georgia"/>
              </a:defRPr>
            </a:pPr>
            <a:r>
              <a:rPr sz="825" b="0" i="0">
                <a:solidFill>
                  <a:srgbClr val="6F90A4"/>
                </a:solidFill>
                <a:latin typeface="Georgia"/>
                <a:ea typeface="Georgia"/>
                <a:cs typeface="Georgia"/>
              </a:rPr>
              <a:t>T R U T H</a:t>
            </a:r>
          </a:p>
        </p:txBody>
      </p:sp>
      <p:sp>
        <p:nvSpPr>
          <p:cNvPr id="13" name="R E A L I T Y">
            <a:extLst>
              <a:ext uri="{FF2B5EF4-FFF2-40B4-BE49-F238E27FC236}">
                <a16:creationId xmlns:a16="http://schemas.microsoft.com/office/drawing/2014/main" id="{9CAAD389-1F37-4532-94F6-4606455ECEB4}"/>
              </a:ext>
            </a:extLst>
          </p:cNvPr>
          <p:cNvSpPr>
            <a:spLocks noGrp="1"/>
          </p:cNvSpPr>
          <p:nvPr/>
        </p:nvSpPr>
        <p:spPr>
          <a:xfrm>
            <a:off x="295275" y="933450"/>
            <a:ext cx="1181100" cy="247650"/>
          </a:xfrm>
          <a:prstGeom prst="rect">
            <a:avLst/>
          </a:prstGeom>
          <a:noFill/>
          <a:ln w="0">
            <a:noFill/>
          </a:ln>
        </p:spPr>
        <p:txBody>
          <a:bodyPr wrap="none" lIns="0" tIns="0" rIns="0" bIns="0" anchor="t">
            <a:noAutofit/>
          </a:bodyPr>
          <a:lstStyle/>
          <a:p>
            <a:pPr algn="l">
              <a:defRPr sz="825" b="0" i="0">
                <a:solidFill>
                  <a:srgbClr val="6F90A4"/>
                </a:solidFill>
                <a:latin typeface="Georgia"/>
                <a:ea typeface="Georgia"/>
                <a:cs typeface="Georgia"/>
              </a:defRPr>
            </a:pPr>
            <a:r>
              <a:rPr sz="825" b="0" i="0">
                <a:solidFill>
                  <a:srgbClr val="6F90A4"/>
                </a:solidFill>
                <a:latin typeface="Georgia"/>
                <a:ea typeface="Georgia"/>
                <a:cs typeface="Georgia"/>
              </a:rPr>
              <a:t>R E A L I T Y</a:t>
            </a:r>
          </a:p>
        </p:txBody>
      </p:sp>
      <p:sp>
        <p:nvSpPr>
          <p:cNvPr id="14" name="M E A N I N G">
            <a:extLst>
              <a:ext uri="{FF2B5EF4-FFF2-40B4-BE49-F238E27FC236}">
                <a16:creationId xmlns:a16="http://schemas.microsoft.com/office/drawing/2014/main" id="{67E88D79-9FA6-4485-86FA-19C432F7DDEF}"/>
              </a:ext>
            </a:extLst>
          </p:cNvPr>
          <p:cNvSpPr>
            <a:spLocks noGrp="1"/>
          </p:cNvSpPr>
          <p:nvPr/>
        </p:nvSpPr>
        <p:spPr>
          <a:xfrm>
            <a:off x="295275" y="1314450"/>
            <a:ext cx="1181100" cy="247650"/>
          </a:xfrm>
          <a:prstGeom prst="rect">
            <a:avLst/>
          </a:prstGeom>
          <a:noFill/>
          <a:ln w="0">
            <a:noFill/>
          </a:ln>
        </p:spPr>
        <p:txBody>
          <a:bodyPr wrap="none" lIns="0" tIns="0" rIns="0" bIns="0" anchor="t">
            <a:noAutofit/>
          </a:bodyPr>
          <a:lstStyle/>
          <a:p>
            <a:pPr algn="l">
              <a:defRPr sz="825" b="0" i="0">
                <a:solidFill>
                  <a:srgbClr val="6F90A4"/>
                </a:solidFill>
                <a:latin typeface="Georgia"/>
                <a:ea typeface="Georgia"/>
                <a:cs typeface="Georgia"/>
              </a:defRPr>
            </a:pPr>
            <a:r>
              <a:rPr sz="825" b="0" i="0">
                <a:solidFill>
                  <a:srgbClr val="6F90A4"/>
                </a:solidFill>
                <a:latin typeface="Georgia"/>
                <a:ea typeface="Georgia"/>
                <a:cs typeface="Georgia"/>
              </a:rPr>
              <a:t>M E A N I N G</a:t>
            </a:r>
          </a:p>
        </p:txBody>
      </p:sp>
      <p:sp>
        <p:nvSpPr>
          <p:cNvPr id="15" name="P U R P O S E">
            <a:extLst>
              <a:ext uri="{FF2B5EF4-FFF2-40B4-BE49-F238E27FC236}">
                <a16:creationId xmlns:a16="http://schemas.microsoft.com/office/drawing/2014/main" id="{EB2CB328-70A7-498E-9E51-F5AE9A34AEA9}"/>
              </a:ext>
            </a:extLst>
          </p:cNvPr>
          <p:cNvSpPr>
            <a:spLocks noGrp="1"/>
          </p:cNvSpPr>
          <p:nvPr/>
        </p:nvSpPr>
        <p:spPr>
          <a:xfrm>
            <a:off x="295275" y="1695450"/>
            <a:ext cx="1181100" cy="247650"/>
          </a:xfrm>
          <a:prstGeom prst="rect">
            <a:avLst/>
          </a:prstGeom>
          <a:noFill/>
          <a:ln w="0">
            <a:noFill/>
          </a:ln>
        </p:spPr>
        <p:txBody>
          <a:bodyPr wrap="none" lIns="0" tIns="0" rIns="0" bIns="0" anchor="t">
            <a:noAutofit/>
          </a:bodyPr>
          <a:lstStyle/>
          <a:p>
            <a:pPr algn="l">
              <a:defRPr sz="825" b="0" i="0">
                <a:solidFill>
                  <a:srgbClr val="6F90A4"/>
                </a:solidFill>
                <a:latin typeface="Georgia"/>
                <a:ea typeface="Georgia"/>
                <a:cs typeface="Georgia"/>
              </a:defRPr>
            </a:pPr>
            <a:r>
              <a:rPr sz="825" b="0" i="0">
                <a:solidFill>
                  <a:srgbClr val="6F90A4"/>
                </a:solidFill>
                <a:latin typeface="Georgia"/>
                <a:ea typeface="Georgia"/>
                <a:cs typeface="Georgia"/>
              </a:rPr>
              <a:t>P U R P O S E</a:t>
            </a:r>
          </a:p>
        </p:txBody>
      </p:sp>
      <p:sp>
        <p:nvSpPr>
          <p:cNvPr id="16" name="H O P E">
            <a:extLst>
              <a:ext uri="{FF2B5EF4-FFF2-40B4-BE49-F238E27FC236}">
                <a16:creationId xmlns:a16="http://schemas.microsoft.com/office/drawing/2014/main" id="{7128B76A-6B7D-4202-9789-013AF73E99D8}"/>
              </a:ext>
            </a:extLst>
          </p:cNvPr>
          <p:cNvSpPr>
            <a:spLocks noGrp="1"/>
          </p:cNvSpPr>
          <p:nvPr/>
        </p:nvSpPr>
        <p:spPr>
          <a:xfrm>
            <a:off x="295275" y="2076450"/>
            <a:ext cx="1181100" cy="247650"/>
          </a:xfrm>
          <a:prstGeom prst="rect">
            <a:avLst/>
          </a:prstGeom>
          <a:noFill/>
          <a:ln w="0">
            <a:noFill/>
          </a:ln>
        </p:spPr>
        <p:txBody>
          <a:bodyPr wrap="none" lIns="0" tIns="0" rIns="0" bIns="0" anchor="t">
            <a:noAutofit/>
          </a:bodyPr>
          <a:lstStyle/>
          <a:p>
            <a:pPr algn="l">
              <a:defRPr sz="825" b="0" i="0">
                <a:solidFill>
                  <a:srgbClr val="6F90A4"/>
                </a:solidFill>
                <a:latin typeface="Georgia"/>
                <a:ea typeface="Georgia"/>
                <a:cs typeface="Georgia"/>
              </a:defRPr>
            </a:pPr>
            <a:r>
              <a:rPr sz="825" b="0" i="0">
                <a:solidFill>
                  <a:srgbClr val="6F90A4"/>
                </a:solidFill>
                <a:latin typeface="Georgia"/>
                <a:ea typeface="Georgia"/>
                <a:cs typeface="Georgia"/>
              </a:rPr>
              <a:t>H O P E</a:t>
            </a:r>
          </a:p>
        </p:txBody>
      </p:sp>
    </p:spTree>
    <p:extLst>
      <p:ext uri="{BB962C8B-B14F-4D97-AF65-F5344CB8AC3E}">
        <p14:creationId xmlns:p14="http://schemas.microsoft.com/office/powerpoint/2010/main" val="3776438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06121C"/>
        </a:solidFill>
        <a:effectLst/>
      </p:bgPr>
    </p:bg>
    <p:spTree>
      <p:nvGrpSpPr>
        <p:cNvPr id="1" name=""/>
        <p:cNvGrpSpPr/>
        <p:nvPr/>
      </p:nvGrpSpPr>
      <p:grpSpPr>
        <a:xfrm>
          <a:off x="0" y="0"/>
          <a:ext cx="0" cy="0"/>
          <a:chOff x="0" y="0"/>
          <a:chExt cx="0" cy="0"/>
        </a:xfrm>
      </p:grpSpPr>
      <p:pic>
        <p:nvPicPr>
          <p:cNvPr id="23" name="Picture 22"/>
          <p:cNvPicPr>
            <a:picLocks noChangeAspect="1"/>
          </p:cNvPicPr>
          <p:nvPr/>
        </p:nvPicPr>
        <p:blipFill>
          <a:blip r:embed="rId3"/>
          <a:srcRect t="27" b="27"/>
          <a:stretch>
            <a:fillRect/>
          </a:stretch>
        </p:blipFill>
        <p:spPr>
          <a:xfrm>
            <a:off x="0" y="0"/>
            <a:ext cx="12192000" cy="6858000"/>
          </a:xfrm>
          <a:prstGeom prst="rect">
            <a:avLst/>
          </a:prstGeom>
        </p:spPr>
      </p:pic>
      <p:sp>
        <p:nvSpPr>
          <p:cNvPr id="2" name="A Land, a King, and a Forgiven People">
            <a:extLst>
              <a:ext uri="{FF2B5EF4-FFF2-40B4-BE49-F238E27FC236}">
                <a16:creationId xmlns:a16="http://schemas.microsoft.com/office/drawing/2014/main" id="{C6FCDA7E-D105-4E1A-B04C-E446C7E0E4ED}"/>
              </a:ext>
            </a:extLst>
          </p:cNvPr>
          <p:cNvSpPr>
            <a:spLocks noGrp="1"/>
          </p:cNvSpPr>
          <p:nvPr/>
        </p:nvSpPr>
        <p:spPr>
          <a:xfrm>
            <a:off x="609600" y="381000"/>
            <a:ext cx="10896600" cy="685800"/>
          </a:xfrm>
          <a:prstGeom prst="rect">
            <a:avLst/>
          </a:prstGeom>
          <a:noFill/>
          <a:ln w="0">
            <a:noFill/>
          </a:ln>
        </p:spPr>
        <p:txBody>
          <a:bodyPr wrap="none" lIns="0" tIns="0" rIns="0" bIns="0" anchor="t">
            <a:noAutofit/>
          </a:bodyPr>
          <a:lstStyle/>
          <a:p>
            <a:pPr algn="l">
              <a:defRPr sz="2700" b="0" i="0">
                <a:solidFill>
                  <a:srgbClr val="F8F4EA"/>
                </a:solidFill>
                <a:latin typeface="Georgia"/>
                <a:ea typeface="Georgia"/>
                <a:cs typeface="Georgia"/>
              </a:defRPr>
            </a:pPr>
            <a:r>
              <a:rPr lang="en-US" sz="2700" b="0" i="0" dirty="0">
                <a:solidFill>
                  <a:srgbClr val="F8F4EA"/>
                </a:solidFill>
                <a:latin typeface="Georgia"/>
                <a:ea typeface="Georgia"/>
                <a:cs typeface="Georgia"/>
              </a:rPr>
              <a:t>Stream #1: </a:t>
            </a:r>
            <a:r>
              <a:rPr sz="2700" b="0" i="0" dirty="0">
                <a:solidFill>
                  <a:srgbClr val="F8F4EA"/>
                </a:solidFill>
                <a:latin typeface="Georgia"/>
                <a:ea typeface="Georgia"/>
                <a:cs typeface="Georgia"/>
              </a:rPr>
              <a:t>A Land, a King, and a Forgiven People</a:t>
            </a:r>
          </a:p>
        </p:txBody>
      </p:sp>
      <p:sp>
        <p:nvSpPr>
          <p:cNvPr id="3" name="Divider">
            <a:extLst>
              <a:ext uri="{FF2B5EF4-FFF2-40B4-BE49-F238E27FC236}">
                <a16:creationId xmlns:a16="http://schemas.microsoft.com/office/drawing/2014/main" id="{F7D62E08-3D38-42C4-8CFA-B23020ED45CD}"/>
              </a:ext>
            </a:extLst>
          </p:cNvPr>
          <p:cNvSpPr>
            <a:spLocks noGrp="1"/>
          </p:cNvSpPr>
          <p:nvPr/>
        </p:nvSpPr>
        <p:spPr>
          <a:xfrm>
            <a:off x="609600" y="1200150"/>
            <a:ext cx="1809750" cy="19050"/>
          </a:xfrm>
          <a:prstGeom prst="rect">
            <a:avLst/>
          </a:prstGeom>
          <a:solidFill>
            <a:srgbClr val="D9AA65"/>
          </a:solidFill>
          <a:ln w="0">
            <a:noFill/>
          </a:ln>
        </p:spPr>
        <p:txBody>
          <a:bodyPr/>
          <a:lstStyle/>
          <a:p>
            <a:endParaRPr lang="en-US"/>
          </a:p>
        </p:txBody>
      </p:sp>
      <p:sp>
        <p:nvSpPr>
          <p:cNvPr id="4" name="06">
            <a:extLst>
              <a:ext uri="{FF2B5EF4-FFF2-40B4-BE49-F238E27FC236}">
                <a16:creationId xmlns:a16="http://schemas.microsoft.com/office/drawing/2014/main" id="{6E542371-AD44-4669-BAA0-A5CC1FC07376}"/>
              </a:ext>
            </a:extLst>
          </p:cNvPr>
          <p:cNvSpPr>
            <a:spLocks noGrp="1"/>
          </p:cNvSpPr>
          <p:nvPr/>
        </p:nvSpPr>
        <p:spPr>
          <a:xfrm>
            <a:off x="609600" y="6477000"/>
            <a:ext cx="361950" cy="190500"/>
          </a:xfrm>
          <a:prstGeom prst="rect">
            <a:avLst/>
          </a:prstGeom>
          <a:noFill/>
          <a:ln w="0">
            <a:noFill/>
          </a:ln>
        </p:spPr>
        <p:txBody>
          <a:bodyPr wrap="none" lIns="0" tIns="0" rIns="0" bIns="0" anchor="t">
            <a:noAutofit/>
          </a:bodyPr>
          <a:lstStyle/>
          <a:p>
            <a:pPr algn="l">
              <a:defRPr sz="1050" b="0" i="0">
                <a:solidFill>
                  <a:srgbClr val="D9AA65"/>
                </a:solidFill>
                <a:latin typeface="Georgia"/>
                <a:ea typeface="Georgia"/>
                <a:cs typeface="Georgia"/>
              </a:defRPr>
            </a:pPr>
            <a:r>
              <a:rPr sz="1050" b="0" i="0">
                <a:solidFill>
                  <a:srgbClr val="D9AA65"/>
                </a:solidFill>
                <a:latin typeface="Georgia"/>
                <a:ea typeface="Georgia"/>
                <a:cs typeface="Georgia"/>
              </a:rPr>
              <a:t>06</a:t>
            </a:r>
          </a:p>
        </p:txBody>
      </p:sp>
      <p:sp>
        <p:nvSpPr>
          <p:cNvPr id="5" name="Dr. Christopher Cone">
            <a:extLst>
              <a:ext uri="{FF2B5EF4-FFF2-40B4-BE49-F238E27FC236}">
                <a16:creationId xmlns:a16="http://schemas.microsoft.com/office/drawing/2014/main" id="{85E984D5-A05A-4E1F-A05B-2EE4B0CB1AE2}"/>
              </a:ext>
            </a:extLst>
          </p:cNvPr>
          <p:cNvSpPr>
            <a:spLocks noGrp="1"/>
          </p:cNvSpPr>
          <p:nvPr/>
        </p:nvSpPr>
        <p:spPr>
          <a:xfrm>
            <a:off x="1028700" y="6477000"/>
            <a:ext cx="2419350" cy="209550"/>
          </a:xfrm>
          <a:prstGeom prst="rect">
            <a:avLst/>
          </a:prstGeom>
          <a:noFill/>
          <a:ln w="0">
            <a:noFill/>
          </a:ln>
        </p:spPr>
        <p:txBody>
          <a:bodyPr wrap="none" lIns="0" tIns="0" rIns="0" bIns="0" anchor="t">
            <a:noAutofit/>
          </a:bodyPr>
          <a:lstStyle/>
          <a:p>
            <a:pPr algn="l">
              <a:defRPr sz="1050" b="0" i="0">
                <a:solidFill>
                  <a:srgbClr val="C8CED0"/>
                </a:solidFill>
                <a:latin typeface="Georgia"/>
                <a:ea typeface="Georgia"/>
                <a:cs typeface="Georgia"/>
              </a:defRPr>
            </a:pPr>
            <a:r>
              <a:rPr sz="1050" b="0" i="0">
                <a:solidFill>
                  <a:srgbClr val="C8CED0"/>
                </a:solidFill>
                <a:latin typeface="Georgia"/>
                <a:ea typeface="Georgia"/>
                <a:cs typeface="Georgia"/>
              </a:rPr>
              <a:t>Dr. Christopher Cone</a:t>
            </a:r>
          </a:p>
        </p:txBody>
      </p:sp>
      <p:sp>
        <p:nvSpPr>
          <p:cNvPr id="6" name="Genesis 15:18–21; Deuteronomy 30:1–10; 2 Samuel 7:12–16; Jeremiah 31:31–34">
            <a:extLst>
              <a:ext uri="{FF2B5EF4-FFF2-40B4-BE49-F238E27FC236}">
                <a16:creationId xmlns:a16="http://schemas.microsoft.com/office/drawing/2014/main" id="{B9286CDC-6384-4FCF-8805-DE20817EC835}"/>
              </a:ext>
            </a:extLst>
          </p:cNvPr>
          <p:cNvSpPr>
            <a:spLocks noGrp="1"/>
          </p:cNvSpPr>
          <p:nvPr/>
        </p:nvSpPr>
        <p:spPr>
          <a:xfrm>
            <a:off x="609600" y="6105525"/>
            <a:ext cx="7905750" cy="314325"/>
          </a:xfrm>
          <a:prstGeom prst="rect">
            <a:avLst/>
          </a:prstGeom>
          <a:noFill/>
          <a:ln w="0">
            <a:noFill/>
          </a:ln>
        </p:spPr>
        <p:txBody>
          <a:bodyPr wrap="none" lIns="0" tIns="0" rIns="0" bIns="0" anchor="t">
            <a:noAutofit/>
          </a:bodyPr>
          <a:lstStyle/>
          <a:p>
            <a:pPr algn="l">
              <a:defRPr sz="1125" b="0" i="0">
                <a:solidFill>
                  <a:srgbClr val="C8CED0"/>
                </a:solidFill>
                <a:latin typeface="Georgia"/>
                <a:ea typeface="Georgia"/>
                <a:cs typeface="Georgia"/>
              </a:defRPr>
            </a:pPr>
            <a:r>
              <a:rPr sz="1125" b="0" i="0">
                <a:solidFill>
                  <a:srgbClr val="C8CED0"/>
                </a:solidFill>
                <a:latin typeface="Georgia"/>
                <a:ea typeface="Georgia"/>
                <a:cs typeface="Georgia"/>
              </a:rPr>
              <a:t>Genesis 15:18–21; Deuteronomy 30:1–10; 2 Samuel 7:12–16; Jeremiah 31:31–34</a:t>
            </a:r>
          </a:p>
        </p:txBody>
      </p:sp>
      <p:sp>
        <p:nvSpPr>
          <p:cNvPr id="7" name="01">
            <a:extLst>
              <a:ext uri="{FF2B5EF4-FFF2-40B4-BE49-F238E27FC236}">
                <a16:creationId xmlns:a16="http://schemas.microsoft.com/office/drawing/2014/main" id="{F95769CA-FF0A-4776-9082-F8C5C10ACA2B}"/>
              </a:ext>
            </a:extLst>
          </p:cNvPr>
          <p:cNvSpPr>
            <a:spLocks noGrp="1"/>
          </p:cNvSpPr>
          <p:nvPr/>
        </p:nvSpPr>
        <p:spPr>
          <a:xfrm>
            <a:off x="609600" y="1724025"/>
            <a:ext cx="3378200" cy="266700"/>
          </a:xfrm>
          <a:prstGeom prst="rect">
            <a:avLst/>
          </a:prstGeom>
          <a:noFill/>
          <a:ln w="0">
            <a:noFill/>
          </a:ln>
        </p:spPr>
        <p:txBody>
          <a:bodyPr wrap="none" lIns="0" tIns="0" rIns="0" bIns="0" anchor="t">
            <a:noAutofit/>
          </a:bodyPr>
          <a:lstStyle/>
          <a:p>
            <a:pPr algn="l">
              <a:defRPr sz="1425" b="1" i="0">
                <a:solidFill>
                  <a:srgbClr val="EDBD72"/>
                </a:solidFill>
                <a:latin typeface="Georgia"/>
                <a:ea typeface="Georgia"/>
                <a:cs typeface="Georgia"/>
              </a:defRPr>
            </a:pPr>
            <a:r>
              <a:rPr sz="1425" b="1" i="0">
                <a:solidFill>
                  <a:srgbClr val="EDBD72"/>
                </a:solidFill>
                <a:latin typeface="Georgia"/>
                <a:ea typeface="Georgia"/>
                <a:cs typeface="Georgia"/>
              </a:rPr>
              <a:t>01</a:t>
            </a:r>
          </a:p>
        </p:txBody>
      </p:sp>
      <p:sp>
        <p:nvSpPr>
          <p:cNvPr id="8" name="A land">
            <a:extLst>
              <a:ext uri="{FF2B5EF4-FFF2-40B4-BE49-F238E27FC236}">
                <a16:creationId xmlns:a16="http://schemas.microsoft.com/office/drawing/2014/main" id="{09D6DEA8-BD81-4ACD-A427-91D56B7E60EA}"/>
              </a:ext>
            </a:extLst>
          </p:cNvPr>
          <p:cNvSpPr>
            <a:spLocks noGrp="1"/>
          </p:cNvSpPr>
          <p:nvPr/>
        </p:nvSpPr>
        <p:spPr>
          <a:xfrm>
            <a:off x="609600" y="2190750"/>
            <a:ext cx="3378200" cy="885825"/>
          </a:xfrm>
          <a:prstGeom prst="rect">
            <a:avLst/>
          </a:prstGeom>
          <a:noFill/>
          <a:ln w="0">
            <a:noFill/>
          </a:ln>
        </p:spPr>
        <p:txBody>
          <a:bodyPr wrap="none" lIns="0" tIns="0" rIns="0" bIns="0" anchor="t">
            <a:noAutofit/>
          </a:bodyPr>
          <a:lstStyle/>
          <a:p>
            <a:pPr algn="l">
              <a:defRPr sz="2700" b="1" i="0">
                <a:solidFill>
                  <a:srgbClr val="F8F4EA"/>
                </a:solidFill>
                <a:latin typeface="Georgia"/>
                <a:ea typeface="Georgia"/>
                <a:cs typeface="Georgia"/>
              </a:defRPr>
            </a:pPr>
            <a:r>
              <a:rPr sz="2700" b="1" i="0">
                <a:solidFill>
                  <a:srgbClr val="F8F4EA"/>
                </a:solidFill>
                <a:latin typeface="Georgia"/>
                <a:ea typeface="Georgia"/>
                <a:cs typeface="Georgia"/>
              </a:rPr>
              <a:t>A land</a:t>
            </a:r>
          </a:p>
        </p:txBody>
      </p:sp>
      <p:sp>
        <p:nvSpPr>
          <p:cNvPr id="9" name="Divider">
            <a:extLst>
              <a:ext uri="{FF2B5EF4-FFF2-40B4-BE49-F238E27FC236}">
                <a16:creationId xmlns:a16="http://schemas.microsoft.com/office/drawing/2014/main" id="{D19FFB8A-5394-495C-8898-739D0900BF90}"/>
              </a:ext>
            </a:extLst>
          </p:cNvPr>
          <p:cNvSpPr>
            <a:spLocks noGrp="1"/>
          </p:cNvSpPr>
          <p:nvPr/>
        </p:nvSpPr>
        <p:spPr>
          <a:xfrm>
            <a:off x="609600" y="3200400"/>
            <a:ext cx="3378200" cy="19050"/>
          </a:xfrm>
          <a:prstGeom prst="rect">
            <a:avLst/>
          </a:prstGeom>
          <a:solidFill>
            <a:srgbClr val="53616A"/>
          </a:solidFill>
          <a:ln w="0">
            <a:noFill/>
          </a:ln>
        </p:spPr>
        <p:txBody>
          <a:bodyPr/>
          <a:lstStyle/>
          <a:p>
            <a:endParaRPr lang="en-US"/>
          </a:p>
        </p:txBody>
      </p:sp>
      <p:sp>
        <p:nvSpPr>
          <p:cNvPr id="10" name="Editable sequence arrow">
            <a:extLst>
              <a:ext uri="{FF2B5EF4-FFF2-40B4-BE49-F238E27FC236}">
                <a16:creationId xmlns:a16="http://schemas.microsoft.com/office/drawing/2014/main" id="{86506BE9-08DD-4FAF-B649-AD1CFE704A18}"/>
              </a:ext>
            </a:extLst>
          </p:cNvPr>
          <p:cNvSpPr>
            <a:spLocks noGrp="1"/>
          </p:cNvSpPr>
          <p:nvPr/>
        </p:nvSpPr>
        <p:spPr>
          <a:xfrm>
            <a:off x="4044950" y="2419350"/>
            <a:ext cx="285750" cy="171450"/>
          </a:xfrm>
          <a:custGeom>
            <a:avLst/>
            <a:gdLst/>
            <a:ahLst/>
            <a:cxnLst/>
            <a:rect l="0" t="0" r="0" b="0"/>
            <a:pathLst>
              <a:path w="285750" h="171450">
                <a:moveTo>
                  <a:pt x="0" y="57150"/>
                </a:moveTo>
                <a:lnTo>
                  <a:pt x="190500" y="57150"/>
                </a:lnTo>
                <a:lnTo>
                  <a:pt x="190500" y="0"/>
                </a:lnTo>
                <a:lnTo>
                  <a:pt x="285750" y="85725"/>
                </a:lnTo>
                <a:lnTo>
                  <a:pt x="190500" y="171450"/>
                </a:lnTo>
                <a:lnTo>
                  <a:pt x="190500" y="114300"/>
                </a:lnTo>
                <a:lnTo>
                  <a:pt x="0" y="114300"/>
                </a:lnTo>
                <a:close/>
              </a:path>
            </a:pathLst>
          </a:custGeom>
          <a:solidFill>
            <a:srgbClr val="EDBD72"/>
          </a:solidFill>
          <a:ln w="0">
            <a:noFill/>
          </a:ln>
        </p:spPr>
        <p:txBody>
          <a:bodyPr/>
          <a:lstStyle/>
          <a:p>
            <a:endParaRPr lang="en-US"/>
          </a:p>
        </p:txBody>
      </p:sp>
      <p:sp>
        <p:nvSpPr>
          <p:cNvPr id="11" name="02">
            <a:extLst>
              <a:ext uri="{FF2B5EF4-FFF2-40B4-BE49-F238E27FC236}">
                <a16:creationId xmlns:a16="http://schemas.microsoft.com/office/drawing/2014/main" id="{D5465130-7486-41C5-AAC0-7893F6B12820}"/>
              </a:ext>
            </a:extLst>
          </p:cNvPr>
          <p:cNvSpPr>
            <a:spLocks noGrp="1"/>
          </p:cNvSpPr>
          <p:nvPr/>
        </p:nvSpPr>
        <p:spPr>
          <a:xfrm>
            <a:off x="4406900" y="1724025"/>
            <a:ext cx="3378200" cy="266700"/>
          </a:xfrm>
          <a:prstGeom prst="rect">
            <a:avLst/>
          </a:prstGeom>
          <a:noFill/>
          <a:ln w="0">
            <a:noFill/>
          </a:ln>
        </p:spPr>
        <p:txBody>
          <a:bodyPr wrap="none" lIns="0" tIns="0" rIns="0" bIns="0" anchor="t">
            <a:noAutofit/>
          </a:bodyPr>
          <a:lstStyle/>
          <a:p>
            <a:pPr algn="l">
              <a:defRPr sz="1425" b="1" i="0">
                <a:solidFill>
                  <a:srgbClr val="EDBD72"/>
                </a:solidFill>
                <a:latin typeface="Georgia"/>
                <a:ea typeface="Georgia"/>
                <a:cs typeface="Georgia"/>
              </a:defRPr>
            </a:pPr>
            <a:r>
              <a:rPr sz="1425" b="1" i="0">
                <a:solidFill>
                  <a:srgbClr val="EDBD72"/>
                </a:solidFill>
                <a:latin typeface="Georgia"/>
                <a:ea typeface="Georgia"/>
                <a:cs typeface="Georgia"/>
              </a:rPr>
              <a:t>02</a:t>
            </a:r>
          </a:p>
        </p:txBody>
      </p:sp>
      <p:sp>
        <p:nvSpPr>
          <p:cNvPr id="12" name="A King">
            <a:extLst>
              <a:ext uri="{FF2B5EF4-FFF2-40B4-BE49-F238E27FC236}">
                <a16:creationId xmlns:a16="http://schemas.microsoft.com/office/drawing/2014/main" id="{904F613A-418F-405A-9858-1DDBDE1345E0}"/>
              </a:ext>
            </a:extLst>
          </p:cNvPr>
          <p:cNvSpPr>
            <a:spLocks noGrp="1"/>
          </p:cNvSpPr>
          <p:nvPr/>
        </p:nvSpPr>
        <p:spPr>
          <a:xfrm>
            <a:off x="4406900" y="2190750"/>
            <a:ext cx="3378200" cy="885825"/>
          </a:xfrm>
          <a:prstGeom prst="rect">
            <a:avLst/>
          </a:prstGeom>
          <a:noFill/>
          <a:ln w="0">
            <a:noFill/>
          </a:ln>
        </p:spPr>
        <p:txBody>
          <a:bodyPr wrap="none" lIns="0" tIns="0" rIns="0" bIns="0" anchor="t">
            <a:noAutofit/>
          </a:bodyPr>
          <a:lstStyle/>
          <a:p>
            <a:pPr algn="l">
              <a:defRPr sz="2700" b="1" i="0">
                <a:solidFill>
                  <a:srgbClr val="F8F4EA"/>
                </a:solidFill>
                <a:latin typeface="Georgia"/>
                <a:ea typeface="Georgia"/>
                <a:cs typeface="Georgia"/>
              </a:defRPr>
            </a:pPr>
            <a:r>
              <a:rPr sz="2700" b="1" i="0">
                <a:solidFill>
                  <a:srgbClr val="F8F4EA"/>
                </a:solidFill>
                <a:latin typeface="Georgia"/>
                <a:ea typeface="Georgia"/>
                <a:cs typeface="Georgia"/>
              </a:rPr>
              <a:t>A King</a:t>
            </a:r>
          </a:p>
        </p:txBody>
      </p:sp>
      <p:sp>
        <p:nvSpPr>
          <p:cNvPr id="13" name="Divider">
            <a:extLst>
              <a:ext uri="{FF2B5EF4-FFF2-40B4-BE49-F238E27FC236}">
                <a16:creationId xmlns:a16="http://schemas.microsoft.com/office/drawing/2014/main" id="{6F46D0F2-75FC-4734-8748-EFE1BB197764}"/>
              </a:ext>
            </a:extLst>
          </p:cNvPr>
          <p:cNvSpPr>
            <a:spLocks noGrp="1"/>
          </p:cNvSpPr>
          <p:nvPr/>
        </p:nvSpPr>
        <p:spPr>
          <a:xfrm>
            <a:off x="4406900" y="3200400"/>
            <a:ext cx="3378200" cy="19050"/>
          </a:xfrm>
          <a:prstGeom prst="rect">
            <a:avLst/>
          </a:prstGeom>
          <a:solidFill>
            <a:srgbClr val="53616A"/>
          </a:solidFill>
          <a:ln w="0">
            <a:noFill/>
          </a:ln>
        </p:spPr>
        <p:txBody>
          <a:bodyPr/>
          <a:lstStyle/>
          <a:p>
            <a:endParaRPr lang="en-US"/>
          </a:p>
        </p:txBody>
      </p:sp>
      <p:sp>
        <p:nvSpPr>
          <p:cNvPr id="14" name="Editable sequence arrow">
            <a:extLst>
              <a:ext uri="{FF2B5EF4-FFF2-40B4-BE49-F238E27FC236}">
                <a16:creationId xmlns:a16="http://schemas.microsoft.com/office/drawing/2014/main" id="{DF749674-50F5-451B-A83B-A77BBB417193}"/>
              </a:ext>
            </a:extLst>
          </p:cNvPr>
          <p:cNvSpPr>
            <a:spLocks noGrp="1"/>
          </p:cNvSpPr>
          <p:nvPr/>
        </p:nvSpPr>
        <p:spPr>
          <a:xfrm>
            <a:off x="7842250" y="2419350"/>
            <a:ext cx="285750" cy="171450"/>
          </a:xfrm>
          <a:custGeom>
            <a:avLst/>
            <a:gdLst/>
            <a:ahLst/>
            <a:cxnLst/>
            <a:rect l="0" t="0" r="0" b="0"/>
            <a:pathLst>
              <a:path w="285750" h="171450">
                <a:moveTo>
                  <a:pt x="0" y="57150"/>
                </a:moveTo>
                <a:lnTo>
                  <a:pt x="190500" y="57150"/>
                </a:lnTo>
                <a:lnTo>
                  <a:pt x="190500" y="0"/>
                </a:lnTo>
                <a:lnTo>
                  <a:pt x="285750" y="85725"/>
                </a:lnTo>
                <a:lnTo>
                  <a:pt x="190500" y="171450"/>
                </a:lnTo>
                <a:lnTo>
                  <a:pt x="190500" y="114300"/>
                </a:lnTo>
                <a:lnTo>
                  <a:pt x="0" y="114300"/>
                </a:lnTo>
                <a:close/>
              </a:path>
            </a:pathLst>
          </a:custGeom>
          <a:solidFill>
            <a:srgbClr val="EDBD72"/>
          </a:solidFill>
          <a:ln w="0">
            <a:noFill/>
          </a:ln>
        </p:spPr>
        <p:txBody>
          <a:bodyPr/>
          <a:lstStyle/>
          <a:p>
            <a:endParaRPr lang="en-US"/>
          </a:p>
        </p:txBody>
      </p:sp>
      <p:sp>
        <p:nvSpPr>
          <p:cNvPr id="15" name="03">
            <a:extLst>
              <a:ext uri="{FF2B5EF4-FFF2-40B4-BE49-F238E27FC236}">
                <a16:creationId xmlns:a16="http://schemas.microsoft.com/office/drawing/2014/main" id="{2CDE6D3D-7797-42D8-8966-17215BD6DBF9}"/>
              </a:ext>
            </a:extLst>
          </p:cNvPr>
          <p:cNvSpPr>
            <a:spLocks noGrp="1"/>
          </p:cNvSpPr>
          <p:nvPr/>
        </p:nvSpPr>
        <p:spPr>
          <a:xfrm>
            <a:off x="8204200" y="1724025"/>
            <a:ext cx="3378200" cy="266700"/>
          </a:xfrm>
          <a:prstGeom prst="rect">
            <a:avLst/>
          </a:prstGeom>
          <a:noFill/>
          <a:ln w="0">
            <a:noFill/>
          </a:ln>
        </p:spPr>
        <p:txBody>
          <a:bodyPr wrap="none" lIns="0" tIns="0" rIns="0" bIns="0" anchor="t">
            <a:noAutofit/>
          </a:bodyPr>
          <a:lstStyle/>
          <a:p>
            <a:pPr algn="l">
              <a:defRPr sz="1425" b="1" i="0">
                <a:solidFill>
                  <a:srgbClr val="EDBD72"/>
                </a:solidFill>
                <a:latin typeface="Georgia"/>
                <a:ea typeface="Georgia"/>
                <a:cs typeface="Georgia"/>
              </a:defRPr>
            </a:pPr>
            <a:r>
              <a:rPr sz="1425" b="1" i="0">
                <a:solidFill>
                  <a:srgbClr val="EDBD72"/>
                </a:solidFill>
                <a:latin typeface="Georgia"/>
                <a:ea typeface="Georgia"/>
                <a:cs typeface="Georgia"/>
              </a:rPr>
              <a:t>03</a:t>
            </a:r>
          </a:p>
        </p:txBody>
      </p:sp>
      <p:sp>
        <p:nvSpPr>
          <p:cNvPr id="16" name="A forgiven people">
            <a:extLst>
              <a:ext uri="{FF2B5EF4-FFF2-40B4-BE49-F238E27FC236}">
                <a16:creationId xmlns:a16="http://schemas.microsoft.com/office/drawing/2014/main" id="{F037838C-4D39-46D1-9684-A7F653C3556C}"/>
              </a:ext>
            </a:extLst>
          </p:cNvPr>
          <p:cNvSpPr>
            <a:spLocks noGrp="1"/>
          </p:cNvSpPr>
          <p:nvPr/>
        </p:nvSpPr>
        <p:spPr>
          <a:xfrm>
            <a:off x="8204200" y="2190750"/>
            <a:ext cx="3378200" cy="885825"/>
          </a:xfrm>
          <a:prstGeom prst="rect">
            <a:avLst/>
          </a:prstGeom>
          <a:noFill/>
          <a:ln w="0">
            <a:noFill/>
          </a:ln>
        </p:spPr>
        <p:txBody>
          <a:bodyPr wrap="none" lIns="0" tIns="0" rIns="0" bIns="0" anchor="t">
            <a:noAutofit/>
          </a:bodyPr>
          <a:lstStyle/>
          <a:p>
            <a:pPr algn="l">
              <a:defRPr sz="2700" b="1" i="0">
                <a:solidFill>
                  <a:srgbClr val="F8F4EA"/>
                </a:solidFill>
                <a:latin typeface="Georgia"/>
                <a:ea typeface="Georgia"/>
                <a:cs typeface="Georgia"/>
              </a:defRPr>
            </a:pPr>
            <a:r>
              <a:rPr sz="2700" b="1" i="0">
                <a:solidFill>
                  <a:srgbClr val="F8F4EA"/>
                </a:solidFill>
                <a:latin typeface="Georgia"/>
                <a:ea typeface="Georgia"/>
                <a:cs typeface="Georgia"/>
              </a:rPr>
              <a:t>A forgiven</a:t>
            </a:r>
          </a:p>
          <a:p>
            <a:pPr algn="l">
              <a:defRPr sz="2700" b="1" i="0">
                <a:solidFill>
                  <a:srgbClr val="F8F4EA"/>
                </a:solidFill>
                <a:latin typeface="Georgia"/>
                <a:ea typeface="Georgia"/>
                <a:cs typeface="Georgia"/>
              </a:defRPr>
            </a:pPr>
            <a:r>
              <a:rPr sz="2700" b="1" i="0">
                <a:solidFill>
                  <a:srgbClr val="F8F4EA"/>
                </a:solidFill>
                <a:latin typeface="Georgia"/>
                <a:ea typeface="Georgia"/>
                <a:cs typeface="Georgia"/>
              </a:rPr>
              <a:t>people</a:t>
            </a:r>
          </a:p>
        </p:txBody>
      </p:sp>
      <p:sp>
        <p:nvSpPr>
          <p:cNvPr id="17" name="Divider">
            <a:extLst>
              <a:ext uri="{FF2B5EF4-FFF2-40B4-BE49-F238E27FC236}">
                <a16:creationId xmlns:a16="http://schemas.microsoft.com/office/drawing/2014/main" id="{281A19E9-B13C-456B-B1BB-15A74BA2A48F}"/>
              </a:ext>
            </a:extLst>
          </p:cNvPr>
          <p:cNvSpPr>
            <a:spLocks noGrp="1"/>
          </p:cNvSpPr>
          <p:nvPr/>
        </p:nvSpPr>
        <p:spPr>
          <a:xfrm>
            <a:off x="8204200" y="3200400"/>
            <a:ext cx="3378200" cy="19050"/>
          </a:xfrm>
          <a:prstGeom prst="rect">
            <a:avLst/>
          </a:prstGeom>
          <a:solidFill>
            <a:srgbClr val="53616A"/>
          </a:solidFill>
          <a:ln w="0">
            <a:noFill/>
          </a:ln>
        </p:spPr>
        <p:txBody>
          <a:bodyPr/>
          <a:lstStyle/>
          <a:p>
            <a:endParaRPr lang="en-US"/>
          </a:p>
        </p:txBody>
      </p:sp>
      <p:sp>
        <p:nvSpPr>
          <p:cNvPr id="18" name="Concrete inheritance">
            <a:extLst>
              <a:ext uri="{FF2B5EF4-FFF2-40B4-BE49-F238E27FC236}">
                <a16:creationId xmlns:a16="http://schemas.microsoft.com/office/drawing/2014/main" id="{3EB96168-67AE-4462-9C4F-D9E718648148}"/>
              </a:ext>
            </a:extLst>
          </p:cNvPr>
          <p:cNvSpPr>
            <a:spLocks noGrp="1"/>
          </p:cNvSpPr>
          <p:nvPr/>
        </p:nvSpPr>
        <p:spPr>
          <a:xfrm>
            <a:off x="609600" y="3638550"/>
            <a:ext cx="3371850" cy="571500"/>
          </a:xfrm>
          <a:prstGeom prst="rect">
            <a:avLst/>
          </a:prstGeom>
          <a:noFill/>
          <a:ln w="0">
            <a:noFill/>
          </a:ln>
        </p:spPr>
        <p:txBody>
          <a:bodyPr wrap="none" lIns="0" tIns="0" rIns="0" bIns="0" anchor="t">
            <a:noAutofit/>
          </a:bodyPr>
          <a:lstStyle/>
          <a:p>
            <a:pPr algn="l">
              <a:defRPr sz="2025" b="0" i="0">
                <a:solidFill>
                  <a:srgbClr val="D9AA65"/>
                </a:solidFill>
                <a:latin typeface="Georgia"/>
                <a:ea typeface="Georgia"/>
                <a:cs typeface="Georgia"/>
              </a:defRPr>
            </a:pPr>
            <a:r>
              <a:rPr lang="en-US" sz="2025" b="0" i="0" dirty="0">
                <a:solidFill>
                  <a:srgbClr val="D9AA65"/>
                </a:solidFill>
                <a:latin typeface="Georgia"/>
                <a:ea typeface="Georgia"/>
                <a:cs typeface="Georgia"/>
              </a:rPr>
              <a:t>Land</a:t>
            </a:r>
            <a:r>
              <a:rPr sz="2025" b="0" i="0" dirty="0">
                <a:solidFill>
                  <a:srgbClr val="D9AA65"/>
                </a:solidFill>
                <a:latin typeface="Georgia"/>
                <a:ea typeface="Georgia"/>
                <a:cs typeface="Georgia"/>
              </a:rPr>
              <a:t> inheritance</a:t>
            </a:r>
          </a:p>
        </p:txBody>
      </p:sp>
      <p:sp>
        <p:nvSpPr>
          <p:cNvPr id="19" name="Davidic covenant">
            <a:extLst>
              <a:ext uri="{FF2B5EF4-FFF2-40B4-BE49-F238E27FC236}">
                <a16:creationId xmlns:a16="http://schemas.microsoft.com/office/drawing/2014/main" id="{6B0378D9-A8BD-492C-858F-B81052CF6858}"/>
              </a:ext>
            </a:extLst>
          </p:cNvPr>
          <p:cNvSpPr>
            <a:spLocks noGrp="1"/>
          </p:cNvSpPr>
          <p:nvPr/>
        </p:nvSpPr>
        <p:spPr>
          <a:xfrm>
            <a:off x="4410075" y="3638550"/>
            <a:ext cx="3371850" cy="571500"/>
          </a:xfrm>
          <a:prstGeom prst="rect">
            <a:avLst/>
          </a:prstGeom>
          <a:noFill/>
          <a:ln w="0">
            <a:noFill/>
          </a:ln>
        </p:spPr>
        <p:txBody>
          <a:bodyPr wrap="none" lIns="0" tIns="0" rIns="0" bIns="0" anchor="t">
            <a:noAutofit/>
          </a:bodyPr>
          <a:lstStyle/>
          <a:p>
            <a:pPr algn="l">
              <a:defRPr sz="2025" b="0" i="0">
                <a:solidFill>
                  <a:srgbClr val="D9AA65"/>
                </a:solidFill>
                <a:latin typeface="Georgia"/>
                <a:ea typeface="Georgia"/>
                <a:cs typeface="Georgia"/>
              </a:defRPr>
            </a:pPr>
            <a:r>
              <a:rPr sz="2025" b="0" i="0">
                <a:solidFill>
                  <a:srgbClr val="D9AA65"/>
                </a:solidFill>
                <a:latin typeface="Georgia"/>
                <a:ea typeface="Georgia"/>
                <a:cs typeface="Georgia"/>
              </a:rPr>
              <a:t>Davidic covenant</a:t>
            </a:r>
          </a:p>
        </p:txBody>
      </p:sp>
      <p:sp>
        <p:nvSpPr>
          <p:cNvPr id="20" name="New Covenant">
            <a:extLst>
              <a:ext uri="{FF2B5EF4-FFF2-40B4-BE49-F238E27FC236}">
                <a16:creationId xmlns:a16="http://schemas.microsoft.com/office/drawing/2014/main" id="{B5906DAA-6599-489A-8E3D-A79671BCE1C7}"/>
              </a:ext>
            </a:extLst>
          </p:cNvPr>
          <p:cNvSpPr>
            <a:spLocks noGrp="1"/>
          </p:cNvSpPr>
          <p:nvPr/>
        </p:nvSpPr>
        <p:spPr>
          <a:xfrm>
            <a:off x="8210550" y="3638550"/>
            <a:ext cx="3371850" cy="571500"/>
          </a:xfrm>
          <a:prstGeom prst="rect">
            <a:avLst/>
          </a:prstGeom>
          <a:noFill/>
          <a:ln w="0">
            <a:noFill/>
          </a:ln>
        </p:spPr>
        <p:txBody>
          <a:bodyPr wrap="none" lIns="0" tIns="0" rIns="0" bIns="0" anchor="t">
            <a:noAutofit/>
          </a:bodyPr>
          <a:lstStyle/>
          <a:p>
            <a:pPr algn="l">
              <a:defRPr sz="2025" b="0" i="0">
                <a:solidFill>
                  <a:srgbClr val="D9AA65"/>
                </a:solidFill>
                <a:latin typeface="Georgia"/>
                <a:ea typeface="Georgia"/>
                <a:cs typeface="Georgia"/>
              </a:defRPr>
            </a:pPr>
            <a:r>
              <a:rPr sz="2025" b="0" i="0">
                <a:solidFill>
                  <a:srgbClr val="D9AA65"/>
                </a:solidFill>
                <a:latin typeface="Georgia"/>
                <a:ea typeface="Georgia"/>
                <a:cs typeface="Georgia"/>
              </a:rPr>
              <a:t>New Covenant</a:t>
            </a:r>
          </a:p>
        </p:txBody>
      </p:sp>
      <p:sp>
        <p:nvSpPr>
          <p:cNvPr id="21" name="Divider">
            <a:extLst>
              <a:ext uri="{FF2B5EF4-FFF2-40B4-BE49-F238E27FC236}">
                <a16:creationId xmlns:a16="http://schemas.microsoft.com/office/drawing/2014/main" id="{7A3B0369-F60F-4432-B653-2A05060DD23F}"/>
              </a:ext>
            </a:extLst>
          </p:cNvPr>
          <p:cNvSpPr>
            <a:spLocks noGrp="1"/>
          </p:cNvSpPr>
          <p:nvPr/>
        </p:nvSpPr>
        <p:spPr>
          <a:xfrm>
            <a:off x="609600" y="5124450"/>
            <a:ext cx="742950" cy="28575"/>
          </a:xfrm>
          <a:prstGeom prst="rect">
            <a:avLst/>
          </a:prstGeom>
          <a:solidFill>
            <a:srgbClr val="EDBD72"/>
          </a:solidFill>
          <a:ln w="0">
            <a:noFill/>
          </a:ln>
        </p:spPr>
        <p:txBody>
          <a:bodyPr/>
          <a:lstStyle/>
          <a:p>
            <a:endParaRPr lang="en-US"/>
          </a:p>
        </p:txBody>
      </p:sp>
      <p:sp>
        <p:nvSpPr>
          <p:cNvPr id="22" name="God specifies the blessings His faithfulness will provide.">
            <a:extLst>
              <a:ext uri="{FF2B5EF4-FFF2-40B4-BE49-F238E27FC236}">
                <a16:creationId xmlns:a16="http://schemas.microsoft.com/office/drawing/2014/main" id="{46EAA5BE-032F-4358-92CE-C0C1BBC8BF5A}"/>
              </a:ext>
            </a:extLst>
          </p:cNvPr>
          <p:cNvSpPr>
            <a:spLocks noGrp="1"/>
          </p:cNvSpPr>
          <p:nvPr/>
        </p:nvSpPr>
        <p:spPr>
          <a:xfrm>
            <a:off x="609600" y="5248275"/>
            <a:ext cx="7772400" cy="723900"/>
          </a:xfrm>
          <a:prstGeom prst="rect">
            <a:avLst/>
          </a:prstGeom>
          <a:noFill/>
          <a:ln w="0">
            <a:noFill/>
          </a:ln>
        </p:spPr>
        <p:txBody>
          <a:bodyPr wrap="none" lIns="0" tIns="0" rIns="0" bIns="0" anchor="t">
            <a:noAutofit/>
          </a:bodyPr>
          <a:lstStyle/>
          <a:p>
            <a:pPr algn="l">
              <a:defRPr sz="2025" b="0" i="0">
                <a:solidFill>
                  <a:srgbClr val="F8F4EA"/>
                </a:solidFill>
                <a:latin typeface="Georgia"/>
                <a:ea typeface="Georgia"/>
                <a:cs typeface="Georgia"/>
              </a:defRPr>
            </a:pPr>
            <a:r>
              <a:rPr sz="2025" b="0" i="0">
                <a:solidFill>
                  <a:srgbClr val="F8F4EA"/>
                </a:solidFill>
                <a:latin typeface="Georgia"/>
                <a:ea typeface="Georgia"/>
                <a:cs typeface="Georgia"/>
              </a:rPr>
              <a:t>God specifies the blessings</a:t>
            </a:r>
          </a:p>
          <a:p>
            <a:pPr algn="l">
              <a:defRPr sz="2025" b="0" i="0">
                <a:solidFill>
                  <a:srgbClr val="F8F4EA"/>
                </a:solidFill>
                <a:latin typeface="Georgia"/>
                <a:ea typeface="Georgia"/>
                <a:cs typeface="Georgia"/>
              </a:defRPr>
            </a:pPr>
            <a:r>
              <a:rPr sz="2025" b="0" i="0">
                <a:solidFill>
                  <a:srgbClr val="F8F4EA"/>
                </a:solidFill>
                <a:latin typeface="Georgia"/>
                <a:ea typeface="Georgia"/>
                <a:cs typeface="Georgia"/>
              </a:rPr>
              <a:t>His faithfulness will provide.</a:t>
            </a:r>
          </a:p>
        </p:txBody>
      </p:sp>
    </p:spTree>
    <p:extLst>
      <p:ext uri="{BB962C8B-B14F-4D97-AF65-F5344CB8AC3E}">
        <p14:creationId xmlns:p14="http://schemas.microsoft.com/office/powerpoint/2010/main" val="137948826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06121C"/>
        </a:solidFill>
        <a:effectLst/>
      </p:bgPr>
    </p:bg>
    <p:spTree>
      <p:nvGrpSpPr>
        <p:cNvPr id="1" name=""/>
        <p:cNvGrpSpPr/>
        <p:nvPr/>
      </p:nvGrpSpPr>
      <p:grpSpPr>
        <a:xfrm>
          <a:off x="0" y="0"/>
          <a:ext cx="0" cy="0"/>
          <a:chOff x="0" y="0"/>
          <a:chExt cx="0" cy="0"/>
        </a:xfrm>
      </p:grpSpPr>
      <p:pic>
        <p:nvPicPr>
          <p:cNvPr id="15" name="Picture 14"/>
          <p:cNvPicPr>
            <a:picLocks noChangeAspect="1"/>
          </p:cNvPicPr>
          <p:nvPr/>
        </p:nvPicPr>
        <p:blipFill>
          <a:blip r:embed="rId3"/>
          <a:srcRect t="27" b="27"/>
          <a:stretch>
            <a:fillRect/>
          </a:stretch>
        </p:blipFill>
        <p:spPr>
          <a:xfrm>
            <a:off x="0" y="0"/>
            <a:ext cx="12192000" cy="6858000"/>
          </a:xfrm>
          <a:prstGeom prst="rect">
            <a:avLst/>
          </a:prstGeom>
        </p:spPr>
      </p:pic>
      <p:sp>
        <p:nvSpPr>
          <p:cNvPr id="2" name="“All the Families of the Earth Will Be Blessed”">
            <a:extLst>
              <a:ext uri="{FF2B5EF4-FFF2-40B4-BE49-F238E27FC236}">
                <a16:creationId xmlns:a16="http://schemas.microsoft.com/office/drawing/2014/main" id="{F168F918-BB81-4DB6-97CF-6163DE16C299}"/>
              </a:ext>
            </a:extLst>
          </p:cNvPr>
          <p:cNvSpPr>
            <a:spLocks noGrp="1"/>
          </p:cNvSpPr>
          <p:nvPr/>
        </p:nvSpPr>
        <p:spPr>
          <a:xfrm>
            <a:off x="609600" y="381000"/>
            <a:ext cx="10896600" cy="685800"/>
          </a:xfrm>
          <a:prstGeom prst="rect">
            <a:avLst/>
          </a:prstGeom>
          <a:noFill/>
          <a:ln w="0">
            <a:noFill/>
          </a:ln>
        </p:spPr>
        <p:txBody>
          <a:bodyPr wrap="none" lIns="0" tIns="0" rIns="0" bIns="0" anchor="t">
            <a:noAutofit/>
          </a:bodyPr>
          <a:lstStyle/>
          <a:p>
            <a:pPr algn="l">
              <a:defRPr sz="2700" b="0" i="0">
                <a:solidFill>
                  <a:srgbClr val="F8F4EA"/>
                </a:solidFill>
                <a:latin typeface="Georgia"/>
                <a:ea typeface="Georgia"/>
                <a:cs typeface="Georgia"/>
              </a:defRPr>
            </a:pPr>
            <a:r>
              <a:rPr lang="en-US" sz="2700" b="0" i="0" dirty="0">
                <a:solidFill>
                  <a:srgbClr val="F8F4EA"/>
                </a:solidFill>
                <a:latin typeface="Georgia"/>
                <a:ea typeface="Georgia"/>
                <a:cs typeface="Georgia"/>
              </a:rPr>
              <a:t>Stream #2: </a:t>
            </a:r>
            <a:r>
              <a:rPr sz="2700" b="0" i="0" dirty="0">
                <a:solidFill>
                  <a:srgbClr val="F8F4EA"/>
                </a:solidFill>
                <a:latin typeface="Georgia"/>
                <a:ea typeface="Georgia"/>
                <a:cs typeface="Georgia"/>
              </a:rPr>
              <a:t>“All the Families of the Earth Will Be Blessed”</a:t>
            </a:r>
          </a:p>
        </p:txBody>
      </p:sp>
      <p:sp>
        <p:nvSpPr>
          <p:cNvPr id="3" name="Divider">
            <a:extLst>
              <a:ext uri="{FF2B5EF4-FFF2-40B4-BE49-F238E27FC236}">
                <a16:creationId xmlns:a16="http://schemas.microsoft.com/office/drawing/2014/main" id="{DE754C6E-5CAD-4973-8171-18E714AAAC48}"/>
              </a:ext>
            </a:extLst>
          </p:cNvPr>
          <p:cNvSpPr>
            <a:spLocks noGrp="1"/>
          </p:cNvSpPr>
          <p:nvPr/>
        </p:nvSpPr>
        <p:spPr>
          <a:xfrm>
            <a:off x="609600" y="1200150"/>
            <a:ext cx="1809750" cy="19050"/>
          </a:xfrm>
          <a:prstGeom prst="rect">
            <a:avLst/>
          </a:prstGeom>
          <a:solidFill>
            <a:srgbClr val="D9AA65"/>
          </a:solidFill>
          <a:ln w="0">
            <a:noFill/>
          </a:ln>
        </p:spPr>
        <p:txBody>
          <a:bodyPr/>
          <a:lstStyle/>
          <a:p>
            <a:endParaRPr lang="en-US"/>
          </a:p>
        </p:txBody>
      </p:sp>
      <p:sp>
        <p:nvSpPr>
          <p:cNvPr id="4" name="07">
            <a:extLst>
              <a:ext uri="{FF2B5EF4-FFF2-40B4-BE49-F238E27FC236}">
                <a16:creationId xmlns:a16="http://schemas.microsoft.com/office/drawing/2014/main" id="{1A83273D-10CA-4E5E-BD89-EC1303466565}"/>
              </a:ext>
            </a:extLst>
          </p:cNvPr>
          <p:cNvSpPr>
            <a:spLocks noGrp="1"/>
          </p:cNvSpPr>
          <p:nvPr/>
        </p:nvSpPr>
        <p:spPr>
          <a:xfrm>
            <a:off x="609600" y="6477000"/>
            <a:ext cx="361950" cy="190500"/>
          </a:xfrm>
          <a:prstGeom prst="rect">
            <a:avLst/>
          </a:prstGeom>
          <a:noFill/>
          <a:ln w="0">
            <a:noFill/>
          </a:ln>
        </p:spPr>
        <p:txBody>
          <a:bodyPr wrap="none" lIns="0" tIns="0" rIns="0" bIns="0" anchor="t">
            <a:noAutofit/>
          </a:bodyPr>
          <a:lstStyle/>
          <a:p>
            <a:pPr algn="l">
              <a:defRPr sz="1050" b="0" i="0">
                <a:solidFill>
                  <a:srgbClr val="D9AA65"/>
                </a:solidFill>
                <a:latin typeface="Georgia"/>
                <a:ea typeface="Georgia"/>
                <a:cs typeface="Georgia"/>
              </a:defRPr>
            </a:pPr>
            <a:r>
              <a:rPr sz="1050" b="0" i="0">
                <a:solidFill>
                  <a:srgbClr val="D9AA65"/>
                </a:solidFill>
                <a:latin typeface="Georgia"/>
                <a:ea typeface="Georgia"/>
                <a:cs typeface="Georgia"/>
              </a:rPr>
              <a:t>07</a:t>
            </a:r>
          </a:p>
        </p:txBody>
      </p:sp>
      <p:sp>
        <p:nvSpPr>
          <p:cNvPr id="5" name="Dr. Christopher Cone">
            <a:extLst>
              <a:ext uri="{FF2B5EF4-FFF2-40B4-BE49-F238E27FC236}">
                <a16:creationId xmlns:a16="http://schemas.microsoft.com/office/drawing/2014/main" id="{FA599585-F4A6-4A56-ADE2-E3EAD4C6FB49}"/>
              </a:ext>
            </a:extLst>
          </p:cNvPr>
          <p:cNvSpPr>
            <a:spLocks noGrp="1"/>
          </p:cNvSpPr>
          <p:nvPr/>
        </p:nvSpPr>
        <p:spPr>
          <a:xfrm>
            <a:off x="1028700" y="6477000"/>
            <a:ext cx="2419350" cy="209550"/>
          </a:xfrm>
          <a:prstGeom prst="rect">
            <a:avLst/>
          </a:prstGeom>
          <a:noFill/>
          <a:ln w="0">
            <a:noFill/>
          </a:ln>
        </p:spPr>
        <p:txBody>
          <a:bodyPr wrap="none" lIns="0" tIns="0" rIns="0" bIns="0" anchor="t">
            <a:noAutofit/>
          </a:bodyPr>
          <a:lstStyle/>
          <a:p>
            <a:pPr algn="l">
              <a:defRPr sz="1050" b="0" i="0">
                <a:solidFill>
                  <a:srgbClr val="C8CED0"/>
                </a:solidFill>
                <a:latin typeface="Georgia"/>
                <a:ea typeface="Georgia"/>
                <a:cs typeface="Georgia"/>
              </a:defRPr>
            </a:pPr>
            <a:r>
              <a:rPr sz="1050" b="0" i="0">
                <a:solidFill>
                  <a:srgbClr val="C8CED0"/>
                </a:solidFill>
                <a:latin typeface="Georgia"/>
                <a:ea typeface="Georgia"/>
                <a:cs typeface="Georgia"/>
              </a:rPr>
              <a:t>Dr. Christopher Cone</a:t>
            </a:r>
          </a:p>
        </p:txBody>
      </p:sp>
      <p:sp>
        <p:nvSpPr>
          <p:cNvPr id="6" name="Genesis 12:3b; Galatians 3:6–16">
            <a:extLst>
              <a:ext uri="{FF2B5EF4-FFF2-40B4-BE49-F238E27FC236}">
                <a16:creationId xmlns:a16="http://schemas.microsoft.com/office/drawing/2014/main" id="{630312CB-D332-4625-8BCE-8B24AFFE275D}"/>
              </a:ext>
            </a:extLst>
          </p:cNvPr>
          <p:cNvSpPr>
            <a:spLocks noGrp="1"/>
          </p:cNvSpPr>
          <p:nvPr/>
        </p:nvSpPr>
        <p:spPr>
          <a:xfrm>
            <a:off x="609600" y="6105525"/>
            <a:ext cx="7905750" cy="314325"/>
          </a:xfrm>
          <a:prstGeom prst="rect">
            <a:avLst/>
          </a:prstGeom>
          <a:noFill/>
          <a:ln w="0">
            <a:noFill/>
          </a:ln>
        </p:spPr>
        <p:txBody>
          <a:bodyPr wrap="none" lIns="0" tIns="0" rIns="0" bIns="0" anchor="t">
            <a:noAutofit/>
          </a:bodyPr>
          <a:lstStyle/>
          <a:p>
            <a:pPr algn="l">
              <a:defRPr sz="1125" b="0" i="0">
                <a:solidFill>
                  <a:srgbClr val="C8CED0"/>
                </a:solidFill>
                <a:latin typeface="Georgia"/>
                <a:ea typeface="Georgia"/>
                <a:cs typeface="Georgia"/>
              </a:defRPr>
            </a:pPr>
            <a:r>
              <a:rPr sz="1125" b="0" i="0">
                <a:solidFill>
                  <a:srgbClr val="C8CED0"/>
                </a:solidFill>
                <a:latin typeface="Georgia"/>
                <a:ea typeface="Georgia"/>
                <a:cs typeface="Georgia"/>
              </a:rPr>
              <a:t>Genesis 12:3b; Galatians 3:6–16</a:t>
            </a:r>
          </a:p>
        </p:txBody>
      </p:sp>
      <p:sp>
        <p:nvSpPr>
          <p:cNvPr id="7" name="Blessing for the nations in the original promise">
            <a:extLst>
              <a:ext uri="{FF2B5EF4-FFF2-40B4-BE49-F238E27FC236}">
                <a16:creationId xmlns:a16="http://schemas.microsoft.com/office/drawing/2014/main" id="{6B7B912C-D8AB-439C-A6EE-B8C2422DAC85}"/>
              </a:ext>
            </a:extLst>
          </p:cNvPr>
          <p:cNvSpPr>
            <a:spLocks noGrp="1"/>
          </p:cNvSpPr>
          <p:nvPr/>
        </p:nvSpPr>
        <p:spPr>
          <a:xfrm>
            <a:off x="609600" y="1752600"/>
            <a:ext cx="10972800" cy="590550"/>
          </a:xfrm>
          <a:prstGeom prst="rect">
            <a:avLst/>
          </a:prstGeom>
          <a:noFill/>
          <a:ln w="0">
            <a:noFill/>
          </a:ln>
        </p:spPr>
        <p:txBody>
          <a:bodyPr wrap="none" lIns="0" tIns="0" rIns="0" bIns="0" anchor="t">
            <a:noAutofit/>
          </a:bodyPr>
          <a:lstStyle/>
          <a:p>
            <a:pPr algn="l">
              <a:defRPr sz="2475" b="0" i="0">
                <a:solidFill>
                  <a:srgbClr val="D9AA65"/>
                </a:solidFill>
                <a:latin typeface="Georgia"/>
                <a:ea typeface="Georgia"/>
                <a:cs typeface="Georgia"/>
              </a:defRPr>
            </a:pPr>
            <a:r>
              <a:rPr sz="2475" b="0" i="0">
                <a:solidFill>
                  <a:srgbClr val="D9AA65"/>
                </a:solidFill>
                <a:latin typeface="Georgia"/>
                <a:ea typeface="Georgia"/>
                <a:cs typeface="Georgia"/>
              </a:rPr>
              <a:t>Blessing for the nations in the original promise</a:t>
            </a:r>
          </a:p>
        </p:txBody>
      </p:sp>
      <p:sp>
        <p:nvSpPr>
          <p:cNvPr id="8" name="Divider">
            <a:extLst>
              <a:ext uri="{FF2B5EF4-FFF2-40B4-BE49-F238E27FC236}">
                <a16:creationId xmlns:a16="http://schemas.microsoft.com/office/drawing/2014/main" id="{3D9E1E03-2D67-4A06-8B75-88C878D2022A}"/>
              </a:ext>
            </a:extLst>
          </p:cNvPr>
          <p:cNvSpPr>
            <a:spLocks noGrp="1"/>
          </p:cNvSpPr>
          <p:nvPr/>
        </p:nvSpPr>
        <p:spPr>
          <a:xfrm>
            <a:off x="609600" y="2371725"/>
            <a:ext cx="10972800" cy="19050"/>
          </a:xfrm>
          <a:prstGeom prst="rect">
            <a:avLst/>
          </a:prstGeom>
          <a:solidFill>
            <a:srgbClr val="53616A"/>
          </a:solidFill>
          <a:ln w="0">
            <a:noFill/>
          </a:ln>
        </p:spPr>
        <p:txBody>
          <a:bodyPr/>
          <a:lstStyle/>
          <a:p>
            <a:endParaRPr lang="en-US"/>
          </a:p>
        </p:txBody>
      </p:sp>
      <p:sp>
        <p:nvSpPr>
          <p:cNvPr id="9" name="Justification through faith">
            <a:extLst>
              <a:ext uri="{FF2B5EF4-FFF2-40B4-BE49-F238E27FC236}">
                <a16:creationId xmlns:a16="http://schemas.microsoft.com/office/drawing/2014/main" id="{688A64B6-B28D-4092-8F0E-260E4FA2435F}"/>
              </a:ext>
            </a:extLst>
          </p:cNvPr>
          <p:cNvSpPr>
            <a:spLocks noGrp="1"/>
          </p:cNvSpPr>
          <p:nvPr/>
        </p:nvSpPr>
        <p:spPr>
          <a:xfrm>
            <a:off x="609600" y="2695575"/>
            <a:ext cx="10972800" cy="590550"/>
          </a:xfrm>
          <a:prstGeom prst="rect">
            <a:avLst/>
          </a:prstGeom>
          <a:noFill/>
          <a:ln w="0">
            <a:noFill/>
          </a:ln>
        </p:spPr>
        <p:txBody>
          <a:bodyPr wrap="none" lIns="0" tIns="0" rIns="0" bIns="0" anchor="t">
            <a:noAutofit/>
          </a:bodyPr>
          <a:lstStyle/>
          <a:p>
            <a:pPr algn="l">
              <a:defRPr sz="2475" b="0" i="0">
                <a:solidFill>
                  <a:srgbClr val="F8F4EA"/>
                </a:solidFill>
                <a:latin typeface="Georgia"/>
                <a:ea typeface="Georgia"/>
                <a:cs typeface="Georgia"/>
              </a:defRPr>
            </a:pPr>
            <a:r>
              <a:rPr sz="2475" b="0" i="0">
                <a:solidFill>
                  <a:srgbClr val="F8F4EA"/>
                </a:solidFill>
                <a:latin typeface="Georgia"/>
                <a:ea typeface="Georgia"/>
                <a:cs typeface="Georgia"/>
              </a:rPr>
              <a:t>Justification through faith</a:t>
            </a:r>
          </a:p>
        </p:txBody>
      </p:sp>
      <p:sp>
        <p:nvSpPr>
          <p:cNvPr id="10" name="Divider">
            <a:extLst>
              <a:ext uri="{FF2B5EF4-FFF2-40B4-BE49-F238E27FC236}">
                <a16:creationId xmlns:a16="http://schemas.microsoft.com/office/drawing/2014/main" id="{544D959A-8E43-443D-824C-FEA61638D955}"/>
              </a:ext>
            </a:extLst>
          </p:cNvPr>
          <p:cNvSpPr>
            <a:spLocks noGrp="1"/>
          </p:cNvSpPr>
          <p:nvPr/>
        </p:nvSpPr>
        <p:spPr>
          <a:xfrm>
            <a:off x="609600" y="3314700"/>
            <a:ext cx="10972800" cy="19050"/>
          </a:xfrm>
          <a:prstGeom prst="rect">
            <a:avLst/>
          </a:prstGeom>
          <a:solidFill>
            <a:srgbClr val="53616A"/>
          </a:solidFill>
          <a:ln w="0">
            <a:noFill/>
          </a:ln>
        </p:spPr>
        <p:txBody>
          <a:bodyPr/>
          <a:lstStyle/>
          <a:p>
            <a:endParaRPr lang="en-US"/>
          </a:p>
        </p:txBody>
      </p:sp>
      <p:sp>
        <p:nvSpPr>
          <p:cNvPr id="11" name="Christ as the basis of the promised blessing">
            <a:extLst>
              <a:ext uri="{FF2B5EF4-FFF2-40B4-BE49-F238E27FC236}">
                <a16:creationId xmlns:a16="http://schemas.microsoft.com/office/drawing/2014/main" id="{655A57FF-FF75-492C-B080-C004B6BD399D}"/>
              </a:ext>
            </a:extLst>
          </p:cNvPr>
          <p:cNvSpPr>
            <a:spLocks noGrp="1"/>
          </p:cNvSpPr>
          <p:nvPr/>
        </p:nvSpPr>
        <p:spPr>
          <a:xfrm>
            <a:off x="609600" y="3638550"/>
            <a:ext cx="10972800" cy="590550"/>
          </a:xfrm>
          <a:prstGeom prst="rect">
            <a:avLst/>
          </a:prstGeom>
          <a:noFill/>
          <a:ln w="0">
            <a:noFill/>
          </a:ln>
        </p:spPr>
        <p:txBody>
          <a:bodyPr wrap="none" lIns="0" tIns="0" rIns="0" bIns="0" anchor="t">
            <a:noAutofit/>
          </a:bodyPr>
          <a:lstStyle/>
          <a:p>
            <a:pPr algn="l">
              <a:defRPr sz="2475" b="0" i="0">
                <a:solidFill>
                  <a:srgbClr val="F8F4EA"/>
                </a:solidFill>
                <a:latin typeface="Georgia"/>
                <a:ea typeface="Georgia"/>
                <a:cs typeface="Georgia"/>
              </a:defRPr>
            </a:pPr>
            <a:r>
              <a:rPr sz="2475" b="0" i="0">
                <a:solidFill>
                  <a:srgbClr val="F8F4EA"/>
                </a:solidFill>
                <a:latin typeface="Georgia"/>
                <a:ea typeface="Georgia"/>
                <a:cs typeface="Georgia"/>
              </a:rPr>
              <a:t>Christ as the basis of the promised blessing</a:t>
            </a:r>
          </a:p>
        </p:txBody>
      </p:sp>
      <p:sp>
        <p:nvSpPr>
          <p:cNvPr id="12" name="Divider">
            <a:extLst>
              <a:ext uri="{FF2B5EF4-FFF2-40B4-BE49-F238E27FC236}">
                <a16:creationId xmlns:a16="http://schemas.microsoft.com/office/drawing/2014/main" id="{50DF795A-810D-4389-BDE5-FE81B0A3990A}"/>
              </a:ext>
            </a:extLst>
          </p:cNvPr>
          <p:cNvSpPr>
            <a:spLocks noGrp="1"/>
          </p:cNvSpPr>
          <p:nvPr/>
        </p:nvSpPr>
        <p:spPr>
          <a:xfrm>
            <a:off x="609600" y="4257675"/>
            <a:ext cx="10972800" cy="19050"/>
          </a:xfrm>
          <a:prstGeom prst="rect">
            <a:avLst/>
          </a:prstGeom>
          <a:solidFill>
            <a:srgbClr val="53616A"/>
          </a:solidFill>
          <a:ln w="0">
            <a:noFill/>
          </a:ln>
        </p:spPr>
        <p:txBody>
          <a:bodyPr/>
          <a:lstStyle/>
          <a:p>
            <a:endParaRPr lang="en-US"/>
          </a:p>
        </p:txBody>
      </p:sp>
      <p:sp>
        <p:nvSpPr>
          <p:cNvPr id="13" name="Divider">
            <a:extLst>
              <a:ext uri="{FF2B5EF4-FFF2-40B4-BE49-F238E27FC236}">
                <a16:creationId xmlns:a16="http://schemas.microsoft.com/office/drawing/2014/main" id="{44EFAEBB-341A-4A4B-8B84-58ADA435988F}"/>
              </a:ext>
            </a:extLst>
          </p:cNvPr>
          <p:cNvSpPr>
            <a:spLocks noGrp="1"/>
          </p:cNvSpPr>
          <p:nvPr/>
        </p:nvSpPr>
        <p:spPr>
          <a:xfrm>
            <a:off x="609600" y="5124450"/>
            <a:ext cx="742950" cy="28575"/>
          </a:xfrm>
          <a:prstGeom prst="rect">
            <a:avLst/>
          </a:prstGeom>
          <a:solidFill>
            <a:srgbClr val="EDBD72"/>
          </a:solidFill>
          <a:ln w="0">
            <a:noFill/>
          </a:ln>
        </p:spPr>
        <p:txBody>
          <a:bodyPr/>
          <a:lstStyle/>
          <a:p>
            <a:endParaRPr lang="en-US"/>
          </a:p>
        </p:txBody>
      </p:sp>
      <p:sp>
        <p:nvSpPr>
          <p:cNvPr id="14" name="Provision for all humanity. Saving benefits received through faith.">
            <a:extLst>
              <a:ext uri="{FF2B5EF4-FFF2-40B4-BE49-F238E27FC236}">
                <a16:creationId xmlns:a16="http://schemas.microsoft.com/office/drawing/2014/main" id="{1F23C02E-5EC7-4C24-ADC8-3DD57D76AE25}"/>
              </a:ext>
            </a:extLst>
          </p:cNvPr>
          <p:cNvSpPr>
            <a:spLocks noGrp="1"/>
          </p:cNvSpPr>
          <p:nvPr/>
        </p:nvSpPr>
        <p:spPr>
          <a:xfrm>
            <a:off x="609600" y="5248275"/>
            <a:ext cx="7772400" cy="723900"/>
          </a:xfrm>
          <a:prstGeom prst="rect">
            <a:avLst/>
          </a:prstGeom>
          <a:noFill/>
          <a:ln w="0">
            <a:noFill/>
          </a:ln>
        </p:spPr>
        <p:txBody>
          <a:bodyPr wrap="none" lIns="0" tIns="0" rIns="0" bIns="0" anchor="t">
            <a:noAutofit/>
          </a:bodyPr>
          <a:lstStyle/>
          <a:p>
            <a:pPr algn="l">
              <a:defRPr sz="2025" b="0" i="0">
                <a:solidFill>
                  <a:srgbClr val="F8F4EA"/>
                </a:solidFill>
                <a:latin typeface="Georgia"/>
                <a:ea typeface="Georgia"/>
                <a:cs typeface="Georgia"/>
              </a:defRPr>
            </a:pPr>
            <a:r>
              <a:rPr sz="2025" b="0" i="0">
                <a:solidFill>
                  <a:srgbClr val="F8F4EA"/>
                </a:solidFill>
                <a:latin typeface="Georgia"/>
                <a:ea typeface="Georgia"/>
                <a:cs typeface="Georgia"/>
              </a:rPr>
              <a:t>Provision for all humanity.</a:t>
            </a:r>
          </a:p>
          <a:p>
            <a:pPr algn="l">
              <a:defRPr sz="2025" b="0" i="0">
                <a:solidFill>
                  <a:srgbClr val="F8F4EA"/>
                </a:solidFill>
                <a:latin typeface="Georgia"/>
                <a:ea typeface="Georgia"/>
                <a:cs typeface="Georgia"/>
              </a:defRPr>
            </a:pPr>
            <a:r>
              <a:rPr sz="2025" b="0" i="0">
                <a:solidFill>
                  <a:srgbClr val="F8F4EA"/>
                </a:solidFill>
                <a:latin typeface="Georgia"/>
                <a:ea typeface="Georgia"/>
                <a:cs typeface="Georgia"/>
              </a:rPr>
              <a:t>Saving benefits received through faith.</a:t>
            </a:r>
          </a:p>
        </p:txBody>
      </p:sp>
    </p:spTree>
    <p:extLst>
      <p:ext uri="{BB962C8B-B14F-4D97-AF65-F5344CB8AC3E}">
        <p14:creationId xmlns:p14="http://schemas.microsoft.com/office/powerpoint/2010/main" val="19814336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06121C"/>
        </a:solidFill>
        <a:effectLst/>
      </p:bgPr>
    </p:bg>
    <p:spTree>
      <p:nvGrpSpPr>
        <p:cNvPr id="1" name=""/>
        <p:cNvGrpSpPr/>
        <p:nvPr/>
      </p:nvGrpSpPr>
      <p:grpSpPr>
        <a:xfrm>
          <a:off x="0" y="0"/>
          <a:ext cx="0" cy="0"/>
          <a:chOff x="0" y="0"/>
          <a:chExt cx="0" cy="0"/>
        </a:xfrm>
      </p:grpSpPr>
      <p:pic>
        <p:nvPicPr>
          <p:cNvPr id="15" name="Picture 14"/>
          <p:cNvPicPr>
            <a:picLocks noChangeAspect="1"/>
          </p:cNvPicPr>
          <p:nvPr/>
        </p:nvPicPr>
        <p:blipFill>
          <a:blip r:embed="rId3"/>
          <a:srcRect t="27" b="27"/>
          <a:stretch>
            <a:fillRect/>
          </a:stretch>
        </p:blipFill>
        <p:spPr>
          <a:xfrm>
            <a:off x="0" y="0"/>
            <a:ext cx="12192000" cy="6858000"/>
          </a:xfrm>
          <a:prstGeom prst="rect">
            <a:avLst/>
          </a:prstGeom>
        </p:spPr>
      </p:pic>
      <p:sp>
        <p:nvSpPr>
          <p:cNvPr id="2" name="God Establishes His Gracious Commitment">
            <a:extLst>
              <a:ext uri="{FF2B5EF4-FFF2-40B4-BE49-F238E27FC236}">
                <a16:creationId xmlns:a16="http://schemas.microsoft.com/office/drawing/2014/main" id="{9149D3AD-563F-44FC-84FF-6E810D237E6D}"/>
              </a:ext>
            </a:extLst>
          </p:cNvPr>
          <p:cNvSpPr>
            <a:spLocks noGrp="1"/>
          </p:cNvSpPr>
          <p:nvPr/>
        </p:nvSpPr>
        <p:spPr>
          <a:xfrm>
            <a:off x="609600" y="381000"/>
            <a:ext cx="10896600" cy="685800"/>
          </a:xfrm>
          <a:prstGeom prst="rect">
            <a:avLst/>
          </a:prstGeom>
          <a:noFill/>
          <a:ln w="0">
            <a:noFill/>
          </a:ln>
        </p:spPr>
        <p:txBody>
          <a:bodyPr wrap="none" lIns="0" tIns="0" rIns="0" bIns="0" anchor="t">
            <a:noAutofit/>
          </a:bodyPr>
          <a:lstStyle/>
          <a:p>
            <a:pPr algn="l">
              <a:defRPr sz="2700" b="0" i="0">
                <a:solidFill>
                  <a:srgbClr val="F8F4EA"/>
                </a:solidFill>
                <a:latin typeface="Georgia"/>
                <a:ea typeface="Georgia"/>
                <a:cs typeface="Georgia"/>
              </a:defRPr>
            </a:pPr>
            <a:r>
              <a:rPr lang="en-US" sz="2700" b="0" i="0" dirty="0">
                <a:solidFill>
                  <a:srgbClr val="F8F4EA"/>
                </a:solidFill>
                <a:latin typeface="Georgia"/>
                <a:ea typeface="Georgia"/>
                <a:cs typeface="Georgia"/>
              </a:rPr>
              <a:t>Grace Applied Through Faith (all Streams)</a:t>
            </a:r>
            <a:endParaRPr sz="2700" b="0" i="0" dirty="0">
              <a:solidFill>
                <a:srgbClr val="F8F4EA"/>
              </a:solidFill>
              <a:latin typeface="Georgia"/>
              <a:ea typeface="Georgia"/>
              <a:cs typeface="Georgia"/>
            </a:endParaRPr>
          </a:p>
        </p:txBody>
      </p:sp>
      <p:sp>
        <p:nvSpPr>
          <p:cNvPr id="3" name="Divider">
            <a:extLst>
              <a:ext uri="{FF2B5EF4-FFF2-40B4-BE49-F238E27FC236}">
                <a16:creationId xmlns:a16="http://schemas.microsoft.com/office/drawing/2014/main" id="{D91FFC3C-B70C-4C38-89EC-CC446B06A81D}"/>
              </a:ext>
            </a:extLst>
          </p:cNvPr>
          <p:cNvSpPr>
            <a:spLocks noGrp="1"/>
          </p:cNvSpPr>
          <p:nvPr/>
        </p:nvSpPr>
        <p:spPr>
          <a:xfrm>
            <a:off x="609600" y="1200150"/>
            <a:ext cx="1809750" cy="19050"/>
          </a:xfrm>
          <a:prstGeom prst="rect">
            <a:avLst/>
          </a:prstGeom>
          <a:solidFill>
            <a:srgbClr val="D9AA65"/>
          </a:solidFill>
          <a:ln w="0">
            <a:noFill/>
          </a:ln>
        </p:spPr>
        <p:txBody>
          <a:bodyPr/>
          <a:lstStyle/>
          <a:p>
            <a:endParaRPr lang="en-US"/>
          </a:p>
        </p:txBody>
      </p:sp>
      <p:sp>
        <p:nvSpPr>
          <p:cNvPr id="4" name="04">
            <a:extLst>
              <a:ext uri="{FF2B5EF4-FFF2-40B4-BE49-F238E27FC236}">
                <a16:creationId xmlns:a16="http://schemas.microsoft.com/office/drawing/2014/main" id="{D577BA05-1A64-47B2-9A7F-BB4FDA5EC5DF}"/>
              </a:ext>
            </a:extLst>
          </p:cNvPr>
          <p:cNvSpPr>
            <a:spLocks noGrp="1"/>
          </p:cNvSpPr>
          <p:nvPr/>
        </p:nvSpPr>
        <p:spPr>
          <a:xfrm>
            <a:off x="609600" y="6477000"/>
            <a:ext cx="361950" cy="190500"/>
          </a:xfrm>
          <a:prstGeom prst="rect">
            <a:avLst/>
          </a:prstGeom>
          <a:noFill/>
          <a:ln w="0">
            <a:noFill/>
          </a:ln>
        </p:spPr>
        <p:txBody>
          <a:bodyPr wrap="none" lIns="0" tIns="0" rIns="0" bIns="0" anchor="t">
            <a:noAutofit/>
          </a:bodyPr>
          <a:lstStyle/>
          <a:p>
            <a:pPr algn="l">
              <a:defRPr sz="1050" b="0" i="0">
                <a:solidFill>
                  <a:srgbClr val="D9AA65"/>
                </a:solidFill>
                <a:latin typeface="Georgia"/>
                <a:ea typeface="Georgia"/>
                <a:cs typeface="Georgia"/>
              </a:defRPr>
            </a:pPr>
            <a:r>
              <a:rPr sz="1050" b="0" i="0">
                <a:solidFill>
                  <a:srgbClr val="D9AA65"/>
                </a:solidFill>
                <a:latin typeface="Georgia"/>
                <a:ea typeface="Georgia"/>
                <a:cs typeface="Georgia"/>
              </a:rPr>
              <a:t>04</a:t>
            </a:r>
          </a:p>
        </p:txBody>
      </p:sp>
      <p:sp>
        <p:nvSpPr>
          <p:cNvPr id="5" name="Dr. Christopher Cone">
            <a:extLst>
              <a:ext uri="{FF2B5EF4-FFF2-40B4-BE49-F238E27FC236}">
                <a16:creationId xmlns:a16="http://schemas.microsoft.com/office/drawing/2014/main" id="{734C24F2-D44B-4403-A763-F8143BCC0B6A}"/>
              </a:ext>
            </a:extLst>
          </p:cNvPr>
          <p:cNvSpPr>
            <a:spLocks noGrp="1"/>
          </p:cNvSpPr>
          <p:nvPr/>
        </p:nvSpPr>
        <p:spPr>
          <a:xfrm>
            <a:off x="1028700" y="6477000"/>
            <a:ext cx="2419350" cy="209550"/>
          </a:xfrm>
          <a:prstGeom prst="rect">
            <a:avLst/>
          </a:prstGeom>
          <a:noFill/>
          <a:ln w="0">
            <a:noFill/>
          </a:ln>
        </p:spPr>
        <p:txBody>
          <a:bodyPr wrap="none" lIns="0" tIns="0" rIns="0" bIns="0" anchor="t">
            <a:noAutofit/>
          </a:bodyPr>
          <a:lstStyle/>
          <a:p>
            <a:pPr algn="l">
              <a:defRPr sz="1050" b="0" i="0">
                <a:solidFill>
                  <a:srgbClr val="C8CED0"/>
                </a:solidFill>
                <a:latin typeface="Georgia"/>
                <a:ea typeface="Georgia"/>
                <a:cs typeface="Georgia"/>
              </a:defRPr>
            </a:pPr>
            <a:r>
              <a:rPr sz="1050" b="0" i="0">
                <a:solidFill>
                  <a:srgbClr val="C8CED0"/>
                </a:solidFill>
                <a:latin typeface="Georgia"/>
                <a:ea typeface="Georgia"/>
                <a:cs typeface="Georgia"/>
              </a:rPr>
              <a:t>Dr. Christopher Cone</a:t>
            </a:r>
          </a:p>
        </p:txBody>
      </p:sp>
      <p:sp>
        <p:nvSpPr>
          <p:cNvPr id="6" name="Genesis 15:6–21; Romans 4:1–5; Hebrews 6:13–18">
            <a:extLst>
              <a:ext uri="{FF2B5EF4-FFF2-40B4-BE49-F238E27FC236}">
                <a16:creationId xmlns:a16="http://schemas.microsoft.com/office/drawing/2014/main" id="{207C75A9-4EF8-483F-A98D-30E377714F94}"/>
              </a:ext>
            </a:extLst>
          </p:cNvPr>
          <p:cNvSpPr>
            <a:spLocks noGrp="1"/>
          </p:cNvSpPr>
          <p:nvPr/>
        </p:nvSpPr>
        <p:spPr>
          <a:xfrm>
            <a:off x="609600" y="6105525"/>
            <a:ext cx="7905750" cy="314325"/>
          </a:xfrm>
          <a:prstGeom prst="rect">
            <a:avLst/>
          </a:prstGeom>
          <a:noFill/>
          <a:ln w="0">
            <a:noFill/>
          </a:ln>
        </p:spPr>
        <p:txBody>
          <a:bodyPr wrap="none" lIns="0" tIns="0" rIns="0" bIns="0" anchor="t">
            <a:noAutofit/>
          </a:bodyPr>
          <a:lstStyle/>
          <a:p>
            <a:pPr algn="l">
              <a:defRPr sz="1125" b="0" i="0">
                <a:solidFill>
                  <a:srgbClr val="C8CED0"/>
                </a:solidFill>
                <a:latin typeface="Georgia"/>
                <a:ea typeface="Georgia"/>
                <a:cs typeface="Georgia"/>
              </a:defRPr>
            </a:pPr>
            <a:r>
              <a:rPr sz="1125" b="0" i="0">
                <a:solidFill>
                  <a:srgbClr val="C8CED0"/>
                </a:solidFill>
                <a:latin typeface="Georgia"/>
                <a:ea typeface="Georgia"/>
                <a:cs typeface="Georgia"/>
              </a:rPr>
              <a:t>Genesis 15:6–21; Romans 4:1–5; Hebrews 6:13–18</a:t>
            </a:r>
          </a:p>
        </p:txBody>
      </p:sp>
      <p:sp>
        <p:nvSpPr>
          <p:cNvPr id="7" name="Abraham believes God.">
            <a:extLst>
              <a:ext uri="{FF2B5EF4-FFF2-40B4-BE49-F238E27FC236}">
                <a16:creationId xmlns:a16="http://schemas.microsoft.com/office/drawing/2014/main" id="{E5EE19D4-BB42-4039-A9F2-555176815257}"/>
              </a:ext>
            </a:extLst>
          </p:cNvPr>
          <p:cNvSpPr>
            <a:spLocks noGrp="1"/>
          </p:cNvSpPr>
          <p:nvPr/>
        </p:nvSpPr>
        <p:spPr>
          <a:xfrm>
            <a:off x="609600" y="1752600"/>
            <a:ext cx="10972800" cy="590550"/>
          </a:xfrm>
          <a:prstGeom prst="rect">
            <a:avLst/>
          </a:prstGeom>
          <a:noFill/>
          <a:ln w="0">
            <a:noFill/>
          </a:ln>
        </p:spPr>
        <p:txBody>
          <a:bodyPr wrap="none" lIns="0" tIns="0" rIns="0" bIns="0" anchor="t">
            <a:noAutofit/>
          </a:bodyPr>
          <a:lstStyle/>
          <a:p>
            <a:pPr algn="l">
              <a:defRPr sz="2475" b="0" i="0">
                <a:solidFill>
                  <a:srgbClr val="D9AA65"/>
                </a:solidFill>
                <a:latin typeface="Georgia"/>
                <a:ea typeface="Georgia"/>
                <a:cs typeface="Georgia"/>
              </a:defRPr>
            </a:pPr>
            <a:r>
              <a:rPr sz="2475" b="0" i="0" dirty="0">
                <a:solidFill>
                  <a:srgbClr val="D9AA65"/>
                </a:solidFill>
                <a:latin typeface="Georgia"/>
                <a:ea typeface="Georgia"/>
                <a:cs typeface="Georgia"/>
              </a:rPr>
              <a:t>Abraham believes </a:t>
            </a:r>
            <a:r>
              <a:rPr lang="en-US" sz="2475" b="0" i="1" dirty="0">
                <a:solidFill>
                  <a:srgbClr val="D9AA65"/>
                </a:solidFill>
                <a:latin typeface="Georgia"/>
                <a:ea typeface="Georgia"/>
                <a:cs typeface="Georgia"/>
              </a:rPr>
              <a:t>in</a:t>
            </a:r>
            <a:r>
              <a:rPr lang="en-US" sz="2475" b="0" i="0" dirty="0">
                <a:solidFill>
                  <a:srgbClr val="D9AA65"/>
                </a:solidFill>
                <a:latin typeface="Georgia"/>
                <a:ea typeface="Georgia"/>
                <a:cs typeface="Georgia"/>
              </a:rPr>
              <a:t> </a:t>
            </a:r>
            <a:r>
              <a:rPr sz="2475" b="0" i="0" dirty="0">
                <a:solidFill>
                  <a:srgbClr val="D9AA65"/>
                </a:solidFill>
                <a:latin typeface="Georgia"/>
                <a:ea typeface="Georgia"/>
                <a:cs typeface="Georgia"/>
              </a:rPr>
              <a:t>God.</a:t>
            </a:r>
          </a:p>
        </p:txBody>
      </p:sp>
      <p:sp>
        <p:nvSpPr>
          <p:cNvPr id="8" name="Divider">
            <a:extLst>
              <a:ext uri="{FF2B5EF4-FFF2-40B4-BE49-F238E27FC236}">
                <a16:creationId xmlns:a16="http://schemas.microsoft.com/office/drawing/2014/main" id="{D2E3DEB1-6172-4936-ADFA-0760CA72065D}"/>
              </a:ext>
            </a:extLst>
          </p:cNvPr>
          <p:cNvSpPr>
            <a:spLocks noGrp="1"/>
          </p:cNvSpPr>
          <p:nvPr/>
        </p:nvSpPr>
        <p:spPr>
          <a:xfrm>
            <a:off x="609600" y="2371725"/>
            <a:ext cx="10972800" cy="19050"/>
          </a:xfrm>
          <a:prstGeom prst="rect">
            <a:avLst/>
          </a:prstGeom>
          <a:solidFill>
            <a:srgbClr val="53616A"/>
          </a:solidFill>
          <a:ln w="0">
            <a:noFill/>
          </a:ln>
        </p:spPr>
        <p:txBody>
          <a:bodyPr/>
          <a:lstStyle/>
          <a:p>
            <a:endParaRPr lang="en-US"/>
          </a:p>
        </p:txBody>
      </p:sp>
      <p:sp>
        <p:nvSpPr>
          <p:cNvPr id="9" name="God credits righteousness apart from works.">
            <a:extLst>
              <a:ext uri="{FF2B5EF4-FFF2-40B4-BE49-F238E27FC236}">
                <a16:creationId xmlns:a16="http://schemas.microsoft.com/office/drawing/2014/main" id="{F56B6FC6-78CB-4788-9A80-B106D0524C34}"/>
              </a:ext>
            </a:extLst>
          </p:cNvPr>
          <p:cNvSpPr>
            <a:spLocks noGrp="1"/>
          </p:cNvSpPr>
          <p:nvPr/>
        </p:nvSpPr>
        <p:spPr>
          <a:xfrm>
            <a:off x="609600" y="2695575"/>
            <a:ext cx="10972800" cy="590550"/>
          </a:xfrm>
          <a:prstGeom prst="rect">
            <a:avLst/>
          </a:prstGeom>
          <a:noFill/>
          <a:ln w="0">
            <a:noFill/>
          </a:ln>
        </p:spPr>
        <p:txBody>
          <a:bodyPr wrap="none" lIns="0" tIns="0" rIns="0" bIns="0" anchor="t">
            <a:noAutofit/>
          </a:bodyPr>
          <a:lstStyle/>
          <a:p>
            <a:pPr algn="l">
              <a:defRPr sz="2475" b="0" i="0">
                <a:solidFill>
                  <a:srgbClr val="F8F4EA"/>
                </a:solidFill>
                <a:latin typeface="Georgia"/>
                <a:ea typeface="Georgia"/>
                <a:cs typeface="Georgia"/>
              </a:defRPr>
            </a:pPr>
            <a:r>
              <a:rPr sz="2475" b="0" i="0" dirty="0">
                <a:solidFill>
                  <a:srgbClr val="F8F4EA"/>
                </a:solidFill>
                <a:latin typeface="Georgia"/>
                <a:ea typeface="Georgia"/>
                <a:cs typeface="Georgia"/>
              </a:rPr>
              <a:t>God credits righteousness apart from works.</a:t>
            </a:r>
          </a:p>
        </p:txBody>
      </p:sp>
      <p:sp>
        <p:nvSpPr>
          <p:cNvPr id="10" name="Divider">
            <a:extLst>
              <a:ext uri="{FF2B5EF4-FFF2-40B4-BE49-F238E27FC236}">
                <a16:creationId xmlns:a16="http://schemas.microsoft.com/office/drawing/2014/main" id="{87DEFAE3-8B76-4F31-9E2A-D77BD4884016}"/>
              </a:ext>
            </a:extLst>
          </p:cNvPr>
          <p:cNvSpPr>
            <a:spLocks noGrp="1"/>
          </p:cNvSpPr>
          <p:nvPr/>
        </p:nvSpPr>
        <p:spPr>
          <a:xfrm>
            <a:off x="609600" y="3314700"/>
            <a:ext cx="10972800" cy="19050"/>
          </a:xfrm>
          <a:prstGeom prst="rect">
            <a:avLst/>
          </a:prstGeom>
          <a:solidFill>
            <a:srgbClr val="53616A"/>
          </a:solidFill>
          <a:ln w="0">
            <a:noFill/>
          </a:ln>
        </p:spPr>
        <p:txBody>
          <a:bodyPr/>
          <a:lstStyle/>
          <a:p>
            <a:endParaRPr lang="en-US"/>
          </a:p>
        </p:txBody>
      </p:sp>
      <p:sp>
        <p:nvSpPr>
          <p:cNvPr id="11" name="God establishes His covenant commitment.">
            <a:extLst>
              <a:ext uri="{FF2B5EF4-FFF2-40B4-BE49-F238E27FC236}">
                <a16:creationId xmlns:a16="http://schemas.microsoft.com/office/drawing/2014/main" id="{7203681A-8D6A-48D9-9BFB-9CC4A1BBDA2E}"/>
              </a:ext>
            </a:extLst>
          </p:cNvPr>
          <p:cNvSpPr>
            <a:spLocks noGrp="1"/>
          </p:cNvSpPr>
          <p:nvPr/>
        </p:nvSpPr>
        <p:spPr>
          <a:xfrm>
            <a:off x="609600" y="3638550"/>
            <a:ext cx="10972800" cy="590550"/>
          </a:xfrm>
          <a:prstGeom prst="rect">
            <a:avLst/>
          </a:prstGeom>
          <a:noFill/>
          <a:ln w="0">
            <a:noFill/>
          </a:ln>
        </p:spPr>
        <p:txBody>
          <a:bodyPr wrap="none" lIns="0" tIns="0" rIns="0" bIns="0" anchor="t">
            <a:noAutofit/>
          </a:bodyPr>
          <a:lstStyle/>
          <a:p>
            <a:pPr algn="l">
              <a:defRPr sz="2475" b="0" i="0">
                <a:solidFill>
                  <a:srgbClr val="F8F4EA"/>
                </a:solidFill>
                <a:latin typeface="Georgia"/>
                <a:ea typeface="Georgia"/>
                <a:cs typeface="Georgia"/>
              </a:defRPr>
            </a:pPr>
            <a:r>
              <a:rPr lang="en-US" sz="2475" b="0" i="0" dirty="0">
                <a:solidFill>
                  <a:srgbClr val="F8F4EA"/>
                </a:solidFill>
                <a:latin typeface="Georgia"/>
                <a:ea typeface="Georgia"/>
                <a:cs typeface="Georgia"/>
              </a:rPr>
              <a:t>Eschatological Progress: </a:t>
            </a:r>
            <a:r>
              <a:rPr sz="2475" b="0" i="0" dirty="0">
                <a:solidFill>
                  <a:srgbClr val="F8F4EA"/>
                </a:solidFill>
                <a:latin typeface="Georgia"/>
                <a:ea typeface="Georgia"/>
                <a:cs typeface="Georgia"/>
              </a:rPr>
              <a:t>God establishes His </a:t>
            </a:r>
            <a:r>
              <a:rPr lang="en-US" sz="2475" b="0" i="0" dirty="0">
                <a:solidFill>
                  <a:srgbClr val="F8F4EA"/>
                </a:solidFill>
                <a:latin typeface="Georgia"/>
                <a:ea typeface="Georgia"/>
                <a:cs typeface="Georgia"/>
              </a:rPr>
              <a:t>(prior) </a:t>
            </a:r>
            <a:r>
              <a:rPr sz="2475" b="0" i="0" dirty="0">
                <a:solidFill>
                  <a:srgbClr val="F8F4EA"/>
                </a:solidFill>
                <a:latin typeface="Georgia"/>
                <a:ea typeface="Georgia"/>
                <a:cs typeface="Georgia"/>
              </a:rPr>
              <a:t>covenant commitment.</a:t>
            </a:r>
          </a:p>
        </p:txBody>
      </p:sp>
      <p:sp>
        <p:nvSpPr>
          <p:cNvPr id="12" name="Divider">
            <a:extLst>
              <a:ext uri="{FF2B5EF4-FFF2-40B4-BE49-F238E27FC236}">
                <a16:creationId xmlns:a16="http://schemas.microsoft.com/office/drawing/2014/main" id="{EDD6E3B5-2402-4DF0-8280-4F18C7CF5153}"/>
              </a:ext>
            </a:extLst>
          </p:cNvPr>
          <p:cNvSpPr>
            <a:spLocks noGrp="1"/>
          </p:cNvSpPr>
          <p:nvPr/>
        </p:nvSpPr>
        <p:spPr>
          <a:xfrm>
            <a:off x="609600" y="4257675"/>
            <a:ext cx="10972800" cy="19050"/>
          </a:xfrm>
          <a:prstGeom prst="rect">
            <a:avLst/>
          </a:prstGeom>
          <a:solidFill>
            <a:srgbClr val="53616A"/>
          </a:solidFill>
          <a:ln w="0">
            <a:noFill/>
          </a:ln>
        </p:spPr>
        <p:txBody>
          <a:bodyPr/>
          <a:lstStyle/>
          <a:p>
            <a:endParaRPr lang="en-US"/>
          </a:p>
        </p:txBody>
      </p:sp>
      <p:sp>
        <p:nvSpPr>
          <p:cNvPr id="13" name="Divider">
            <a:extLst>
              <a:ext uri="{FF2B5EF4-FFF2-40B4-BE49-F238E27FC236}">
                <a16:creationId xmlns:a16="http://schemas.microsoft.com/office/drawing/2014/main" id="{8EBB4B8F-D8CD-4865-A060-2327CFB1D25F}"/>
              </a:ext>
            </a:extLst>
          </p:cNvPr>
          <p:cNvSpPr>
            <a:spLocks noGrp="1"/>
          </p:cNvSpPr>
          <p:nvPr/>
        </p:nvSpPr>
        <p:spPr>
          <a:xfrm>
            <a:off x="609600" y="5124450"/>
            <a:ext cx="742950" cy="28575"/>
          </a:xfrm>
          <a:prstGeom prst="rect">
            <a:avLst/>
          </a:prstGeom>
          <a:solidFill>
            <a:srgbClr val="EDBD72"/>
          </a:solidFill>
          <a:ln w="0">
            <a:noFill/>
          </a:ln>
        </p:spPr>
        <p:txBody>
          <a:bodyPr/>
          <a:lstStyle/>
          <a:p>
            <a:endParaRPr lang="en-US"/>
          </a:p>
        </p:txBody>
      </p:sp>
      <p:sp>
        <p:nvSpPr>
          <p:cNvPr id="14" name="His promise and oath give faith a dependable foundation.">
            <a:extLst>
              <a:ext uri="{FF2B5EF4-FFF2-40B4-BE49-F238E27FC236}">
                <a16:creationId xmlns:a16="http://schemas.microsoft.com/office/drawing/2014/main" id="{3DC68176-A5B3-4D0E-B635-5F6240182B86}"/>
              </a:ext>
            </a:extLst>
          </p:cNvPr>
          <p:cNvSpPr>
            <a:spLocks noGrp="1"/>
          </p:cNvSpPr>
          <p:nvPr/>
        </p:nvSpPr>
        <p:spPr>
          <a:xfrm>
            <a:off x="609600" y="5248275"/>
            <a:ext cx="7772400" cy="723900"/>
          </a:xfrm>
          <a:prstGeom prst="rect">
            <a:avLst/>
          </a:prstGeom>
          <a:noFill/>
          <a:ln w="0">
            <a:noFill/>
          </a:ln>
        </p:spPr>
        <p:txBody>
          <a:bodyPr wrap="none" lIns="0" tIns="0" rIns="0" bIns="0" anchor="t">
            <a:noAutofit/>
          </a:bodyPr>
          <a:lstStyle/>
          <a:p>
            <a:pPr algn="l">
              <a:defRPr sz="2025" b="0" i="0">
                <a:solidFill>
                  <a:srgbClr val="F8F4EA"/>
                </a:solidFill>
                <a:latin typeface="Georgia"/>
                <a:ea typeface="Georgia"/>
                <a:cs typeface="Georgia"/>
              </a:defRPr>
            </a:pPr>
            <a:r>
              <a:rPr sz="2025" b="0" i="0" dirty="0">
                <a:solidFill>
                  <a:srgbClr val="F8F4EA"/>
                </a:solidFill>
                <a:latin typeface="Georgia"/>
                <a:ea typeface="Georgia"/>
                <a:cs typeface="Georgia"/>
              </a:rPr>
              <a:t>His </a:t>
            </a:r>
            <a:r>
              <a:rPr lang="en-US" sz="2025" b="0" i="0" dirty="0">
                <a:solidFill>
                  <a:srgbClr val="F8F4EA"/>
                </a:solidFill>
                <a:latin typeface="Georgia"/>
                <a:ea typeface="Georgia"/>
                <a:cs typeface="Georgia"/>
              </a:rPr>
              <a:t>revealed word </a:t>
            </a:r>
            <a:r>
              <a:rPr sz="2025" b="0" i="0" dirty="0">
                <a:solidFill>
                  <a:srgbClr val="F8F4EA"/>
                </a:solidFill>
                <a:latin typeface="Georgia"/>
                <a:ea typeface="Georgia"/>
                <a:cs typeface="Georgia"/>
              </a:rPr>
              <a:t>give</a:t>
            </a:r>
            <a:r>
              <a:rPr lang="en-US" sz="2025" b="0" i="0" dirty="0">
                <a:solidFill>
                  <a:srgbClr val="F8F4EA"/>
                </a:solidFill>
                <a:latin typeface="Georgia"/>
                <a:ea typeface="Georgia"/>
                <a:cs typeface="Georgia"/>
              </a:rPr>
              <a:t>s</a:t>
            </a:r>
            <a:r>
              <a:rPr sz="2025" b="0" i="0" dirty="0">
                <a:solidFill>
                  <a:srgbClr val="F8F4EA"/>
                </a:solidFill>
                <a:latin typeface="Georgia"/>
                <a:ea typeface="Georgia"/>
                <a:cs typeface="Georgia"/>
              </a:rPr>
              <a:t> faith</a:t>
            </a:r>
          </a:p>
          <a:p>
            <a:pPr algn="l">
              <a:defRPr sz="2025" b="0" i="0">
                <a:solidFill>
                  <a:srgbClr val="F8F4EA"/>
                </a:solidFill>
                <a:latin typeface="Georgia"/>
                <a:ea typeface="Georgia"/>
                <a:cs typeface="Georgia"/>
              </a:defRPr>
            </a:pPr>
            <a:r>
              <a:rPr sz="2025" b="0" i="0" dirty="0">
                <a:solidFill>
                  <a:srgbClr val="F8F4EA"/>
                </a:solidFill>
                <a:latin typeface="Georgia"/>
                <a:ea typeface="Georgia"/>
                <a:cs typeface="Georgia"/>
              </a:rPr>
              <a:t>a dependable foundation.</a:t>
            </a:r>
          </a:p>
        </p:txBody>
      </p:sp>
    </p:spTree>
    <p:extLst>
      <p:ext uri="{BB962C8B-B14F-4D97-AF65-F5344CB8AC3E}">
        <p14:creationId xmlns:p14="http://schemas.microsoft.com/office/powerpoint/2010/main" val="131470515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06121C"/>
        </a:solidFill>
        <a:effectLst/>
      </p:bgPr>
    </p:bg>
    <p:spTree>
      <p:nvGrpSpPr>
        <p:cNvPr id="1" name=""/>
        <p:cNvGrpSpPr/>
        <p:nvPr/>
      </p:nvGrpSpPr>
      <p:grpSpPr>
        <a:xfrm>
          <a:off x="0" y="0"/>
          <a:ext cx="0" cy="0"/>
          <a:chOff x="0" y="0"/>
          <a:chExt cx="0" cy="0"/>
        </a:xfrm>
      </p:grpSpPr>
      <p:pic>
        <p:nvPicPr>
          <p:cNvPr id="18" name="Picture 17"/>
          <p:cNvPicPr>
            <a:picLocks noChangeAspect="1"/>
          </p:cNvPicPr>
          <p:nvPr/>
        </p:nvPicPr>
        <p:blipFill>
          <a:blip r:embed="rId3"/>
          <a:srcRect t="27" b="27"/>
          <a:stretch>
            <a:fillRect/>
          </a:stretch>
        </p:blipFill>
        <p:spPr>
          <a:xfrm>
            <a:off x="0" y="0"/>
            <a:ext cx="12192000" cy="6858000"/>
          </a:xfrm>
          <a:prstGeom prst="rect">
            <a:avLst/>
          </a:prstGeom>
        </p:spPr>
      </p:pic>
      <p:sp>
        <p:nvSpPr>
          <p:cNvPr id="2" name="God’s Calendar Serves His Gracious Purpose">
            <a:extLst>
              <a:ext uri="{FF2B5EF4-FFF2-40B4-BE49-F238E27FC236}">
                <a16:creationId xmlns:a16="http://schemas.microsoft.com/office/drawing/2014/main" id="{4994683C-B823-4A20-9C16-A097DA795919}"/>
              </a:ext>
            </a:extLst>
          </p:cNvPr>
          <p:cNvSpPr>
            <a:spLocks noGrp="1"/>
          </p:cNvSpPr>
          <p:nvPr/>
        </p:nvSpPr>
        <p:spPr>
          <a:xfrm>
            <a:off x="609600" y="381000"/>
            <a:ext cx="10896600" cy="685800"/>
          </a:xfrm>
          <a:prstGeom prst="rect">
            <a:avLst/>
          </a:prstGeom>
          <a:noFill/>
          <a:ln w="0">
            <a:noFill/>
          </a:ln>
        </p:spPr>
        <p:txBody>
          <a:bodyPr wrap="none" lIns="0" tIns="0" rIns="0" bIns="0" anchor="t">
            <a:noAutofit/>
          </a:bodyPr>
          <a:lstStyle/>
          <a:p>
            <a:pPr algn="l">
              <a:defRPr sz="2700" b="0" i="0">
                <a:solidFill>
                  <a:srgbClr val="F8F4EA"/>
                </a:solidFill>
                <a:latin typeface="Georgia"/>
                <a:ea typeface="Georgia"/>
                <a:cs typeface="Georgia"/>
              </a:defRPr>
            </a:pPr>
            <a:r>
              <a:rPr lang="en-US" sz="2700" b="0" i="0" dirty="0">
                <a:solidFill>
                  <a:srgbClr val="F8F4EA"/>
                </a:solidFill>
                <a:latin typeface="Georgia"/>
                <a:ea typeface="Georgia"/>
                <a:cs typeface="Georgia"/>
              </a:rPr>
              <a:t>Stream #1: </a:t>
            </a:r>
            <a:r>
              <a:rPr sz="2700" b="0" i="0" dirty="0">
                <a:solidFill>
                  <a:srgbClr val="F8F4EA"/>
                </a:solidFill>
                <a:latin typeface="Georgia"/>
                <a:ea typeface="Georgia"/>
                <a:cs typeface="Georgia"/>
              </a:rPr>
              <a:t>God’s </a:t>
            </a:r>
            <a:r>
              <a:rPr lang="en-US" sz="2700" b="0" i="0" dirty="0">
                <a:solidFill>
                  <a:srgbClr val="F8F4EA"/>
                </a:solidFill>
                <a:latin typeface="Georgia"/>
                <a:ea typeface="Georgia"/>
                <a:cs typeface="Georgia"/>
              </a:rPr>
              <a:t>Eschatological </a:t>
            </a:r>
            <a:r>
              <a:rPr sz="2700" b="0" i="0" dirty="0">
                <a:solidFill>
                  <a:srgbClr val="F8F4EA"/>
                </a:solidFill>
                <a:latin typeface="Georgia"/>
                <a:ea typeface="Georgia"/>
                <a:cs typeface="Georgia"/>
              </a:rPr>
              <a:t>Calendar </a:t>
            </a:r>
            <a:r>
              <a:rPr lang="en-US" sz="2700" b="0" i="0" dirty="0">
                <a:solidFill>
                  <a:srgbClr val="F8F4EA"/>
                </a:solidFill>
                <a:latin typeface="Georgia"/>
                <a:ea typeface="Georgia"/>
                <a:cs typeface="Georgia"/>
              </a:rPr>
              <a:t>Demonstrates Grace</a:t>
            </a:r>
            <a:endParaRPr sz="2700" b="0" i="0" dirty="0">
              <a:solidFill>
                <a:srgbClr val="F8F4EA"/>
              </a:solidFill>
              <a:latin typeface="Georgia"/>
              <a:ea typeface="Georgia"/>
              <a:cs typeface="Georgia"/>
            </a:endParaRPr>
          </a:p>
        </p:txBody>
      </p:sp>
      <p:sp>
        <p:nvSpPr>
          <p:cNvPr id="3" name="Divider">
            <a:extLst>
              <a:ext uri="{FF2B5EF4-FFF2-40B4-BE49-F238E27FC236}">
                <a16:creationId xmlns:a16="http://schemas.microsoft.com/office/drawing/2014/main" id="{DE38CE90-B449-40C0-9880-F441EB35E6AD}"/>
              </a:ext>
            </a:extLst>
          </p:cNvPr>
          <p:cNvSpPr>
            <a:spLocks noGrp="1"/>
          </p:cNvSpPr>
          <p:nvPr/>
        </p:nvSpPr>
        <p:spPr>
          <a:xfrm>
            <a:off x="609600" y="1200150"/>
            <a:ext cx="1809750" cy="19050"/>
          </a:xfrm>
          <a:prstGeom prst="rect">
            <a:avLst/>
          </a:prstGeom>
          <a:solidFill>
            <a:srgbClr val="D9AA65"/>
          </a:solidFill>
          <a:ln w="0">
            <a:noFill/>
          </a:ln>
        </p:spPr>
        <p:txBody>
          <a:bodyPr/>
          <a:lstStyle/>
          <a:p>
            <a:endParaRPr lang="en-US"/>
          </a:p>
        </p:txBody>
      </p:sp>
      <p:sp>
        <p:nvSpPr>
          <p:cNvPr id="4" name="10">
            <a:extLst>
              <a:ext uri="{FF2B5EF4-FFF2-40B4-BE49-F238E27FC236}">
                <a16:creationId xmlns:a16="http://schemas.microsoft.com/office/drawing/2014/main" id="{7C7E5AB2-CC54-4F9C-B9DF-41FD15086283}"/>
              </a:ext>
            </a:extLst>
          </p:cNvPr>
          <p:cNvSpPr>
            <a:spLocks noGrp="1"/>
          </p:cNvSpPr>
          <p:nvPr/>
        </p:nvSpPr>
        <p:spPr>
          <a:xfrm>
            <a:off x="609600" y="6477000"/>
            <a:ext cx="361950" cy="190500"/>
          </a:xfrm>
          <a:prstGeom prst="rect">
            <a:avLst/>
          </a:prstGeom>
          <a:noFill/>
          <a:ln w="0">
            <a:noFill/>
          </a:ln>
        </p:spPr>
        <p:txBody>
          <a:bodyPr wrap="none" lIns="0" tIns="0" rIns="0" bIns="0" anchor="t">
            <a:noAutofit/>
          </a:bodyPr>
          <a:lstStyle/>
          <a:p>
            <a:pPr algn="l">
              <a:defRPr sz="1050" b="0" i="0">
                <a:solidFill>
                  <a:srgbClr val="D9AA65"/>
                </a:solidFill>
                <a:latin typeface="Georgia"/>
                <a:ea typeface="Georgia"/>
                <a:cs typeface="Georgia"/>
              </a:defRPr>
            </a:pPr>
            <a:r>
              <a:rPr sz="1050" b="0" i="0">
                <a:solidFill>
                  <a:srgbClr val="D9AA65"/>
                </a:solidFill>
                <a:latin typeface="Georgia"/>
                <a:ea typeface="Georgia"/>
                <a:cs typeface="Georgia"/>
              </a:rPr>
              <a:t>10</a:t>
            </a:r>
          </a:p>
        </p:txBody>
      </p:sp>
      <p:sp>
        <p:nvSpPr>
          <p:cNvPr id="5" name="Dr. Christopher Cone">
            <a:extLst>
              <a:ext uri="{FF2B5EF4-FFF2-40B4-BE49-F238E27FC236}">
                <a16:creationId xmlns:a16="http://schemas.microsoft.com/office/drawing/2014/main" id="{0F4FB45F-E689-45B6-8229-F69C1519194D}"/>
              </a:ext>
            </a:extLst>
          </p:cNvPr>
          <p:cNvSpPr>
            <a:spLocks noGrp="1"/>
          </p:cNvSpPr>
          <p:nvPr/>
        </p:nvSpPr>
        <p:spPr>
          <a:xfrm>
            <a:off x="1028700" y="6477000"/>
            <a:ext cx="2419350" cy="209550"/>
          </a:xfrm>
          <a:prstGeom prst="rect">
            <a:avLst/>
          </a:prstGeom>
          <a:noFill/>
          <a:ln w="0">
            <a:noFill/>
          </a:ln>
        </p:spPr>
        <p:txBody>
          <a:bodyPr wrap="none" lIns="0" tIns="0" rIns="0" bIns="0" anchor="t">
            <a:noAutofit/>
          </a:bodyPr>
          <a:lstStyle/>
          <a:p>
            <a:pPr algn="l">
              <a:defRPr sz="1050" b="0" i="0">
                <a:solidFill>
                  <a:srgbClr val="C8CED0"/>
                </a:solidFill>
                <a:latin typeface="Georgia"/>
                <a:ea typeface="Georgia"/>
                <a:cs typeface="Georgia"/>
              </a:defRPr>
            </a:pPr>
            <a:r>
              <a:rPr sz="1050" b="0" i="0">
                <a:solidFill>
                  <a:srgbClr val="C8CED0"/>
                </a:solidFill>
                <a:latin typeface="Georgia"/>
                <a:ea typeface="Georgia"/>
                <a:cs typeface="Georgia"/>
              </a:rPr>
              <a:t>Dr. Christopher Cone</a:t>
            </a:r>
          </a:p>
        </p:txBody>
      </p:sp>
      <p:sp>
        <p:nvSpPr>
          <p:cNvPr id="6" name="Daniel 9:24–27">
            <a:extLst>
              <a:ext uri="{FF2B5EF4-FFF2-40B4-BE49-F238E27FC236}">
                <a16:creationId xmlns:a16="http://schemas.microsoft.com/office/drawing/2014/main" id="{D9CC800A-9313-4FEE-8835-574A8277DFD3}"/>
              </a:ext>
            </a:extLst>
          </p:cNvPr>
          <p:cNvSpPr>
            <a:spLocks noGrp="1"/>
          </p:cNvSpPr>
          <p:nvPr/>
        </p:nvSpPr>
        <p:spPr>
          <a:xfrm>
            <a:off x="609600" y="6105525"/>
            <a:ext cx="7905750" cy="314325"/>
          </a:xfrm>
          <a:prstGeom prst="rect">
            <a:avLst/>
          </a:prstGeom>
          <a:noFill/>
          <a:ln w="0">
            <a:noFill/>
          </a:ln>
        </p:spPr>
        <p:txBody>
          <a:bodyPr wrap="none" lIns="0" tIns="0" rIns="0" bIns="0" anchor="t">
            <a:noAutofit/>
          </a:bodyPr>
          <a:lstStyle/>
          <a:p>
            <a:pPr algn="l">
              <a:defRPr sz="1125" b="0" i="0">
                <a:solidFill>
                  <a:srgbClr val="C8CED0"/>
                </a:solidFill>
                <a:latin typeface="Georgia"/>
                <a:ea typeface="Georgia"/>
                <a:cs typeface="Georgia"/>
              </a:defRPr>
            </a:pPr>
            <a:r>
              <a:rPr sz="1125" b="0" i="0">
                <a:solidFill>
                  <a:srgbClr val="C8CED0"/>
                </a:solidFill>
                <a:latin typeface="Georgia"/>
                <a:ea typeface="Georgia"/>
                <a:cs typeface="Georgia"/>
              </a:rPr>
              <a:t>Daniel 9:24–27</a:t>
            </a:r>
          </a:p>
        </p:txBody>
      </p:sp>
      <p:sp>
        <p:nvSpPr>
          <p:cNvPr id="7" name="Seventy sevens">
            <a:extLst>
              <a:ext uri="{FF2B5EF4-FFF2-40B4-BE49-F238E27FC236}">
                <a16:creationId xmlns:a16="http://schemas.microsoft.com/office/drawing/2014/main" id="{255C3340-F9DA-4DAE-B7D6-55426AC69877}"/>
              </a:ext>
            </a:extLst>
          </p:cNvPr>
          <p:cNvSpPr>
            <a:spLocks noGrp="1"/>
          </p:cNvSpPr>
          <p:nvPr/>
        </p:nvSpPr>
        <p:spPr>
          <a:xfrm>
            <a:off x="609600" y="1752600"/>
            <a:ext cx="3333750" cy="523875"/>
          </a:xfrm>
          <a:prstGeom prst="rect">
            <a:avLst/>
          </a:prstGeom>
          <a:noFill/>
          <a:ln w="0">
            <a:noFill/>
          </a:ln>
        </p:spPr>
        <p:txBody>
          <a:bodyPr wrap="none" lIns="0" tIns="0" rIns="0" bIns="0" anchor="t">
            <a:noAutofit/>
          </a:bodyPr>
          <a:lstStyle/>
          <a:p>
            <a:pPr algn="l">
              <a:defRPr sz="2250" b="0" i="0">
                <a:solidFill>
                  <a:srgbClr val="D9AA65"/>
                </a:solidFill>
                <a:latin typeface="Georgia"/>
                <a:ea typeface="Georgia"/>
                <a:cs typeface="Georgia"/>
              </a:defRPr>
            </a:pPr>
            <a:r>
              <a:rPr sz="2250" b="0" i="0">
                <a:solidFill>
                  <a:srgbClr val="D9AA65"/>
                </a:solidFill>
                <a:latin typeface="Georgia"/>
                <a:ea typeface="Georgia"/>
                <a:cs typeface="Georgia"/>
              </a:rPr>
              <a:t>Seventy sevens</a:t>
            </a:r>
          </a:p>
        </p:txBody>
      </p:sp>
      <p:sp>
        <p:nvSpPr>
          <p:cNvPr id="8" name="Daniel’s people and holy city">
            <a:extLst>
              <a:ext uri="{FF2B5EF4-FFF2-40B4-BE49-F238E27FC236}">
                <a16:creationId xmlns:a16="http://schemas.microsoft.com/office/drawing/2014/main" id="{E04679FB-1163-40F1-9152-80F9EC361F42}"/>
              </a:ext>
            </a:extLst>
          </p:cNvPr>
          <p:cNvSpPr>
            <a:spLocks noGrp="1"/>
          </p:cNvSpPr>
          <p:nvPr/>
        </p:nvSpPr>
        <p:spPr>
          <a:xfrm>
            <a:off x="4191000" y="1752600"/>
            <a:ext cx="7362825" cy="571500"/>
          </a:xfrm>
          <a:prstGeom prst="rect">
            <a:avLst/>
          </a:prstGeom>
          <a:noFill/>
          <a:ln w="0">
            <a:noFill/>
          </a:ln>
        </p:spPr>
        <p:txBody>
          <a:bodyPr wrap="none" lIns="0" tIns="0" rIns="0" bIns="0" anchor="t">
            <a:noAutofit/>
          </a:bodyPr>
          <a:lstStyle/>
          <a:p>
            <a:pPr algn="l">
              <a:defRPr sz="2250" b="0" i="0">
                <a:solidFill>
                  <a:srgbClr val="F8F4EA"/>
                </a:solidFill>
                <a:latin typeface="Georgia"/>
                <a:ea typeface="Georgia"/>
                <a:cs typeface="Georgia"/>
              </a:defRPr>
            </a:pPr>
            <a:r>
              <a:rPr sz="2250" b="0" i="0">
                <a:solidFill>
                  <a:srgbClr val="F8F4EA"/>
                </a:solidFill>
                <a:latin typeface="Georgia"/>
                <a:ea typeface="Georgia"/>
                <a:cs typeface="Georgia"/>
              </a:rPr>
              <a:t>Daniel’s people and holy city</a:t>
            </a:r>
          </a:p>
        </p:txBody>
      </p:sp>
      <p:sp>
        <p:nvSpPr>
          <p:cNvPr id="9" name="Divider">
            <a:extLst>
              <a:ext uri="{FF2B5EF4-FFF2-40B4-BE49-F238E27FC236}">
                <a16:creationId xmlns:a16="http://schemas.microsoft.com/office/drawing/2014/main" id="{5523AAD9-F31E-4C11-BC3A-E0E0FB3EED90}"/>
              </a:ext>
            </a:extLst>
          </p:cNvPr>
          <p:cNvSpPr>
            <a:spLocks noGrp="1"/>
          </p:cNvSpPr>
          <p:nvPr/>
        </p:nvSpPr>
        <p:spPr>
          <a:xfrm>
            <a:off x="609600" y="2371725"/>
            <a:ext cx="10972800" cy="19050"/>
          </a:xfrm>
          <a:prstGeom prst="rect">
            <a:avLst/>
          </a:prstGeom>
          <a:solidFill>
            <a:srgbClr val="53616A"/>
          </a:solidFill>
          <a:ln w="0">
            <a:noFill/>
          </a:ln>
        </p:spPr>
        <p:txBody>
          <a:bodyPr/>
          <a:lstStyle/>
          <a:p>
            <a:endParaRPr lang="en-US"/>
          </a:p>
        </p:txBody>
      </p:sp>
      <p:sp>
        <p:nvSpPr>
          <p:cNvPr id="10" name="Messiah cut off">
            <a:extLst>
              <a:ext uri="{FF2B5EF4-FFF2-40B4-BE49-F238E27FC236}">
                <a16:creationId xmlns:a16="http://schemas.microsoft.com/office/drawing/2014/main" id="{5F291AB7-0A05-4E2F-9FF1-05F70BC0B831}"/>
              </a:ext>
            </a:extLst>
          </p:cNvPr>
          <p:cNvSpPr>
            <a:spLocks noGrp="1"/>
          </p:cNvSpPr>
          <p:nvPr/>
        </p:nvSpPr>
        <p:spPr>
          <a:xfrm>
            <a:off x="609600" y="2695575"/>
            <a:ext cx="3333750" cy="523875"/>
          </a:xfrm>
          <a:prstGeom prst="rect">
            <a:avLst/>
          </a:prstGeom>
          <a:noFill/>
          <a:ln w="0">
            <a:noFill/>
          </a:ln>
        </p:spPr>
        <p:txBody>
          <a:bodyPr wrap="none" lIns="0" tIns="0" rIns="0" bIns="0" anchor="t">
            <a:noAutofit/>
          </a:bodyPr>
          <a:lstStyle/>
          <a:p>
            <a:pPr algn="l">
              <a:defRPr sz="2250" b="0" i="0">
                <a:solidFill>
                  <a:srgbClr val="D9AA65"/>
                </a:solidFill>
                <a:latin typeface="Georgia"/>
                <a:ea typeface="Georgia"/>
                <a:cs typeface="Georgia"/>
              </a:defRPr>
            </a:pPr>
            <a:r>
              <a:rPr sz="2250" b="0" i="0">
                <a:solidFill>
                  <a:srgbClr val="D9AA65"/>
                </a:solidFill>
                <a:latin typeface="Georgia"/>
                <a:ea typeface="Georgia"/>
                <a:cs typeface="Georgia"/>
              </a:rPr>
              <a:t>Messiah cut off</a:t>
            </a:r>
          </a:p>
        </p:txBody>
      </p:sp>
      <p:sp>
        <p:nvSpPr>
          <p:cNvPr id="11" name="Within the revealed sequence">
            <a:extLst>
              <a:ext uri="{FF2B5EF4-FFF2-40B4-BE49-F238E27FC236}">
                <a16:creationId xmlns:a16="http://schemas.microsoft.com/office/drawing/2014/main" id="{EAEE76BB-0AF7-4450-853C-04A3E8B8949A}"/>
              </a:ext>
            </a:extLst>
          </p:cNvPr>
          <p:cNvSpPr>
            <a:spLocks noGrp="1"/>
          </p:cNvSpPr>
          <p:nvPr/>
        </p:nvSpPr>
        <p:spPr>
          <a:xfrm>
            <a:off x="4191000" y="2695575"/>
            <a:ext cx="7362825" cy="571500"/>
          </a:xfrm>
          <a:prstGeom prst="rect">
            <a:avLst/>
          </a:prstGeom>
          <a:noFill/>
          <a:ln w="0">
            <a:noFill/>
          </a:ln>
        </p:spPr>
        <p:txBody>
          <a:bodyPr wrap="none" lIns="0" tIns="0" rIns="0" bIns="0" anchor="t">
            <a:noAutofit/>
          </a:bodyPr>
          <a:lstStyle/>
          <a:p>
            <a:pPr algn="l">
              <a:defRPr sz="2250" b="0" i="0">
                <a:solidFill>
                  <a:srgbClr val="F8F4EA"/>
                </a:solidFill>
                <a:latin typeface="Georgia"/>
                <a:ea typeface="Georgia"/>
                <a:cs typeface="Georgia"/>
              </a:defRPr>
            </a:pPr>
            <a:r>
              <a:rPr sz="2250" b="0" i="0">
                <a:solidFill>
                  <a:srgbClr val="F8F4EA"/>
                </a:solidFill>
                <a:latin typeface="Georgia"/>
                <a:ea typeface="Georgia"/>
                <a:cs typeface="Georgia"/>
              </a:rPr>
              <a:t>Within the revealed sequence</a:t>
            </a:r>
          </a:p>
        </p:txBody>
      </p:sp>
      <p:sp>
        <p:nvSpPr>
          <p:cNvPr id="12" name="Divider">
            <a:extLst>
              <a:ext uri="{FF2B5EF4-FFF2-40B4-BE49-F238E27FC236}">
                <a16:creationId xmlns:a16="http://schemas.microsoft.com/office/drawing/2014/main" id="{B32BDE52-C7F5-405F-940F-E481A8B84936}"/>
              </a:ext>
            </a:extLst>
          </p:cNvPr>
          <p:cNvSpPr>
            <a:spLocks noGrp="1"/>
          </p:cNvSpPr>
          <p:nvPr/>
        </p:nvSpPr>
        <p:spPr>
          <a:xfrm>
            <a:off x="609600" y="3314700"/>
            <a:ext cx="10972800" cy="19050"/>
          </a:xfrm>
          <a:prstGeom prst="rect">
            <a:avLst/>
          </a:prstGeom>
          <a:solidFill>
            <a:srgbClr val="53616A"/>
          </a:solidFill>
          <a:ln w="0">
            <a:noFill/>
          </a:ln>
        </p:spPr>
        <p:txBody>
          <a:bodyPr/>
          <a:lstStyle/>
          <a:p>
            <a:endParaRPr lang="en-US"/>
          </a:p>
        </p:txBody>
      </p:sp>
      <p:sp>
        <p:nvSpPr>
          <p:cNvPr id="13" name="The final seven">
            <a:extLst>
              <a:ext uri="{FF2B5EF4-FFF2-40B4-BE49-F238E27FC236}">
                <a16:creationId xmlns:a16="http://schemas.microsoft.com/office/drawing/2014/main" id="{641CA232-8F30-4086-A771-B2D009FED18F}"/>
              </a:ext>
            </a:extLst>
          </p:cNvPr>
          <p:cNvSpPr>
            <a:spLocks noGrp="1"/>
          </p:cNvSpPr>
          <p:nvPr/>
        </p:nvSpPr>
        <p:spPr>
          <a:xfrm>
            <a:off x="609600" y="3638550"/>
            <a:ext cx="3333750" cy="523875"/>
          </a:xfrm>
          <a:prstGeom prst="rect">
            <a:avLst/>
          </a:prstGeom>
          <a:noFill/>
          <a:ln w="0">
            <a:noFill/>
          </a:ln>
        </p:spPr>
        <p:txBody>
          <a:bodyPr wrap="none" lIns="0" tIns="0" rIns="0" bIns="0" anchor="t">
            <a:noAutofit/>
          </a:bodyPr>
          <a:lstStyle/>
          <a:p>
            <a:pPr algn="l">
              <a:defRPr sz="2250" b="0" i="0">
                <a:solidFill>
                  <a:srgbClr val="D9AA65"/>
                </a:solidFill>
                <a:latin typeface="Georgia"/>
                <a:ea typeface="Georgia"/>
                <a:cs typeface="Georgia"/>
              </a:defRPr>
            </a:pPr>
            <a:r>
              <a:rPr sz="2250" b="0" i="0" dirty="0">
                <a:solidFill>
                  <a:srgbClr val="D9AA65"/>
                </a:solidFill>
                <a:latin typeface="Georgia"/>
                <a:ea typeface="Georgia"/>
                <a:cs typeface="Georgia"/>
              </a:rPr>
              <a:t>The final seven</a:t>
            </a:r>
          </a:p>
        </p:txBody>
      </p:sp>
      <p:sp>
        <p:nvSpPr>
          <p:cNvPr id="14" name="Toward promised fulfillment">
            <a:extLst>
              <a:ext uri="{FF2B5EF4-FFF2-40B4-BE49-F238E27FC236}">
                <a16:creationId xmlns:a16="http://schemas.microsoft.com/office/drawing/2014/main" id="{8179D093-C4B8-4545-815F-66C5CCD7AA86}"/>
              </a:ext>
            </a:extLst>
          </p:cNvPr>
          <p:cNvSpPr>
            <a:spLocks noGrp="1"/>
          </p:cNvSpPr>
          <p:nvPr/>
        </p:nvSpPr>
        <p:spPr>
          <a:xfrm>
            <a:off x="4191000" y="3638550"/>
            <a:ext cx="7362825" cy="571500"/>
          </a:xfrm>
          <a:prstGeom prst="rect">
            <a:avLst/>
          </a:prstGeom>
          <a:noFill/>
          <a:ln w="0">
            <a:noFill/>
          </a:ln>
        </p:spPr>
        <p:txBody>
          <a:bodyPr wrap="none" lIns="0" tIns="0" rIns="0" bIns="0" anchor="t">
            <a:noAutofit/>
          </a:bodyPr>
          <a:lstStyle/>
          <a:p>
            <a:pPr algn="l">
              <a:defRPr sz="2250" b="0" i="0">
                <a:solidFill>
                  <a:srgbClr val="F8F4EA"/>
                </a:solidFill>
                <a:latin typeface="Georgia"/>
                <a:ea typeface="Georgia"/>
                <a:cs typeface="Georgia"/>
              </a:defRPr>
            </a:pPr>
            <a:r>
              <a:rPr sz="2250" b="0" i="0">
                <a:solidFill>
                  <a:srgbClr val="F8F4EA"/>
                </a:solidFill>
                <a:latin typeface="Georgia"/>
                <a:ea typeface="Georgia"/>
                <a:cs typeface="Georgia"/>
              </a:rPr>
              <a:t>Toward promised fulfillment</a:t>
            </a:r>
          </a:p>
        </p:txBody>
      </p:sp>
      <p:sp>
        <p:nvSpPr>
          <p:cNvPr id="15" name="Divider">
            <a:extLst>
              <a:ext uri="{FF2B5EF4-FFF2-40B4-BE49-F238E27FC236}">
                <a16:creationId xmlns:a16="http://schemas.microsoft.com/office/drawing/2014/main" id="{0CD89200-382E-479D-A60D-5233E1D1433C}"/>
              </a:ext>
            </a:extLst>
          </p:cNvPr>
          <p:cNvSpPr>
            <a:spLocks noGrp="1"/>
          </p:cNvSpPr>
          <p:nvPr/>
        </p:nvSpPr>
        <p:spPr>
          <a:xfrm>
            <a:off x="609600" y="4257675"/>
            <a:ext cx="10972800" cy="19050"/>
          </a:xfrm>
          <a:prstGeom prst="rect">
            <a:avLst/>
          </a:prstGeom>
          <a:solidFill>
            <a:srgbClr val="53616A"/>
          </a:solidFill>
          <a:ln w="0">
            <a:noFill/>
          </a:ln>
        </p:spPr>
        <p:txBody>
          <a:bodyPr/>
          <a:lstStyle/>
          <a:p>
            <a:endParaRPr lang="en-US"/>
          </a:p>
        </p:txBody>
      </p:sp>
      <p:sp>
        <p:nvSpPr>
          <p:cNvPr id="16" name="Divider">
            <a:extLst>
              <a:ext uri="{FF2B5EF4-FFF2-40B4-BE49-F238E27FC236}">
                <a16:creationId xmlns:a16="http://schemas.microsoft.com/office/drawing/2014/main" id="{3F26C99A-64C6-4366-A338-76598C913F89}"/>
              </a:ext>
            </a:extLst>
          </p:cNvPr>
          <p:cNvSpPr>
            <a:spLocks noGrp="1"/>
          </p:cNvSpPr>
          <p:nvPr/>
        </p:nvSpPr>
        <p:spPr>
          <a:xfrm>
            <a:off x="609600" y="5124450"/>
            <a:ext cx="742950" cy="28575"/>
          </a:xfrm>
          <a:prstGeom prst="rect">
            <a:avLst/>
          </a:prstGeom>
          <a:solidFill>
            <a:srgbClr val="EDBD72"/>
          </a:solidFill>
          <a:ln w="0">
            <a:noFill/>
          </a:ln>
        </p:spPr>
        <p:txBody>
          <a:bodyPr/>
          <a:lstStyle/>
          <a:p>
            <a:endParaRPr lang="en-US"/>
          </a:p>
        </p:txBody>
      </p:sp>
      <p:sp>
        <p:nvSpPr>
          <p:cNvPr id="17" name="Time and judgment do not divert God from His declared purpose.">
            <a:extLst>
              <a:ext uri="{FF2B5EF4-FFF2-40B4-BE49-F238E27FC236}">
                <a16:creationId xmlns:a16="http://schemas.microsoft.com/office/drawing/2014/main" id="{FE51CEAE-E656-42B2-8348-15B890465B05}"/>
              </a:ext>
            </a:extLst>
          </p:cNvPr>
          <p:cNvSpPr>
            <a:spLocks noGrp="1"/>
          </p:cNvSpPr>
          <p:nvPr/>
        </p:nvSpPr>
        <p:spPr>
          <a:xfrm>
            <a:off x="609600" y="5248275"/>
            <a:ext cx="7772400" cy="723900"/>
          </a:xfrm>
          <a:prstGeom prst="rect">
            <a:avLst/>
          </a:prstGeom>
          <a:noFill/>
          <a:ln w="0">
            <a:noFill/>
          </a:ln>
        </p:spPr>
        <p:txBody>
          <a:bodyPr wrap="none" lIns="0" tIns="0" rIns="0" bIns="0" anchor="t">
            <a:noAutofit/>
          </a:bodyPr>
          <a:lstStyle/>
          <a:p>
            <a:pPr algn="l">
              <a:defRPr sz="2025" b="0" i="0">
                <a:solidFill>
                  <a:srgbClr val="F8F4EA"/>
                </a:solidFill>
                <a:latin typeface="Georgia"/>
                <a:ea typeface="Georgia"/>
                <a:cs typeface="Georgia"/>
              </a:defRPr>
            </a:pPr>
            <a:r>
              <a:rPr sz="2025" b="0" i="0">
                <a:solidFill>
                  <a:srgbClr val="F8F4EA"/>
                </a:solidFill>
                <a:latin typeface="Georgia"/>
                <a:ea typeface="Georgia"/>
                <a:cs typeface="Georgia"/>
              </a:rPr>
              <a:t>Time and judgment do not divert God</a:t>
            </a:r>
          </a:p>
          <a:p>
            <a:pPr algn="l">
              <a:defRPr sz="2025" b="0" i="0">
                <a:solidFill>
                  <a:srgbClr val="F8F4EA"/>
                </a:solidFill>
                <a:latin typeface="Georgia"/>
                <a:ea typeface="Georgia"/>
                <a:cs typeface="Georgia"/>
              </a:defRPr>
            </a:pPr>
            <a:r>
              <a:rPr sz="2025" b="0" i="0">
                <a:solidFill>
                  <a:srgbClr val="F8F4EA"/>
                </a:solidFill>
                <a:latin typeface="Georgia"/>
                <a:ea typeface="Georgia"/>
                <a:cs typeface="Georgia"/>
              </a:rPr>
              <a:t>from His declared purpose.</a:t>
            </a:r>
          </a:p>
        </p:txBody>
      </p:sp>
    </p:spTree>
    <p:extLst>
      <p:ext uri="{BB962C8B-B14F-4D97-AF65-F5344CB8AC3E}">
        <p14:creationId xmlns:p14="http://schemas.microsoft.com/office/powerpoint/2010/main" val="141047796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06121C"/>
        </a:solidFill>
        <a:effectLst/>
      </p:bgPr>
    </p:bg>
    <p:spTree>
      <p:nvGrpSpPr>
        <p:cNvPr id="1" name=""/>
        <p:cNvGrpSpPr/>
        <p:nvPr/>
      </p:nvGrpSpPr>
      <p:grpSpPr>
        <a:xfrm>
          <a:off x="0" y="0"/>
          <a:ext cx="0" cy="0"/>
          <a:chOff x="0" y="0"/>
          <a:chExt cx="0" cy="0"/>
        </a:xfrm>
      </p:grpSpPr>
      <p:pic>
        <p:nvPicPr>
          <p:cNvPr id="16" name="Picture 15"/>
          <p:cNvPicPr>
            <a:picLocks noChangeAspect="1"/>
          </p:cNvPicPr>
          <p:nvPr/>
        </p:nvPicPr>
        <p:blipFill>
          <a:blip r:embed="rId3"/>
          <a:srcRect t="27" b="27"/>
          <a:stretch>
            <a:fillRect/>
          </a:stretch>
        </p:blipFill>
        <p:spPr>
          <a:xfrm>
            <a:off x="0" y="0"/>
            <a:ext cx="12192000" cy="6858000"/>
          </a:xfrm>
          <a:prstGeom prst="rect">
            <a:avLst/>
          </a:prstGeom>
        </p:spPr>
      </p:pic>
      <p:sp>
        <p:nvSpPr>
          <p:cNvPr id="2" name="One Sacrifice Provides for Both Lines of Promise">
            <a:extLst>
              <a:ext uri="{FF2B5EF4-FFF2-40B4-BE49-F238E27FC236}">
                <a16:creationId xmlns:a16="http://schemas.microsoft.com/office/drawing/2014/main" id="{37858563-B1DE-405B-B570-CF0E885D4D9E}"/>
              </a:ext>
            </a:extLst>
          </p:cNvPr>
          <p:cNvSpPr>
            <a:spLocks noGrp="1"/>
          </p:cNvSpPr>
          <p:nvPr/>
        </p:nvSpPr>
        <p:spPr>
          <a:xfrm>
            <a:off x="609600" y="381000"/>
            <a:ext cx="10896600" cy="685800"/>
          </a:xfrm>
          <a:prstGeom prst="rect">
            <a:avLst/>
          </a:prstGeom>
          <a:noFill/>
          <a:ln w="0">
            <a:noFill/>
          </a:ln>
        </p:spPr>
        <p:txBody>
          <a:bodyPr wrap="none" lIns="0" tIns="0" rIns="0" bIns="0" anchor="t">
            <a:noAutofit/>
          </a:bodyPr>
          <a:lstStyle/>
          <a:p>
            <a:pPr algn="l">
              <a:defRPr sz="2700" b="0" i="0">
                <a:solidFill>
                  <a:srgbClr val="F8F4EA"/>
                </a:solidFill>
                <a:latin typeface="Georgia"/>
                <a:ea typeface="Georgia"/>
                <a:cs typeface="Georgia"/>
              </a:defRPr>
            </a:pPr>
            <a:r>
              <a:rPr sz="2700" b="0" i="0" dirty="0">
                <a:solidFill>
                  <a:srgbClr val="F8F4EA"/>
                </a:solidFill>
                <a:latin typeface="Georgia"/>
                <a:ea typeface="Georgia"/>
                <a:cs typeface="Georgia"/>
              </a:rPr>
              <a:t>One </a:t>
            </a:r>
            <a:r>
              <a:rPr lang="en-US" sz="2700" b="0" i="0" dirty="0">
                <a:solidFill>
                  <a:srgbClr val="F8F4EA"/>
                </a:solidFill>
                <a:latin typeface="Georgia"/>
                <a:ea typeface="Georgia"/>
                <a:cs typeface="Georgia"/>
              </a:rPr>
              <a:t>Gracious </a:t>
            </a:r>
            <a:r>
              <a:rPr sz="2700" b="0" i="0" dirty="0">
                <a:solidFill>
                  <a:srgbClr val="F8F4EA"/>
                </a:solidFill>
                <a:latin typeface="Georgia"/>
                <a:ea typeface="Georgia"/>
                <a:cs typeface="Georgia"/>
              </a:rPr>
              <a:t>Sacrifice Provides for Both </a:t>
            </a:r>
            <a:r>
              <a:rPr lang="en-US" sz="2700" b="0" i="0" dirty="0">
                <a:solidFill>
                  <a:srgbClr val="F8F4EA"/>
                </a:solidFill>
                <a:latin typeface="Georgia"/>
                <a:ea typeface="Georgia"/>
                <a:cs typeface="Georgia"/>
              </a:rPr>
              <a:t>Streams</a:t>
            </a:r>
            <a:r>
              <a:rPr sz="2700" b="0" i="0" dirty="0">
                <a:solidFill>
                  <a:srgbClr val="F8F4EA"/>
                </a:solidFill>
                <a:latin typeface="Georgia"/>
                <a:ea typeface="Georgia"/>
                <a:cs typeface="Georgia"/>
              </a:rPr>
              <a:t> of Promise</a:t>
            </a:r>
          </a:p>
        </p:txBody>
      </p:sp>
      <p:sp>
        <p:nvSpPr>
          <p:cNvPr id="3" name="Divider">
            <a:extLst>
              <a:ext uri="{FF2B5EF4-FFF2-40B4-BE49-F238E27FC236}">
                <a16:creationId xmlns:a16="http://schemas.microsoft.com/office/drawing/2014/main" id="{2682BB7D-9733-4F5F-BA8A-41A3A04814BD}"/>
              </a:ext>
            </a:extLst>
          </p:cNvPr>
          <p:cNvSpPr>
            <a:spLocks noGrp="1"/>
          </p:cNvSpPr>
          <p:nvPr/>
        </p:nvSpPr>
        <p:spPr>
          <a:xfrm>
            <a:off x="609600" y="1200150"/>
            <a:ext cx="1809750" cy="19050"/>
          </a:xfrm>
          <a:prstGeom prst="rect">
            <a:avLst/>
          </a:prstGeom>
          <a:solidFill>
            <a:srgbClr val="D9AA65"/>
          </a:solidFill>
          <a:ln w="0">
            <a:noFill/>
          </a:ln>
        </p:spPr>
        <p:txBody>
          <a:bodyPr/>
          <a:lstStyle/>
          <a:p>
            <a:endParaRPr lang="en-US"/>
          </a:p>
        </p:txBody>
      </p:sp>
      <p:sp>
        <p:nvSpPr>
          <p:cNvPr id="4" name="08">
            <a:extLst>
              <a:ext uri="{FF2B5EF4-FFF2-40B4-BE49-F238E27FC236}">
                <a16:creationId xmlns:a16="http://schemas.microsoft.com/office/drawing/2014/main" id="{816AD4D9-DC5D-47BF-A520-B9B45D93E03F}"/>
              </a:ext>
            </a:extLst>
          </p:cNvPr>
          <p:cNvSpPr>
            <a:spLocks noGrp="1"/>
          </p:cNvSpPr>
          <p:nvPr/>
        </p:nvSpPr>
        <p:spPr>
          <a:xfrm>
            <a:off x="609600" y="6477000"/>
            <a:ext cx="361950" cy="190500"/>
          </a:xfrm>
          <a:prstGeom prst="rect">
            <a:avLst/>
          </a:prstGeom>
          <a:noFill/>
          <a:ln w="0">
            <a:noFill/>
          </a:ln>
        </p:spPr>
        <p:txBody>
          <a:bodyPr wrap="none" lIns="0" tIns="0" rIns="0" bIns="0" anchor="t">
            <a:noAutofit/>
          </a:bodyPr>
          <a:lstStyle/>
          <a:p>
            <a:pPr algn="l">
              <a:defRPr sz="1050" b="0" i="0">
                <a:solidFill>
                  <a:srgbClr val="D9AA65"/>
                </a:solidFill>
                <a:latin typeface="Georgia"/>
                <a:ea typeface="Georgia"/>
                <a:cs typeface="Georgia"/>
              </a:defRPr>
            </a:pPr>
            <a:r>
              <a:rPr sz="1050" b="0" i="0">
                <a:solidFill>
                  <a:srgbClr val="D9AA65"/>
                </a:solidFill>
                <a:latin typeface="Georgia"/>
                <a:ea typeface="Georgia"/>
                <a:cs typeface="Georgia"/>
              </a:rPr>
              <a:t>08</a:t>
            </a:r>
          </a:p>
        </p:txBody>
      </p:sp>
      <p:sp>
        <p:nvSpPr>
          <p:cNvPr id="5" name="Dr. Christopher Cone">
            <a:extLst>
              <a:ext uri="{FF2B5EF4-FFF2-40B4-BE49-F238E27FC236}">
                <a16:creationId xmlns:a16="http://schemas.microsoft.com/office/drawing/2014/main" id="{28D6A2E5-9BC7-4A91-9748-C230154F6E1D}"/>
              </a:ext>
            </a:extLst>
          </p:cNvPr>
          <p:cNvSpPr>
            <a:spLocks noGrp="1"/>
          </p:cNvSpPr>
          <p:nvPr/>
        </p:nvSpPr>
        <p:spPr>
          <a:xfrm>
            <a:off x="1028700" y="6477000"/>
            <a:ext cx="2419350" cy="209550"/>
          </a:xfrm>
          <a:prstGeom prst="rect">
            <a:avLst/>
          </a:prstGeom>
          <a:noFill/>
          <a:ln w="0">
            <a:noFill/>
          </a:ln>
        </p:spPr>
        <p:txBody>
          <a:bodyPr wrap="none" lIns="0" tIns="0" rIns="0" bIns="0" anchor="t">
            <a:noAutofit/>
          </a:bodyPr>
          <a:lstStyle/>
          <a:p>
            <a:pPr algn="l">
              <a:defRPr sz="1050" b="0" i="0">
                <a:solidFill>
                  <a:srgbClr val="C8CED0"/>
                </a:solidFill>
                <a:latin typeface="Georgia"/>
                <a:ea typeface="Georgia"/>
                <a:cs typeface="Georgia"/>
              </a:defRPr>
            </a:pPr>
            <a:r>
              <a:rPr sz="1050" b="0" i="0">
                <a:solidFill>
                  <a:srgbClr val="C8CED0"/>
                </a:solidFill>
                <a:latin typeface="Georgia"/>
                <a:ea typeface="Georgia"/>
                <a:cs typeface="Georgia"/>
              </a:rPr>
              <a:t>Dr. Christopher Cone</a:t>
            </a:r>
          </a:p>
        </p:txBody>
      </p:sp>
      <p:sp>
        <p:nvSpPr>
          <p:cNvPr id="6" name="Luke 22:20; Hebrews 9:15; Galatians 3:13–14; 1 Timothy 2:5–6; 1 John 2:2">
            <a:extLst>
              <a:ext uri="{FF2B5EF4-FFF2-40B4-BE49-F238E27FC236}">
                <a16:creationId xmlns:a16="http://schemas.microsoft.com/office/drawing/2014/main" id="{9D64D96B-2E8C-4D78-A827-1B43D6C57CFF}"/>
              </a:ext>
            </a:extLst>
          </p:cNvPr>
          <p:cNvSpPr>
            <a:spLocks noGrp="1"/>
          </p:cNvSpPr>
          <p:nvPr/>
        </p:nvSpPr>
        <p:spPr>
          <a:xfrm>
            <a:off x="609600" y="6105525"/>
            <a:ext cx="7905750" cy="314325"/>
          </a:xfrm>
          <a:prstGeom prst="rect">
            <a:avLst/>
          </a:prstGeom>
          <a:noFill/>
          <a:ln w="0">
            <a:noFill/>
          </a:ln>
        </p:spPr>
        <p:txBody>
          <a:bodyPr wrap="none" lIns="0" tIns="0" rIns="0" bIns="0" anchor="t">
            <a:noAutofit/>
          </a:bodyPr>
          <a:lstStyle/>
          <a:p>
            <a:pPr algn="l">
              <a:defRPr sz="1125" b="0" i="0">
                <a:solidFill>
                  <a:srgbClr val="C8CED0"/>
                </a:solidFill>
                <a:latin typeface="Georgia"/>
                <a:ea typeface="Georgia"/>
                <a:cs typeface="Georgia"/>
              </a:defRPr>
            </a:pPr>
            <a:r>
              <a:rPr sz="1125" b="0" i="0">
                <a:solidFill>
                  <a:srgbClr val="C8CED0"/>
                </a:solidFill>
                <a:latin typeface="Georgia"/>
                <a:ea typeface="Georgia"/>
                <a:cs typeface="Georgia"/>
              </a:rPr>
              <a:t>Luke 22:20; Hebrews 9:15; Galatians 3:13–14; 1 Timothy 2:5–6; 1 John 2:2</a:t>
            </a:r>
          </a:p>
        </p:txBody>
      </p:sp>
      <p:sp>
        <p:nvSpPr>
          <p:cNvPr id="7" name="ONE SACRIFICE">
            <a:extLst>
              <a:ext uri="{FF2B5EF4-FFF2-40B4-BE49-F238E27FC236}">
                <a16:creationId xmlns:a16="http://schemas.microsoft.com/office/drawing/2014/main" id="{6AF0EF3F-7920-461C-BB4E-DA7577EB4C32}"/>
              </a:ext>
            </a:extLst>
          </p:cNvPr>
          <p:cNvSpPr>
            <a:spLocks noGrp="1"/>
          </p:cNvSpPr>
          <p:nvPr/>
        </p:nvSpPr>
        <p:spPr>
          <a:xfrm>
            <a:off x="609600" y="1695450"/>
            <a:ext cx="10972800" cy="714375"/>
          </a:xfrm>
          <a:prstGeom prst="rect">
            <a:avLst/>
          </a:prstGeom>
          <a:noFill/>
          <a:ln w="0">
            <a:noFill/>
          </a:ln>
        </p:spPr>
        <p:txBody>
          <a:bodyPr wrap="none" lIns="0" tIns="0" rIns="0" bIns="0" anchor="t">
            <a:noAutofit/>
          </a:bodyPr>
          <a:lstStyle/>
          <a:p>
            <a:pPr algn="l">
              <a:defRPr sz="4125" b="0" i="0">
                <a:solidFill>
                  <a:srgbClr val="D9AA65"/>
                </a:solidFill>
                <a:latin typeface="Georgia"/>
                <a:ea typeface="Georgia"/>
                <a:cs typeface="Georgia"/>
              </a:defRPr>
            </a:pPr>
            <a:r>
              <a:rPr sz="4125" b="0" i="0" dirty="0">
                <a:solidFill>
                  <a:srgbClr val="D9AA65"/>
                </a:solidFill>
                <a:latin typeface="Georgia"/>
                <a:ea typeface="Georgia"/>
                <a:cs typeface="Georgia"/>
              </a:rPr>
              <a:t>ONE SACRIFICE</a:t>
            </a:r>
            <a:r>
              <a:rPr lang="en-US" sz="4125" b="0" i="0" dirty="0">
                <a:solidFill>
                  <a:srgbClr val="D9AA65"/>
                </a:solidFill>
                <a:latin typeface="Georgia"/>
                <a:ea typeface="Georgia"/>
                <a:cs typeface="Georgia"/>
              </a:rPr>
              <a:t> – TWO STREAMS</a:t>
            </a:r>
            <a:endParaRPr sz="4125" b="0" i="0" dirty="0">
              <a:solidFill>
                <a:srgbClr val="D9AA65"/>
              </a:solidFill>
              <a:latin typeface="Georgia"/>
              <a:ea typeface="Georgia"/>
              <a:cs typeface="Georgia"/>
            </a:endParaRPr>
          </a:p>
        </p:txBody>
      </p:sp>
      <p:sp>
        <p:nvSpPr>
          <p:cNvPr id="8" name="Israel’s New Covenant">
            <a:extLst>
              <a:ext uri="{FF2B5EF4-FFF2-40B4-BE49-F238E27FC236}">
                <a16:creationId xmlns:a16="http://schemas.microsoft.com/office/drawing/2014/main" id="{3F1D9E14-4C69-4BD2-A386-01AA26B5B549}"/>
              </a:ext>
            </a:extLst>
          </p:cNvPr>
          <p:cNvSpPr>
            <a:spLocks noGrp="1"/>
          </p:cNvSpPr>
          <p:nvPr/>
        </p:nvSpPr>
        <p:spPr>
          <a:xfrm>
            <a:off x="609600" y="2886075"/>
            <a:ext cx="5219700" cy="428625"/>
          </a:xfrm>
          <a:prstGeom prst="rect">
            <a:avLst/>
          </a:prstGeom>
          <a:noFill/>
          <a:ln w="0">
            <a:noFill/>
          </a:ln>
        </p:spPr>
        <p:txBody>
          <a:bodyPr wrap="none" lIns="0" tIns="0" rIns="0" bIns="0" anchor="t">
            <a:noAutofit/>
          </a:bodyPr>
          <a:lstStyle/>
          <a:p>
            <a:pPr algn="l">
              <a:defRPr sz="2250" b="0" i="0">
                <a:solidFill>
                  <a:srgbClr val="E8BA71"/>
                </a:solidFill>
                <a:latin typeface="Georgia"/>
                <a:ea typeface="Georgia"/>
                <a:cs typeface="Georgia"/>
              </a:defRPr>
            </a:pPr>
            <a:r>
              <a:rPr lang="en-US" sz="2250" b="0" i="0" dirty="0">
                <a:solidFill>
                  <a:srgbClr val="E8BA71"/>
                </a:solidFill>
                <a:latin typeface="Georgia"/>
                <a:ea typeface="Georgia"/>
                <a:cs typeface="Georgia"/>
              </a:rPr>
              <a:t>Stream #1 –</a:t>
            </a:r>
            <a:r>
              <a:rPr sz="2250" b="0" i="0" dirty="0">
                <a:solidFill>
                  <a:srgbClr val="E8BA71"/>
                </a:solidFill>
                <a:latin typeface="Georgia"/>
                <a:ea typeface="Georgia"/>
                <a:cs typeface="Georgia"/>
              </a:rPr>
              <a:t>Israel’s New Covenant</a:t>
            </a:r>
          </a:p>
        </p:txBody>
      </p:sp>
      <p:sp>
        <p:nvSpPr>
          <p:cNvPr id="9" name="Divider">
            <a:extLst>
              <a:ext uri="{FF2B5EF4-FFF2-40B4-BE49-F238E27FC236}">
                <a16:creationId xmlns:a16="http://schemas.microsoft.com/office/drawing/2014/main" id="{2FE45D4B-528F-44C5-B63E-1CA605893F2B}"/>
              </a:ext>
            </a:extLst>
          </p:cNvPr>
          <p:cNvSpPr>
            <a:spLocks noGrp="1"/>
          </p:cNvSpPr>
          <p:nvPr/>
        </p:nvSpPr>
        <p:spPr>
          <a:xfrm>
            <a:off x="609600" y="3371850"/>
            <a:ext cx="5219700" cy="19050"/>
          </a:xfrm>
          <a:prstGeom prst="rect">
            <a:avLst/>
          </a:prstGeom>
          <a:solidFill>
            <a:srgbClr val="53616A"/>
          </a:solidFill>
          <a:ln w="0">
            <a:noFill/>
          </a:ln>
        </p:spPr>
        <p:txBody>
          <a:bodyPr/>
          <a:lstStyle/>
          <a:p>
            <a:endParaRPr lang="en-US"/>
          </a:p>
        </p:txBody>
      </p:sp>
      <p:sp>
        <p:nvSpPr>
          <p:cNvPr id="10" name="His blood pays for the covenant promised to Israel and Judah. Luke 22:20; Hebrew">
            <a:extLst>
              <a:ext uri="{FF2B5EF4-FFF2-40B4-BE49-F238E27FC236}">
                <a16:creationId xmlns:a16="http://schemas.microsoft.com/office/drawing/2014/main" id="{A2A8AF08-AFEA-49DB-BC0E-0B5DA71428F0}"/>
              </a:ext>
            </a:extLst>
          </p:cNvPr>
          <p:cNvSpPr>
            <a:spLocks noGrp="1"/>
          </p:cNvSpPr>
          <p:nvPr/>
        </p:nvSpPr>
        <p:spPr>
          <a:xfrm>
            <a:off x="609600" y="3562350"/>
            <a:ext cx="5219700" cy="914400"/>
          </a:xfrm>
          <a:prstGeom prst="rect">
            <a:avLst/>
          </a:prstGeom>
          <a:noFill/>
          <a:ln w="0">
            <a:noFill/>
          </a:ln>
        </p:spPr>
        <p:txBody>
          <a:bodyPr wrap="none" lIns="0" tIns="0" rIns="0" bIns="0" anchor="t">
            <a:noAutofit/>
          </a:bodyPr>
          <a:lstStyle/>
          <a:p>
            <a:pPr algn="l">
              <a:defRPr sz="1950" b="0" i="0">
                <a:solidFill>
                  <a:srgbClr val="C8CED0"/>
                </a:solidFill>
                <a:latin typeface="Georgia"/>
                <a:ea typeface="Georgia"/>
                <a:cs typeface="Georgia"/>
              </a:defRPr>
            </a:pPr>
            <a:r>
              <a:rPr sz="1950" b="0" i="0">
                <a:solidFill>
                  <a:srgbClr val="C8CED0"/>
                </a:solidFill>
                <a:latin typeface="Georgia"/>
                <a:ea typeface="Georgia"/>
                <a:cs typeface="Georgia"/>
              </a:rPr>
              <a:t>His blood pays for the covenant</a:t>
            </a:r>
          </a:p>
          <a:p>
            <a:pPr algn="l">
              <a:defRPr sz="1950" b="0" i="0">
                <a:solidFill>
                  <a:srgbClr val="C8CED0"/>
                </a:solidFill>
                <a:latin typeface="Georgia"/>
                <a:ea typeface="Georgia"/>
                <a:cs typeface="Georgia"/>
              </a:defRPr>
            </a:pPr>
            <a:r>
              <a:rPr sz="1950" b="0" i="0">
                <a:solidFill>
                  <a:srgbClr val="C8CED0"/>
                </a:solidFill>
                <a:latin typeface="Georgia"/>
                <a:ea typeface="Georgia"/>
                <a:cs typeface="Georgia"/>
              </a:rPr>
              <a:t>promised to Israel and Judah.</a:t>
            </a:r>
          </a:p>
          <a:p>
            <a:pPr algn="l">
              <a:defRPr sz="1950" b="0" i="0">
                <a:solidFill>
                  <a:srgbClr val="C8CED0"/>
                </a:solidFill>
                <a:latin typeface="Georgia"/>
                <a:ea typeface="Georgia"/>
                <a:cs typeface="Georgia"/>
              </a:defRPr>
            </a:pPr>
            <a:r>
              <a:rPr sz="1950" b="0" i="0">
                <a:solidFill>
                  <a:srgbClr val="C8CED0"/>
                </a:solidFill>
                <a:latin typeface="Georgia"/>
                <a:ea typeface="Georgia"/>
                <a:cs typeface="Georgia"/>
              </a:rPr>
              <a:t>Luke 22:20; Hebrews 9:15</a:t>
            </a:r>
          </a:p>
        </p:txBody>
      </p:sp>
      <p:sp>
        <p:nvSpPr>
          <p:cNvPr id="11" name="Redemption for all humanity">
            <a:extLst>
              <a:ext uri="{FF2B5EF4-FFF2-40B4-BE49-F238E27FC236}">
                <a16:creationId xmlns:a16="http://schemas.microsoft.com/office/drawing/2014/main" id="{B2ED0C63-C833-415E-B62B-E78ED3A03D21}"/>
              </a:ext>
            </a:extLst>
          </p:cNvPr>
          <p:cNvSpPr>
            <a:spLocks noGrp="1"/>
          </p:cNvSpPr>
          <p:nvPr/>
        </p:nvSpPr>
        <p:spPr>
          <a:xfrm>
            <a:off x="6438900" y="2886075"/>
            <a:ext cx="5143500" cy="428625"/>
          </a:xfrm>
          <a:prstGeom prst="rect">
            <a:avLst/>
          </a:prstGeom>
          <a:noFill/>
          <a:ln w="0">
            <a:noFill/>
          </a:ln>
        </p:spPr>
        <p:txBody>
          <a:bodyPr wrap="none" lIns="0" tIns="0" rIns="0" bIns="0" anchor="t">
            <a:noAutofit/>
          </a:bodyPr>
          <a:lstStyle/>
          <a:p>
            <a:pPr algn="l">
              <a:defRPr sz="2250" b="0" i="0">
                <a:solidFill>
                  <a:srgbClr val="E8BA71"/>
                </a:solidFill>
                <a:latin typeface="Georgia"/>
                <a:ea typeface="Georgia"/>
                <a:cs typeface="Georgia"/>
              </a:defRPr>
            </a:pPr>
            <a:r>
              <a:rPr lang="en-US" sz="2250" b="0" i="0" dirty="0">
                <a:solidFill>
                  <a:srgbClr val="E8BA71"/>
                </a:solidFill>
                <a:latin typeface="Georgia"/>
                <a:ea typeface="Georgia"/>
                <a:cs typeface="Georgia"/>
              </a:rPr>
              <a:t>Stream #2 – </a:t>
            </a:r>
            <a:r>
              <a:rPr sz="2250" b="0" i="0" dirty="0">
                <a:solidFill>
                  <a:srgbClr val="E8BA71"/>
                </a:solidFill>
                <a:latin typeface="Georgia"/>
                <a:ea typeface="Georgia"/>
                <a:cs typeface="Georgia"/>
              </a:rPr>
              <a:t>Redemption for all humanity</a:t>
            </a:r>
          </a:p>
        </p:txBody>
      </p:sp>
      <p:sp>
        <p:nvSpPr>
          <p:cNvPr id="12" name="Divider">
            <a:extLst>
              <a:ext uri="{FF2B5EF4-FFF2-40B4-BE49-F238E27FC236}">
                <a16:creationId xmlns:a16="http://schemas.microsoft.com/office/drawing/2014/main" id="{C89CAD57-E3C4-4DDC-B674-548717C00C37}"/>
              </a:ext>
            </a:extLst>
          </p:cNvPr>
          <p:cNvSpPr>
            <a:spLocks noGrp="1"/>
          </p:cNvSpPr>
          <p:nvPr/>
        </p:nvSpPr>
        <p:spPr>
          <a:xfrm>
            <a:off x="6438900" y="3371850"/>
            <a:ext cx="5143500" cy="19050"/>
          </a:xfrm>
          <a:prstGeom prst="rect">
            <a:avLst/>
          </a:prstGeom>
          <a:solidFill>
            <a:srgbClr val="53616A"/>
          </a:solidFill>
          <a:ln w="0">
            <a:noFill/>
          </a:ln>
        </p:spPr>
        <p:txBody>
          <a:bodyPr/>
          <a:lstStyle/>
          <a:p>
            <a:endParaRPr lang="en-US"/>
          </a:p>
        </p:txBody>
      </p:sp>
      <p:sp>
        <p:nvSpPr>
          <p:cNvPr id="13" name="His death provides redemption for all. Saving benefits received through faith. 1">
            <a:extLst>
              <a:ext uri="{FF2B5EF4-FFF2-40B4-BE49-F238E27FC236}">
                <a16:creationId xmlns:a16="http://schemas.microsoft.com/office/drawing/2014/main" id="{41939881-F573-4A5D-BAF1-E2817D027A48}"/>
              </a:ext>
            </a:extLst>
          </p:cNvPr>
          <p:cNvSpPr>
            <a:spLocks noGrp="1"/>
          </p:cNvSpPr>
          <p:nvPr/>
        </p:nvSpPr>
        <p:spPr>
          <a:xfrm>
            <a:off x="6438900" y="3562350"/>
            <a:ext cx="5143500" cy="914400"/>
          </a:xfrm>
          <a:prstGeom prst="rect">
            <a:avLst/>
          </a:prstGeom>
          <a:noFill/>
          <a:ln w="0">
            <a:noFill/>
          </a:ln>
        </p:spPr>
        <p:txBody>
          <a:bodyPr wrap="none" lIns="0" tIns="0" rIns="0" bIns="0" anchor="t">
            <a:noAutofit/>
          </a:bodyPr>
          <a:lstStyle/>
          <a:p>
            <a:pPr algn="l">
              <a:defRPr sz="1950" b="0" i="0">
                <a:solidFill>
                  <a:srgbClr val="C8CED0"/>
                </a:solidFill>
                <a:latin typeface="Georgia"/>
                <a:ea typeface="Georgia"/>
                <a:cs typeface="Georgia"/>
              </a:defRPr>
            </a:pPr>
            <a:r>
              <a:rPr sz="1950" b="0" i="0">
                <a:solidFill>
                  <a:srgbClr val="C8CED0"/>
                </a:solidFill>
                <a:latin typeface="Georgia"/>
                <a:ea typeface="Georgia"/>
                <a:cs typeface="Georgia"/>
              </a:rPr>
              <a:t>His death provides redemption for all.</a:t>
            </a:r>
          </a:p>
          <a:p>
            <a:pPr algn="l">
              <a:defRPr sz="1950" b="0" i="0">
                <a:solidFill>
                  <a:srgbClr val="C8CED0"/>
                </a:solidFill>
                <a:latin typeface="Georgia"/>
                <a:ea typeface="Georgia"/>
                <a:cs typeface="Georgia"/>
              </a:defRPr>
            </a:pPr>
            <a:r>
              <a:rPr sz="1950" b="0" i="0">
                <a:solidFill>
                  <a:srgbClr val="C8CED0"/>
                </a:solidFill>
                <a:latin typeface="Georgia"/>
                <a:ea typeface="Georgia"/>
                <a:cs typeface="Georgia"/>
              </a:rPr>
              <a:t>Saving benefits received through faith.</a:t>
            </a:r>
          </a:p>
          <a:p>
            <a:pPr algn="l">
              <a:defRPr sz="1950" b="0" i="0">
                <a:solidFill>
                  <a:srgbClr val="C8CED0"/>
                </a:solidFill>
                <a:latin typeface="Georgia"/>
                <a:ea typeface="Georgia"/>
                <a:cs typeface="Georgia"/>
              </a:defRPr>
            </a:pPr>
            <a:r>
              <a:rPr sz="1950" b="0" i="0">
                <a:solidFill>
                  <a:srgbClr val="C8CED0"/>
                </a:solidFill>
                <a:latin typeface="Georgia"/>
                <a:ea typeface="Georgia"/>
                <a:cs typeface="Georgia"/>
              </a:rPr>
              <a:t>1 Timothy 2:5–6; 1 John 2:2</a:t>
            </a:r>
          </a:p>
        </p:txBody>
      </p:sp>
      <p:sp>
        <p:nvSpPr>
          <p:cNvPr id="14" name="Divider">
            <a:extLst>
              <a:ext uri="{FF2B5EF4-FFF2-40B4-BE49-F238E27FC236}">
                <a16:creationId xmlns:a16="http://schemas.microsoft.com/office/drawing/2014/main" id="{364098BB-2899-4A60-9B1D-62B8535C5AAA}"/>
              </a:ext>
            </a:extLst>
          </p:cNvPr>
          <p:cNvSpPr>
            <a:spLocks noGrp="1"/>
          </p:cNvSpPr>
          <p:nvPr/>
        </p:nvSpPr>
        <p:spPr>
          <a:xfrm>
            <a:off x="609600" y="5124450"/>
            <a:ext cx="742950" cy="28575"/>
          </a:xfrm>
          <a:prstGeom prst="rect">
            <a:avLst/>
          </a:prstGeom>
          <a:solidFill>
            <a:srgbClr val="EDBD72"/>
          </a:solidFill>
          <a:ln w="0">
            <a:noFill/>
          </a:ln>
        </p:spPr>
        <p:txBody>
          <a:bodyPr/>
          <a:lstStyle/>
          <a:p>
            <a:endParaRPr lang="en-US"/>
          </a:p>
        </p:txBody>
      </p:sp>
      <p:sp>
        <p:nvSpPr>
          <p:cNvPr id="15" name="One sufficient sacrifice. God provides what His promises require.">
            <a:extLst>
              <a:ext uri="{FF2B5EF4-FFF2-40B4-BE49-F238E27FC236}">
                <a16:creationId xmlns:a16="http://schemas.microsoft.com/office/drawing/2014/main" id="{5DBC2540-79DE-4CA8-9594-1364F418D412}"/>
              </a:ext>
            </a:extLst>
          </p:cNvPr>
          <p:cNvSpPr>
            <a:spLocks noGrp="1"/>
          </p:cNvSpPr>
          <p:nvPr/>
        </p:nvSpPr>
        <p:spPr>
          <a:xfrm>
            <a:off x="609600" y="5248275"/>
            <a:ext cx="7772400" cy="723900"/>
          </a:xfrm>
          <a:prstGeom prst="rect">
            <a:avLst/>
          </a:prstGeom>
          <a:noFill/>
          <a:ln w="0">
            <a:noFill/>
          </a:ln>
        </p:spPr>
        <p:txBody>
          <a:bodyPr wrap="none" lIns="0" tIns="0" rIns="0" bIns="0" anchor="t">
            <a:noAutofit/>
          </a:bodyPr>
          <a:lstStyle/>
          <a:p>
            <a:pPr algn="l">
              <a:defRPr sz="2025" b="0" i="0">
                <a:solidFill>
                  <a:srgbClr val="F8F4EA"/>
                </a:solidFill>
                <a:latin typeface="Georgia"/>
                <a:ea typeface="Georgia"/>
                <a:cs typeface="Georgia"/>
              </a:defRPr>
            </a:pPr>
            <a:r>
              <a:rPr sz="2025" b="0" i="0">
                <a:solidFill>
                  <a:srgbClr val="F8F4EA"/>
                </a:solidFill>
                <a:latin typeface="Georgia"/>
                <a:ea typeface="Georgia"/>
                <a:cs typeface="Georgia"/>
              </a:rPr>
              <a:t>One sufficient sacrifice.</a:t>
            </a:r>
          </a:p>
          <a:p>
            <a:pPr algn="l">
              <a:defRPr sz="2025" b="0" i="0">
                <a:solidFill>
                  <a:srgbClr val="F8F4EA"/>
                </a:solidFill>
                <a:latin typeface="Georgia"/>
                <a:ea typeface="Georgia"/>
                <a:cs typeface="Georgia"/>
              </a:defRPr>
            </a:pPr>
            <a:r>
              <a:rPr sz="2025" b="0" i="0">
                <a:solidFill>
                  <a:srgbClr val="F8F4EA"/>
                </a:solidFill>
                <a:latin typeface="Georgia"/>
                <a:ea typeface="Georgia"/>
                <a:cs typeface="Georgia"/>
              </a:rPr>
              <a:t>God provides what His promises require.</a:t>
            </a:r>
          </a:p>
        </p:txBody>
      </p:sp>
    </p:spTree>
    <p:extLst>
      <p:ext uri="{BB962C8B-B14F-4D97-AF65-F5344CB8AC3E}">
        <p14:creationId xmlns:p14="http://schemas.microsoft.com/office/powerpoint/2010/main" val="82130094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06121C"/>
        </a:solidFill>
        <a:effectLst/>
      </p:bgPr>
    </p:bg>
    <p:spTree>
      <p:nvGrpSpPr>
        <p:cNvPr id="1" name=""/>
        <p:cNvGrpSpPr/>
        <p:nvPr/>
      </p:nvGrpSpPr>
      <p:grpSpPr>
        <a:xfrm>
          <a:off x="0" y="0"/>
          <a:ext cx="0" cy="0"/>
          <a:chOff x="0" y="0"/>
          <a:chExt cx="0" cy="0"/>
        </a:xfrm>
      </p:grpSpPr>
      <p:pic>
        <p:nvPicPr>
          <p:cNvPr id="16" name="Picture 15"/>
          <p:cNvPicPr>
            <a:picLocks noChangeAspect="1"/>
          </p:cNvPicPr>
          <p:nvPr/>
        </p:nvPicPr>
        <p:blipFill>
          <a:blip r:embed="rId3"/>
          <a:srcRect t="27" b="27"/>
          <a:stretch>
            <a:fillRect/>
          </a:stretch>
        </p:blipFill>
        <p:spPr>
          <a:xfrm>
            <a:off x="0" y="0"/>
            <a:ext cx="12192000" cy="6858000"/>
          </a:xfrm>
          <a:prstGeom prst="rect">
            <a:avLst/>
          </a:prstGeom>
        </p:spPr>
      </p:pic>
      <p:sp>
        <p:nvSpPr>
          <p:cNvPr id="2" name="The Church Receives Grace Without Replacing Israel">
            <a:extLst>
              <a:ext uri="{FF2B5EF4-FFF2-40B4-BE49-F238E27FC236}">
                <a16:creationId xmlns:a16="http://schemas.microsoft.com/office/drawing/2014/main" id="{F3FFC892-20FF-4C0F-9E6B-BA338266AA53}"/>
              </a:ext>
            </a:extLst>
          </p:cNvPr>
          <p:cNvSpPr>
            <a:spLocks noGrp="1"/>
          </p:cNvSpPr>
          <p:nvPr/>
        </p:nvSpPr>
        <p:spPr>
          <a:xfrm>
            <a:off x="609600" y="381000"/>
            <a:ext cx="10896600" cy="685800"/>
          </a:xfrm>
          <a:prstGeom prst="rect">
            <a:avLst/>
          </a:prstGeom>
          <a:noFill/>
          <a:ln w="0">
            <a:noFill/>
          </a:ln>
        </p:spPr>
        <p:txBody>
          <a:bodyPr wrap="none" lIns="0" tIns="0" rIns="0" bIns="0" anchor="t">
            <a:noAutofit/>
          </a:bodyPr>
          <a:lstStyle/>
          <a:p>
            <a:pPr algn="l">
              <a:defRPr sz="2700" b="0" i="0">
                <a:solidFill>
                  <a:srgbClr val="F8F4EA"/>
                </a:solidFill>
                <a:latin typeface="Georgia"/>
                <a:ea typeface="Georgia"/>
                <a:cs typeface="Georgia"/>
              </a:defRPr>
            </a:pPr>
            <a:r>
              <a:rPr sz="2700" b="0" i="0">
                <a:solidFill>
                  <a:srgbClr val="F8F4EA"/>
                </a:solidFill>
                <a:latin typeface="Georgia"/>
                <a:ea typeface="Georgia"/>
                <a:cs typeface="Georgia"/>
              </a:rPr>
              <a:t>The Church Receives Grace Without Replacing Israel</a:t>
            </a:r>
          </a:p>
        </p:txBody>
      </p:sp>
      <p:sp>
        <p:nvSpPr>
          <p:cNvPr id="3" name="Divider">
            <a:extLst>
              <a:ext uri="{FF2B5EF4-FFF2-40B4-BE49-F238E27FC236}">
                <a16:creationId xmlns:a16="http://schemas.microsoft.com/office/drawing/2014/main" id="{F3CF3D4A-0C47-4926-B320-AEE0C39E340B}"/>
              </a:ext>
            </a:extLst>
          </p:cNvPr>
          <p:cNvSpPr>
            <a:spLocks noGrp="1"/>
          </p:cNvSpPr>
          <p:nvPr/>
        </p:nvSpPr>
        <p:spPr>
          <a:xfrm>
            <a:off x="609600" y="1200150"/>
            <a:ext cx="1809750" cy="19050"/>
          </a:xfrm>
          <a:prstGeom prst="rect">
            <a:avLst/>
          </a:prstGeom>
          <a:solidFill>
            <a:srgbClr val="D9AA65"/>
          </a:solidFill>
          <a:ln w="0">
            <a:noFill/>
          </a:ln>
        </p:spPr>
        <p:txBody>
          <a:bodyPr/>
          <a:lstStyle/>
          <a:p>
            <a:endParaRPr lang="en-US"/>
          </a:p>
        </p:txBody>
      </p:sp>
      <p:sp>
        <p:nvSpPr>
          <p:cNvPr id="4" name="09">
            <a:extLst>
              <a:ext uri="{FF2B5EF4-FFF2-40B4-BE49-F238E27FC236}">
                <a16:creationId xmlns:a16="http://schemas.microsoft.com/office/drawing/2014/main" id="{194F0694-1889-40FE-ACC9-854FC5FD378B}"/>
              </a:ext>
            </a:extLst>
          </p:cNvPr>
          <p:cNvSpPr>
            <a:spLocks noGrp="1"/>
          </p:cNvSpPr>
          <p:nvPr/>
        </p:nvSpPr>
        <p:spPr>
          <a:xfrm>
            <a:off x="609600" y="6477000"/>
            <a:ext cx="361950" cy="190500"/>
          </a:xfrm>
          <a:prstGeom prst="rect">
            <a:avLst/>
          </a:prstGeom>
          <a:noFill/>
          <a:ln w="0">
            <a:noFill/>
          </a:ln>
        </p:spPr>
        <p:txBody>
          <a:bodyPr wrap="none" lIns="0" tIns="0" rIns="0" bIns="0" anchor="t">
            <a:noAutofit/>
          </a:bodyPr>
          <a:lstStyle/>
          <a:p>
            <a:pPr algn="l">
              <a:defRPr sz="1050" b="0" i="0">
                <a:solidFill>
                  <a:srgbClr val="D9AA65"/>
                </a:solidFill>
                <a:latin typeface="Georgia"/>
                <a:ea typeface="Georgia"/>
                <a:cs typeface="Georgia"/>
              </a:defRPr>
            </a:pPr>
            <a:r>
              <a:rPr sz="1050" b="0" i="0">
                <a:solidFill>
                  <a:srgbClr val="D9AA65"/>
                </a:solidFill>
                <a:latin typeface="Georgia"/>
                <a:ea typeface="Georgia"/>
                <a:cs typeface="Georgia"/>
              </a:rPr>
              <a:t>09</a:t>
            </a:r>
          </a:p>
        </p:txBody>
      </p:sp>
      <p:sp>
        <p:nvSpPr>
          <p:cNvPr id="5" name="Dr. Christopher Cone">
            <a:extLst>
              <a:ext uri="{FF2B5EF4-FFF2-40B4-BE49-F238E27FC236}">
                <a16:creationId xmlns:a16="http://schemas.microsoft.com/office/drawing/2014/main" id="{001A4608-9AB7-40AF-AEC2-096067EA60AA}"/>
              </a:ext>
            </a:extLst>
          </p:cNvPr>
          <p:cNvSpPr>
            <a:spLocks noGrp="1"/>
          </p:cNvSpPr>
          <p:nvPr/>
        </p:nvSpPr>
        <p:spPr>
          <a:xfrm>
            <a:off x="1028700" y="6477000"/>
            <a:ext cx="2419350" cy="209550"/>
          </a:xfrm>
          <a:prstGeom prst="rect">
            <a:avLst/>
          </a:prstGeom>
          <a:noFill/>
          <a:ln w="0">
            <a:noFill/>
          </a:ln>
        </p:spPr>
        <p:txBody>
          <a:bodyPr wrap="none" lIns="0" tIns="0" rIns="0" bIns="0" anchor="t">
            <a:noAutofit/>
          </a:bodyPr>
          <a:lstStyle/>
          <a:p>
            <a:pPr algn="l">
              <a:defRPr sz="1050" b="0" i="0">
                <a:solidFill>
                  <a:srgbClr val="C8CED0"/>
                </a:solidFill>
                <a:latin typeface="Georgia"/>
                <a:ea typeface="Georgia"/>
                <a:cs typeface="Georgia"/>
              </a:defRPr>
            </a:pPr>
            <a:r>
              <a:rPr sz="1050" b="0" i="0">
                <a:solidFill>
                  <a:srgbClr val="C8CED0"/>
                </a:solidFill>
                <a:latin typeface="Georgia"/>
                <a:ea typeface="Georgia"/>
                <a:cs typeface="Georgia"/>
              </a:rPr>
              <a:t>Dr. Christopher Cone</a:t>
            </a:r>
          </a:p>
        </p:txBody>
      </p:sp>
      <p:sp>
        <p:nvSpPr>
          <p:cNvPr id="6" name="Ephesians 2:11–3:6; Romans 11:17–29">
            <a:extLst>
              <a:ext uri="{FF2B5EF4-FFF2-40B4-BE49-F238E27FC236}">
                <a16:creationId xmlns:a16="http://schemas.microsoft.com/office/drawing/2014/main" id="{5FA7ABD3-AE15-4140-9C32-12E7ED46A2ED}"/>
              </a:ext>
            </a:extLst>
          </p:cNvPr>
          <p:cNvSpPr>
            <a:spLocks noGrp="1"/>
          </p:cNvSpPr>
          <p:nvPr/>
        </p:nvSpPr>
        <p:spPr>
          <a:xfrm>
            <a:off x="609600" y="6105525"/>
            <a:ext cx="7905750" cy="314325"/>
          </a:xfrm>
          <a:prstGeom prst="rect">
            <a:avLst/>
          </a:prstGeom>
          <a:noFill/>
          <a:ln w="0">
            <a:noFill/>
          </a:ln>
        </p:spPr>
        <p:txBody>
          <a:bodyPr wrap="none" lIns="0" tIns="0" rIns="0" bIns="0" anchor="t">
            <a:noAutofit/>
          </a:bodyPr>
          <a:lstStyle/>
          <a:p>
            <a:pPr algn="l">
              <a:defRPr sz="1125" b="0" i="0">
                <a:solidFill>
                  <a:srgbClr val="C8CED0"/>
                </a:solidFill>
                <a:latin typeface="Georgia"/>
                <a:ea typeface="Georgia"/>
                <a:cs typeface="Georgia"/>
              </a:defRPr>
            </a:pPr>
            <a:r>
              <a:rPr sz="1125" b="0" i="0">
                <a:solidFill>
                  <a:srgbClr val="C8CED0"/>
                </a:solidFill>
                <a:latin typeface="Georgia"/>
                <a:ea typeface="Georgia"/>
                <a:cs typeface="Georgia"/>
              </a:rPr>
              <a:t>Ephesians 2:11–3:6; Romans 11:17–29</a:t>
            </a:r>
          </a:p>
        </p:txBody>
      </p:sp>
      <p:sp>
        <p:nvSpPr>
          <p:cNvPr id="7" name="THE CHURCH">
            <a:extLst>
              <a:ext uri="{FF2B5EF4-FFF2-40B4-BE49-F238E27FC236}">
                <a16:creationId xmlns:a16="http://schemas.microsoft.com/office/drawing/2014/main" id="{A200DC0C-B710-46DF-A3C2-594EAD826BC9}"/>
              </a:ext>
            </a:extLst>
          </p:cNvPr>
          <p:cNvSpPr>
            <a:spLocks noGrp="1"/>
          </p:cNvSpPr>
          <p:nvPr/>
        </p:nvSpPr>
        <p:spPr>
          <a:xfrm>
            <a:off x="609600" y="1790700"/>
            <a:ext cx="5219700" cy="428625"/>
          </a:xfrm>
          <a:prstGeom prst="rect">
            <a:avLst/>
          </a:prstGeom>
          <a:noFill/>
          <a:ln w="0">
            <a:noFill/>
          </a:ln>
        </p:spPr>
        <p:txBody>
          <a:bodyPr wrap="none" lIns="0" tIns="0" rIns="0" bIns="0" anchor="t">
            <a:noAutofit/>
          </a:bodyPr>
          <a:lstStyle/>
          <a:p>
            <a:pPr algn="l">
              <a:defRPr sz="2250" b="0" i="0">
                <a:solidFill>
                  <a:srgbClr val="E8BA71"/>
                </a:solidFill>
                <a:latin typeface="Georgia"/>
                <a:ea typeface="Georgia"/>
                <a:cs typeface="Georgia"/>
              </a:defRPr>
            </a:pPr>
            <a:r>
              <a:rPr sz="2250" b="0" i="0">
                <a:solidFill>
                  <a:srgbClr val="E8BA71"/>
                </a:solidFill>
                <a:latin typeface="Georgia"/>
                <a:ea typeface="Georgia"/>
                <a:cs typeface="Georgia"/>
              </a:rPr>
              <a:t>THE CHURCH</a:t>
            </a:r>
          </a:p>
        </p:txBody>
      </p:sp>
      <p:sp>
        <p:nvSpPr>
          <p:cNvPr id="8" name="Divider">
            <a:extLst>
              <a:ext uri="{FF2B5EF4-FFF2-40B4-BE49-F238E27FC236}">
                <a16:creationId xmlns:a16="http://schemas.microsoft.com/office/drawing/2014/main" id="{1C6EF2AB-21BD-43C6-A3FC-119650C74494}"/>
              </a:ext>
            </a:extLst>
          </p:cNvPr>
          <p:cNvSpPr>
            <a:spLocks noGrp="1"/>
          </p:cNvSpPr>
          <p:nvPr/>
        </p:nvSpPr>
        <p:spPr>
          <a:xfrm>
            <a:off x="609600" y="2276475"/>
            <a:ext cx="5219700" cy="19050"/>
          </a:xfrm>
          <a:prstGeom prst="rect">
            <a:avLst/>
          </a:prstGeom>
          <a:solidFill>
            <a:srgbClr val="53616A"/>
          </a:solidFill>
          <a:ln w="0">
            <a:noFill/>
          </a:ln>
        </p:spPr>
        <p:txBody>
          <a:bodyPr/>
          <a:lstStyle/>
          <a:p>
            <a:endParaRPr lang="en-US"/>
          </a:p>
        </p:txBody>
      </p:sp>
      <p:sp>
        <p:nvSpPr>
          <p:cNvPr id="9" name="Believing Jews and Gentiles One body in Christ Equal standing and spiritual bles">
            <a:extLst>
              <a:ext uri="{FF2B5EF4-FFF2-40B4-BE49-F238E27FC236}">
                <a16:creationId xmlns:a16="http://schemas.microsoft.com/office/drawing/2014/main" id="{642CEF89-3E6D-473A-ACBD-1AC4F6F0051C}"/>
              </a:ext>
            </a:extLst>
          </p:cNvPr>
          <p:cNvSpPr>
            <a:spLocks noGrp="1"/>
          </p:cNvSpPr>
          <p:nvPr/>
        </p:nvSpPr>
        <p:spPr>
          <a:xfrm>
            <a:off x="609600" y="2466975"/>
            <a:ext cx="5219700" cy="914400"/>
          </a:xfrm>
          <a:prstGeom prst="rect">
            <a:avLst/>
          </a:prstGeom>
          <a:noFill/>
          <a:ln w="0">
            <a:noFill/>
          </a:ln>
        </p:spPr>
        <p:txBody>
          <a:bodyPr wrap="none" lIns="0" tIns="0" rIns="0" bIns="0" anchor="t">
            <a:noAutofit/>
          </a:bodyPr>
          <a:lstStyle/>
          <a:p>
            <a:pPr algn="l">
              <a:defRPr sz="1950" b="0" i="0">
                <a:solidFill>
                  <a:srgbClr val="C8CED0"/>
                </a:solidFill>
                <a:latin typeface="Georgia"/>
                <a:ea typeface="Georgia"/>
                <a:cs typeface="Georgia"/>
              </a:defRPr>
            </a:pPr>
            <a:r>
              <a:rPr sz="1950" b="0" i="0">
                <a:solidFill>
                  <a:srgbClr val="C8CED0"/>
                </a:solidFill>
                <a:latin typeface="Georgia"/>
                <a:ea typeface="Georgia"/>
                <a:cs typeface="Georgia"/>
              </a:rPr>
              <a:t>Believing Jews and Gentiles</a:t>
            </a:r>
          </a:p>
          <a:p>
            <a:pPr algn="l">
              <a:defRPr sz="1950" b="0" i="0">
                <a:solidFill>
                  <a:srgbClr val="C8CED0"/>
                </a:solidFill>
                <a:latin typeface="Georgia"/>
                <a:ea typeface="Georgia"/>
                <a:cs typeface="Georgia"/>
              </a:defRPr>
            </a:pPr>
            <a:r>
              <a:rPr sz="1950" b="0" i="0">
                <a:solidFill>
                  <a:srgbClr val="C8CED0"/>
                </a:solidFill>
                <a:latin typeface="Georgia"/>
                <a:ea typeface="Georgia"/>
                <a:cs typeface="Georgia"/>
              </a:rPr>
              <a:t>One body in Christ</a:t>
            </a:r>
          </a:p>
          <a:p>
            <a:pPr algn="l">
              <a:defRPr sz="1950" b="0" i="0">
                <a:solidFill>
                  <a:srgbClr val="C8CED0"/>
                </a:solidFill>
                <a:latin typeface="Georgia"/>
                <a:ea typeface="Georgia"/>
                <a:cs typeface="Georgia"/>
              </a:defRPr>
            </a:pPr>
            <a:r>
              <a:rPr sz="1950" b="0" i="0">
                <a:solidFill>
                  <a:srgbClr val="C8CED0"/>
                </a:solidFill>
                <a:latin typeface="Georgia"/>
                <a:ea typeface="Georgia"/>
                <a:cs typeface="Georgia"/>
              </a:rPr>
              <a:t>Equal standing and spiritual blessing</a:t>
            </a:r>
          </a:p>
        </p:txBody>
      </p:sp>
      <p:sp>
        <p:nvSpPr>
          <p:cNvPr id="10" name="ISRAEL">
            <a:extLst>
              <a:ext uri="{FF2B5EF4-FFF2-40B4-BE49-F238E27FC236}">
                <a16:creationId xmlns:a16="http://schemas.microsoft.com/office/drawing/2014/main" id="{032C5371-8505-41D8-A7CC-81C3CD7D6474}"/>
              </a:ext>
            </a:extLst>
          </p:cNvPr>
          <p:cNvSpPr>
            <a:spLocks noGrp="1"/>
          </p:cNvSpPr>
          <p:nvPr/>
        </p:nvSpPr>
        <p:spPr>
          <a:xfrm>
            <a:off x="6438900" y="1790700"/>
            <a:ext cx="5143500" cy="428625"/>
          </a:xfrm>
          <a:prstGeom prst="rect">
            <a:avLst/>
          </a:prstGeom>
          <a:noFill/>
          <a:ln w="0">
            <a:noFill/>
          </a:ln>
        </p:spPr>
        <p:txBody>
          <a:bodyPr wrap="none" lIns="0" tIns="0" rIns="0" bIns="0" anchor="t">
            <a:noAutofit/>
          </a:bodyPr>
          <a:lstStyle/>
          <a:p>
            <a:pPr algn="l">
              <a:defRPr sz="2250" b="0" i="0">
                <a:solidFill>
                  <a:srgbClr val="E8BA71"/>
                </a:solidFill>
                <a:latin typeface="Georgia"/>
                <a:ea typeface="Georgia"/>
                <a:cs typeface="Georgia"/>
              </a:defRPr>
            </a:pPr>
            <a:r>
              <a:rPr sz="2250" b="0" i="0">
                <a:solidFill>
                  <a:srgbClr val="E8BA71"/>
                </a:solidFill>
                <a:latin typeface="Georgia"/>
                <a:ea typeface="Georgia"/>
                <a:cs typeface="Georgia"/>
              </a:rPr>
              <a:t>ISRAEL</a:t>
            </a:r>
          </a:p>
        </p:txBody>
      </p:sp>
      <p:sp>
        <p:nvSpPr>
          <p:cNvPr id="11" name="Divider">
            <a:extLst>
              <a:ext uri="{FF2B5EF4-FFF2-40B4-BE49-F238E27FC236}">
                <a16:creationId xmlns:a16="http://schemas.microsoft.com/office/drawing/2014/main" id="{682E1A4E-2DC4-481A-ADDA-85EC74435EEB}"/>
              </a:ext>
            </a:extLst>
          </p:cNvPr>
          <p:cNvSpPr>
            <a:spLocks noGrp="1"/>
          </p:cNvSpPr>
          <p:nvPr/>
        </p:nvSpPr>
        <p:spPr>
          <a:xfrm>
            <a:off x="6438900" y="2276475"/>
            <a:ext cx="5143500" cy="19050"/>
          </a:xfrm>
          <a:prstGeom prst="rect">
            <a:avLst/>
          </a:prstGeom>
          <a:solidFill>
            <a:srgbClr val="53616A"/>
          </a:solidFill>
          <a:ln w="0">
            <a:noFill/>
          </a:ln>
        </p:spPr>
        <p:txBody>
          <a:bodyPr/>
          <a:lstStyle/>
          <a:p>
            <a:endParaRPr lang="en-US"/>
          </a:p>
        </p:txBody>
      </p:sp>
      <p:sp>
        <p:nvSpPr>
          <p:cNvPr id="12" name="A distinct nation Continuing covenant commitments Future national fulfillment">
            <a:extLst>
              <a:ext uri="{FF2B5EF4-FFF2-40B4-BE49-F238E27FC236}">
                <a16:creationId xmlns:a16="http://schemas.microsoft.com/office/drawing/2014/main" id="{3E564872-F286-409C-81DC-59A97E1C9E73}"/>
              </a:ext>
            </a:extLst>
          </p:cNvPr>
          <p:cNvSpPr>
            <a:spLocks noGrp="1"/>
          </p:cNvSpPr>
          <p:nvPr/>
        </p:nvSpPr>
        <p:spPr>
          <a:xfrm>
            <a:off x="6438900" y="2466975"/>
            <a:ext cx="5143500" cy="914400"/>
          </a:xfrm>
          <a:prstGeom prst="rect">
            <a:avLst/>
          </a:prstGeom>
          <a:noFill/>
          <a:ln w="0">
            <a:noFill/>
          </a:ln>
        </p:spPr>
        <p:txBody>
          <a:bodyPr wrap="none" lIns="0" tIns="0" rIns="0" bIns="0" anchor="t">
            <a:noAutofit/>
          </a:bodyPr>
          <a:lstStyle/>
          <a:p>
            <a:pPr algn="l">
              <a:defRPr sz="1950" b="0" i="0">
                <a:solidFill>
                  <a:srgbClr val="C8CED0"/>
                </a:solidFill>
                <a:latin typeface="Georgia"/>
                <a:ea typeface="Georgia"/>
                <a:cs typeface="Georgia"/>
              </a:defRPr>
            </a:pPr>
            <a:r>
              <a:rPr sz="1950" b="0" i="0">
                <a:solidFill>
                  <a:srgbClr val="C8CED0"/>
                </a:solidFill>
                <a:latin typeface="Georgia"/>
                <a:ea typeface="Georgia"/>
                <a:cs typeface="Georgia"/>
              </a:rPr>
              <a:t>A distinct nation</a:t>
            </a:r>
          </a:p>
          <a:p>
            <a:pPr algn="l">
              <a:defRPr sz="1950" b="0" i="0">
                <a:solidFill>
                  <a:srgbClr val="C8CED0"/>
                </a:solidFill>
                <a:latin typeface="Georgia"/>
                <a:ea typeface="Georgia"/>
                <a:cs typeface="Georgia"/>
              </a:defRPr>
            </a:pPr>
            <a:r>
              <a:rPr sz="1950" b="0" i="0">
                <a:solidFill>
                  <a:srgbClr val="C8CED0"/>
                </a:solidFill>
                <a:latin typeface="Georgia"/>
                <a:ea typeface="Georgia"/>
                <a:cs typeface="Georgia"/>
              </a:rPr>
              <a:t>Continuing covenant commitments</a:t>
            </a:r>
          </a:p>
          <a:p>
            <a:pPr algn="l">
              <a:defRPr sz="1950" b="0" i="0">
                <a:solidFill>
                  <a:srgbClr val="C8CED0"/>
                </a:solidFill>
                <a:latin typeface="Georgia"/>
                <a:ea typeface="Georgia"/>
                <a:cs typeface="Georgia"/>
              </a:defRPr>
            </a:pPr>
            <a:r>
              <a:rPr sz="1950" b="0" i="0">
                <a:solidFill>
                  <a:srgbClr val="C8CED0"/>
                </a:solidFill>
                <a:latin typeface="Georgia"/>
                <a:ea typeface="Georgia"/>
                <a:cs typeface="Georgia"/>
              </a:rPr>
              <a:t>Future national fulfillment</a:t>
            </a:r>
          </a:p>
        </p:txBody>
      </p:sp>
      <p:sp>
        <p:nvSpPr>
          <p:cNvPr id="13" name="Gentile participation gives no grounds for boasting.">
            <a:extLst>
              <a:ext uri="{FF2B5EF4-FFF2-40B4-BE49-F238E27FC236}">
                <a16:creationId xmlns:a16="http://schemas.microsoft.com/office/drawing/2014/main" id="{73D7C711-D319-48A6-B7B0-169D2054E8ED}"/>
              </a:ext>
            </a:extLst>
          </p:cNvPr>
          <p:cNvSpPr>
            <a:spLocks noGrp="1"/>
          </p:cNvSpPr>
          <p:nvPr/>
        </p:nvSpPr>
        <p:spPr>
          <a:xfrm>
            <a:off x="609600" y="4200525"/>
            <a:ext cx="10972800" cy="457200"/>
          </a:xfrm>
          <a:prstGeom prst="rect">
            <a:avLst/>
          </a:prstGeom>
          <a:noFill/>
          <a:ln w="0">
            <a:noFill/>
          </a:ln>
        </p:spPr>
        <p:txBody>
          <a:bodyPr wrap="none" lIns="0" tIns="0" rIns="0" bIns="0" anchor="t">
            <a:noAutofit/>
          </a:bodyPr>
          <a:lstStyle/>
          <a:p>
            <a:pPr algn="l">
              <a:defRPr sz="2325" b="0" i="0">
                <a:solidFill>
                  <a:srgbClr val="D9AA65"/>
                </a:solidFill>
                <a:latin typeface="Georgia"/>
                <a:ea typeface="Georgia"/>
                <a:cs typeface="Georgia"/>
              </a:defRPr>
            </a:pPr>
            <a:r>
              <a:rPr lang="en-US" sz="2325" b="0" i="0" dirty="0">
                <a:solidFill>
                  <a:srgbClr val="D9AA65"/>
                </a:solidFill>
                <a:latin typeface="Georgia"/>
                <a:ea typeface="Georgia"/>
                <a:cs typeface="Georgia"/>
              </a:rPr>
              <a:t>Stream #2 doesn’t negate Stream #1</a:t>
            </a:r>
            <a:endParaRPr sz="2325" b="0" i="0" dirty="0">
              <a:solidFill>
                <a:srgbClr val="D9AA65"/>
              </a:solidFill>
              <a:latin typeface="Georgia"/>
              <a:ea typeface="Georgia"/>
              <a:cs typeface="Georgia"/>
            </a:endParaRPr>
          </a:p>
        </p:txBody>
      </p:sp>
      <p:sp>
        <p:nvSpPr>
          <p:cNvPr id="14" name="Divider">
            <a:extLst>
              <a:ext uri="{FF2B5EF4-FFF2-40B4-BE49-F238E27FC236}">
                <a16:creationId xmlns:a16="http://schemas.microsoft.com/office/drawing/2014/main" id="{6BD29F87-BA9C-4539-BA95-280E8CB91447}"/>
              </a:ext>
            </a:extLst>
          </p:cNvPr>
          <p:cNvSpPr>
            <a:spLocks noGrp="1"/>
          </p:cNvSpPr>
          <p:nvPr/>
        </p:nvSpPr>
        <p:spPr>
          <a:xfrm>
            <a:off x="609600" y="5124450"/>
            <a:ext cx="742950" cy="28575"/>
          </a:xfrm>
          <a:prstGeom prst="rect">
            <a:avLst/>
          </a:prstGeom>
          <a:solidFill>
            <a:srgbClr val="EDBD72"/>
          </a:solidFill>
          <a:ln w="0">
            <a:noFill/>
          </a:ln>
        </p:spPr>
        <p:txBody>
          <a:bodyPr/>
          <a:lstStyle/>
          <a:p>
            <a:endParaRPr lang="en-US"/>
          </a:p>
        </p:txBody>
      </p:sp>
      <p:sp>
        <p:nvSpPr>
          <p:cNvPr id="15" name="Grace toward the church preserves God’s faithfulness to Israel.">
            <a:extLst>
              <a:ext uri="{FF2B5EF4-FFF2-40B4-BE49-F238E27FC236}">
                <a16:creationId xmlns:a16="http://schemas.microsoft.com/office/drawing/2014/main" id="{EA29C11C-D8D5-4BC4-B988-37E0D9B91F59}"/>
              </a:ext>
            </a:extLst>
          </p:cNvPr>
          <p:cNvSpPr>
            <a:spLocks noGrp="1"/>
          </p:cNvSpPr>
          <p:nvPr/>
        </p:nvSpPr>
        <p:spPr>
          <a:xfrm>
            <a:off x="609600" y="5248275"/>
            <a:ext cx="7772400" cy="723900"/>
          </a:xfrm>
          <a:prstGeom prst="rect">
            <a:avLst/>
          </a:prstGeom>
          <a:noFill/>
          <a:ln w="0">
            <a:noFill/>
          </a:ln>
        </p:spPr>
        <p:txBody>
          <a:bodyPr wrap="none" lIns="0" tIns="0" rIns="0" bIns="0" anchor="t">
            <a:noAutofit/>
          </a:bodyPr>
          <a:lstStyle/>
          <a:p>
            <a:pPr algn="l">
              <a:defRPr sz="2025" b="0" i="0">
                <a:solidFill>
                  <a:srgbClr val="F8F4EA"/>
                </a:solidFill>
                <a:latin typeface="Georgia"/>
                <a:ea typeface="Georgia"/>
                <a:cs typeface="Georgia"/>
              </a:defRPr>
            </a:pPr>
            <a:r>
              <a:rPr sz="2025" b="0" i="0" dirty="0">
                <a:solidFill>
                  <a:srgbClr val="F8F4EA"/>
                </a:solidFill>
                <a:latin typeface="Georgia"/>
                <a:ea typeface="Georgia"/>
                <a:cs typeface="Georgia"/>
              </a:rPr>
              <a:t>Grace toward the church </a:t>
            </a:r>
            <a:r>
              <a:rPr lang="en-US" sz="2025" b="0" i="0" dirty="0">
                <a:solidFill>
                  <a:srgbClr val="F8F4EA"/>
                </a:solidFill>
                <a:latin typeface="Georgia"/>
                <a:ea typeface="Georgia"/>
                <a:cs typeface="Georgia"/>
              </a:rPr>
              <a:t>doesn’t negate</a:t>
            </a:r>
            <a:endParaRPr sz="2025" b="0" i="0" dirty="0">
              <a:solidFill>
                <a:srgbClr val="F8F4EA"/>
              </a:solidFill>
              <a:latin typeface="Georgia"/>
              <a:ea typeface="Georgia"/>
              <a:cs typeface="Georgia"/>
            </a:endParaRPr>
          </a:p>
          <a:p>
            <a:pPr algn="l">
              <a:defRPr sz="2025" b="0" i="0">
                <a:solidFill>
                  <a:srgbClr val="F8F4EA"/>
                </a:solidFill>
                <a:latin typeface="Georgia"/>
                <a:ea typeface="Georgia"/>
                <a:cs typeface="Georgia"/>
              </a:defRPr>
            </a:pPr>
            <a:r>
              <a:rPr sz="2025" b="0" i="0" dirty="0">
                <a:solidFill>
                  <a:srgbClr val="F8F4EA"/>
                </a:solidFill>
                <a:latin typeface="Georgia"/>
                <a:ea typeface="Georgia"/>
                <a:cs typeface="Georgia"/>
              </a:rPr>
              <a:t>God’s faithfulness to Israel.</a:t>
            </a:r>
          </a:p>
        </p:txBody>
      </p:sp>
    </p:spTree>
    <p:extLst>
      <p:ext uri="{BB962C8B-B14F-4D97-AF65-F5344CB8AC3E}">
        <p14:creationId xmlns:p14="http://schemas.microsoft.com/office/powerpoint/2010/main" val="55909918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06121C"/>
        </a:solidFill>
        <a:effectLst/>
      </p:bgPr>
    </p:bg>
    <p:spTree>
      <p:nvGrpSpPr>
        <p:cNvPr id="1" name=""/>
        <p:cNvGrpSpPr/>
        <p:nvPr/>
      </p:nvGrpSpPr>
      <p:grpSpPr>
        <a:xfrm>
          <a:off x="0" y="0"/>
          <a:ext cx="0" cy="0"/>
          <a:chOff x="0" y="0"/>
          <a:chExt cx="0" cy="0"/>
        </a:xfrm>
      </p:grpSpPr>
      <p:pic>
        <p:nvPicPr>
          <p:cNvPr id="15" name="Picture 14"/>
          <p:cNvPicPr>
            <a:picLocks noChangeAspect="1"/>
          </p:cNvPicPr>
          <p:nvPr/>
        </p:nvPicPr>
        <p:blipFill>
          <a:blip r:embed="rId3"/>
          <a:srcRect t="27" b="27"/>
          <a:stretch>
            <a:fillRect/>
          </a:stretch>
        </p:blipFill>
        <p:spPr>
          <a:xfrm>
            <a:off x="0" y="0"/>
            <a:ext cx="12192000" cy="6858000"/>
          </a:xfrm>
          <a:prstGeom prst="rect">
            <a:avLst/>
          </a:prstGeom>
        </p:spPr>
      </p:pic>
      <p:sp>
        <p:nvSpPr>
          <p:cNvPr id="2" name="Christ Completes His Commitment to the Church">
            <a:extLst>
              <a:ext uri="{FF2B5EF4-FFF2-40B4-BE49-F238E27FC236}">
                <a16:creationId xmlns:a16="http://schemas.microsoft.com/office/drawing/2014/main" id="{AF23FF9C-64C1-4769-BB56-4A923AF47302}"/>
              </a:ext>
            </a:extLst>
          </p:cNvPr>
          <p:cNvSpPr>
            <a:spLocks noGrp="1"/>
          </p:cNvSpPr>
          <p:nvPr/>
        </p:nvSpPr>
        <p:spPr>
          <a:xfrm>
            <a:off x="609600" y="381000"/>
            <a:ext cx="10896600" cy="685800"/>
          </a:xfrm>
          <a:prstGeom prst="rect">
            <a:avLst/>
          </a:prstGeom>
          <a:noFill/>
          <a:ln w="0">
            <a:noFill/>
          </a:ln>
        </p:spPr>
        <p:txBody>
          <a:bodyPr wrap="none" lIns="0" tIns="0" rIns="0" bIns="0" anchor="t">
            <a:noAutofit/>
          </a:bodyPr>
          <a:lstStyle/>
          <a:p>
            <a:pPr algn="l">
              <a:defRPr sz="2700" b="0" i="0">
                <a:solidFill>
                  <a:srgbClr val="F8F4EA"/>
                </a:solidFill>
                <a:latin typeface="Georgia"/>
                <a:ea typeface="Georgia"/>
                <a:cs typeface="Georgia"/>
              </a:defRPr>
            </a:pPr>
            <a:r>
              <a:rPr lang="en-US" sz="2700" b="0" i="0" dirty="0">
                <a:solidFill>
                  <a:srgbClr val="F8F4EA"/>
                </a:solidFill>
                <a:latin typeface="Georgia"/>
                <a:ea typeface="Georgia"/>
                <a:cs typeface="Georgia"/>
              </a:rPr>
              <a:t>Stream #2: </a:t>
            </a:r>
            <a:r>
              <a:rPr sz="2700" b="0" i="0" dirty="0">
                <a:solidFill>
                  <a:srgbClr val="F8F4EA"/>
                </a:solidFill>
                <a:latin typeface="Georgia"/>
                <a:ea typeface="Georgia"/>
                <a:cs typeface="Georgia"/>
              </a:rPr>
              <a:t>Christ </a:t>
            </a:r>
            <a:r>
              <a:rPr lang="en-US" sz="2700" b="0" i="0" dirty="0">
                <a:solidFill>
                  <a:srgbClr val="F8F4EA"/>
                </a:solidFill>
                <a:latin typeface="Georgia"/>
                <a:ea typeface="Georgia"/>
                <a:cs typeface="Georgia"/>
              </a:rPr>
              <a:t>Fulfills</a:t>
            </a:r>
            <a:r>
              <a:rPr sz="2700" b="0" i="0" dirty="0">
                <a:solidFill>
                  <a:srgbClr val="F8F4EA"/>
                </a:solidFill>
                <a:latin typeface="Georgia"/>
                <a:ea typeface="Georgia"/>
                <a:cs typeface="Georgia"/>
              </a:rPr>
              <a:t> His Commitment</a:t>
            </a:r>
            <a:r>
              <a:rPr lang="en-US" sz="2700" b="0" i="0" dirty="0">
                <a:solidFill>
                  <a:srgbClr val="F8F4EA"/>
                </a:solidFill>
                <a:latin typeface="Georgia"/>
                <a:ea typeface="Georgia"/>
                <a:cs typeface="Georgia"/>
              </a:rPr>
              <a:t>s</a:t>
            </a:r>
            <a:r>
              <a:rPr sz="2700" b="0" i="0" dirty="0">
                <a:solidFill>
                  <a:srgbClr val="F8F4EA"/>
                </a:solidFill>
                <a:latin typeface="Georgia"/>
                <a:ea typeface="Georgia"/>
                <a:cs typeface="Georgia"/>
              </a:rPr>
              <a:t> to the Church</a:t>
            </a:r>
          </a:p>
        </p:txBody>
      </p:sp>
      <p:sp>
        <p:nvSpPr>
          <p:cNvPr id="3" name="Divider">
            <a:extLst>
              <a:ext uri="{FF2B5EF4-FFF2-40B4-BE49-F238E27FC236}">
                <a16:creationId xmlns:a16="http://schemas.microsoft.com/office/drawing/2014/main" id="{6B0B34F6-3255-470F-8D85-502876AAF771}"/>
              </a:ext>
            </a:extLst>
          </p:cNvPr>
          <p:cNvSpPr>
            <a:spLocks noGrp="1"/>
          </p:cNvSpPr>
          <p:nvPr/>
        </p:nvSpPr>
        <p:spPr>
          <a:xfrm>
            <a:off x="609600" y="1200150"/>
            <a:ext cx="1809750" cy="19050"/>
          </a:xfrm>
          <a:prstGeom prst="rect">
            <a:avLst/>
          </a:prstGeom>
          <a:solidFill>
            <a:srgbClr val="D9AA65"/>
          </a:solidFill>
          <a:ln w="0">
            <a:noFill/>
          </a:ln>
        </p:spPr>
        <p:txBody>
          <a:bodyPr/>
          <a:lstStyle/>
          <a:p>
            <a:endParaRPr lang="en-US"/>
          </a:p>
        </p:txBody>
      </p:sp>
      <p:sp>
        <p:nvSpPr>
          <p:cNvPr id="4" name="11">
            <a:extLst>
              <a:ext uri="{FF2B5EF4-FFF2-40B4-BE49-F238E27FC236}">
                <a16:creationId xmlns:a16="http://schemas.microsoft.com/office/drawing/2014/main" id="{481D57AC-FBC7-40E5-A09B-514BC5115775}"/>
              </a:ext>
            </a:extLst>
          </p:cNvPr>
          <p:cNvSpPr>
            <a:spLocks noGrp="1"/>
          </p:cNvSpPr>
          <p:nvPr/>
        </p:nvSpPr>
        <p:spPr>
          <a:xfrm>
            <a:off x="609600" y="6477000"/>
            <a:ext cx="361950" cy="190500"/>
          </a:xfrm>
          <a:prstGeom prst="rect">
            <a:avLst/>
          </a:prstGeom>
          <a:noFill/>
          <a:ln w="0">
            <a:noFill/>
          </a:ln>
        </p:spPr>
        <p:txBody>
          <a:bodyPr wrap="none" lIns="0" tIns="0" rIns="0" bIns="0" anchor="t">
            <a:noAutofit/>
          </a:bodyPr>
          <a:lstStyle/>
          <a:p>
            <a:pPr algn="l">
              <a:defRPr sz="1050" b="0" i="0">
                <a:solidFill>
                  <a:srgbClr val="D9AA65"/>
                </a:solidFill>
                <a:latin typeface="Georgia"/>
                <a:ea typeface="Georgia"/>
                <a:cs typeface="Georgia"/>
              </a:defRPr>
            </a:pPr>
            <a:r>
              <a:rPr sz="1050" b="0" i="0">
                <a:solidFill>
                  <a:srgbClr val="D9AA65"/>
                </a:solidFill>
                <a:latin typeface="Georgia"/>
                <a:ea typeface="Georgia"/>
                <a:cs typeface="Georgia"/>
              </a:rPr>
              <a:t>11</a:t>
            </a:r>
          </a:p>
        </p:txBody>
      </p:sp>
      <p:sp>
        <p:nvSpPr>
          <p:cNvPr id="5" name="Dr. Christopher Cone">
            <a:extLst>
              <a:ext uri="{FF2B5EF4-FFF2-40B4-BE49-F238E27FC236}">
                <a16:creationId xmlns:a16="http://schemas.microsoft.com/office/drawing/2014/main" id="{6F172078-51C9-40E7-8763-A34CD2831A46}"/>
              </a:ext>
            </a:extLst>
          </p:cNvPr>
          <p:cNvSpPr>
            <a:spLocks noGrp="1"/>
          </p:cNvSpPr>
          <p:nvPr/>
        </p:nvSpPr>
        <p:spPr>
          <a:xfrm>
            <a:off x="1028700" y="6477000"/>
            <a:ext cx="2419350" cy="209550"/>
          </a:xfrm>
          <a:prstGeom prst="rect">
            <a:avLst/>
          </a:prstGeom>
          <a:noFill/>
          <a:ln w="0">
            <a:noFill/>
          </a:ln>
        </p:spPr>
        <p:txBody>
          <a:bodyPr wrap="none" lIns="0" tIns="0" rIns="0" bIns="0" anchor="t">
            <a:noAutofit/>
          </a:bodyPr>
          <a:lstStyle/>
          <a:p>
            <a:pPr algn="l">
              <a:defRPr sz="1050" b="0" i="0">
                <a:solidFill>
                  <a:srgbClr val="C8CED0"/>
                </a:solidFill>
                <a:latin typeface="Georgia"/>
                <a:ea typeface="Georgia"/>
                <a:cs typeface="Georgia"/>
              </a:defRPr>
            </a:pPr>
            <a:r>
              <a:rPr sz="1050" b="0" i="0">
                <a:solidFill>
                  <a:srgbClr val="C8CED0"/>
                </a:solidFill>
                <a:latin typeface="Georgia"/>
                <a:ea typeface="Georgia"/>
                <a:cs typeface="Georgia"/>
              </a:rPr>
              <a:t>Dr. Christopher Cone</a:t>
            </a:r>
          </a:p>
        </p:txBody>
      </p:sp>
      <p:sp>
        <p:nvSpPr>
          <p:cNvPr id="6" name="John 14:1–3; 1 Thessalonians 4:13–18; Ephesians 1:13–14">
            <a:extLst>
              <a:ext uri="{FF2B5EF4-FFF2-40B4-BE49-F238E27FC236}">
                <a16:creationId xmlns:a16="http://schemas.microsoft.com/office/drawing/2014/main" id="{B8CC2786-2D56-42F2-BE2A-1B8E64FE0293}"/>
              </a:ext>
            </a:extLst>
          </p:cNvPr>
          <p:cNvSpPr>
            <a:spLocks noGrp="1"/>
          </p:cNvSpPr>
          <p:nvPr/>
        </p:nvSpPr>
        <p:spPr>
          <a:xfrm>
            <a:off x="609600" y="6105525"/>
            <a:ext cx="7905750" cy="314325"/>
          </a:xfrm>
          <a:prstGeom prst="rect">
            <a:avLst/>
          </a:prstGeom>
          <a:noFill/>
          <a:ln w="0">
            <a:noFill/>
          </a:ln>
        </p:spPr>
        <p:txBody>
          <a:bodyPr wrap="none" lIns="0" tIns="0" rIns="0" bIns="0" anchor="t">
            <a:noAutofit/>
          </a:bodyPr>
          <a:lstStyle/>
          <a:p>
            <a:pPr algn="l">
              <a:defRPr sz="1125" b="0" i="0">
                <a:solidFill>
                  <a:srgbClr val="C8CED0"/>
                </a:solidFill>
                <a:latin typeface="Georgia"/>
                <a:ea typeface="Georgia"/>
                <a:cs typeface="Georgia"/>
              </a:defRPr>
            </a:pPr>
            <a:r>
              <a:rPr sz="1125" b="0" i="0">
                <a:solidFill>
                  <a:srgbClr val="C8CED0"/>
                </a:solidFill>
                <a:latin typeface="Georgia"/>
                <a:ea typeface="Georgia"/>
                <a:cs typeface="Georgia"/>
              </a:rPr>
              <a:t>John 14:1–3; 1 Thessalonians 4:13–18; Ephesians 1:13–14</a:t>
            </a:r>
          </a:p>
        </p:txBody>
      </p:sp>
      <p:sp>
        <p:nvSpPr>
          <p:cNvPr id="7" name="Christ promises to receive His own.">
            <a:extLst>
              <a:ext uri="{FF2B5EF4-FFF2-40B4-BE49-F238E27FC236}">
                <a16:creationId xmlns:a16="http://schemas.microsoft.com/office/drawing/2014/main" id="{58DAA453-3FED-4EA5-929D-5FC9FD23D30E}"/>
              </a:ext>
            </a:extLst>
          </p:cNvPr>
          <p:cNvSpPr>
            <a:spLocks noGrp="1"/>
          </p:cNvSpPr>
          <p:nvPr/>
        </p:nvSpPr>
        <p:spPr>
          <a:xfrm>
            <a:off x="609600" y="1752600"/>
            <a:ext cx="10972800" cy="590550"/>
          </a:xfrm>
          <a:prstGeom prst="rect">
            <a:avLst/>
          </a:prstGeom>
          <a:noFill/>
          <a:ln w="0">
            <a:noFill/>
          </a:ln>
        </p:spPr>
        <p:txBody>
          <a:bodyPr wrap="none" lIns="0" tIns="0" rIns="0" bIns="0" anchor="t">
            <a:noAutofit/>
          </a:bodyPr>
          <a:lstStyle/>
          <a:p>
            <a:pPr algn="l">
              <a:defRPr sz="2475" b="0" i="0">
                <a:solidFill>
                  <a:srgbClr val="D9AA65"/>
                </a:solidFill>
                <a:latin typeface="Georgia"/>
                <a:ea typeface="Georgia"/>
                <a:cs typeface="Georgia"/>
              </a:defRPr>
            </a:pPr>
            <a:r>
              <a:rPr sz="2475" b="0" i="0" dirty="0">
                <a:solidFill>
                  <a:srgbClr val="D9AA65"/>
                </a:solidFill>
                <a:latin typeface="Georgia"/>
                <a:ea typeface="Georgia"/>
                <a:cs typeface="Georgia"/>
              </a:rPr>
              <a:t>Christ promises to receive His own.</a:t>
            </a:r>
          </a:p>
        </p:txBody>
      </p:sp>
      <p:sp>
        <p:nvSpPr>
          <p:cNvPr id="8" name="Divider">
            <a:extLst>
              <a:ext uri="{FF2B5EF4-FFF2-40B4-BE49-F238E27FC236}">
                <a16:creationId xmlns:a16="http://schemas.microsoft.com/office/drawing/2014/main" id="{8AFCB013-EAF5-4723-BB63-7F2D0BEAEDB0}"/>
              </a:ext>
            </a:extLst>
          </p:cNvPr>
          <p:cNvSpPr>
            <a:spLocks noGrp="1"/>
          </p:cNvSpPr>
          <p:nvPr/>
        </p:nvSpPr>
        <p:spPr>
          <a:xfrm>
            <a:off x="609600" y="2371725"/>
            <a:ext cx="10972800" cy="19050"/>
          </a:xfrm>
          <a:prstGeom prst="rect">
            <a:avLst/>
          </a:prstGeom>
          <a:solidFill>
            <a:srgbClr val="53616A"/>
          </a:solidFill>
          <a:ln w="0">
            <a:noFill/>
          </a:ln>
        </p:spPr>
        <p:txBody>
          <a:bodyPr/>
          <a:lstStyle/>
          <a:p>
            <a:endParaRPr lang="en-US"/>
          </a:p>
        </p:txBody>
      </p:sp>
      <p:sp>
        <p:nvSpPr>
          <p:cNvPr id="9" name="Resurrection and transformation overcome death.">
            <a:extLst>
              <a:ext uri="{FF2B5EF4-FFF2-40B4-BE49-F238E27FC236}">
                <a16:creationId xmlns:a16="http://schemas.microsoft.com/office/drawing/2014/main" id="{35857916-0F8D-49BB-B44F-1A237337B3DF}"/>
              </a:ext>
            </a:extLst>
          </p:cNvPr>
          <p:cNvSpPr>
            <a:spLocks noGrp="1"/>
          </p:cNvSpPr>
          <p:nvPr/>
        </p:nvSpPr>
        <p:spPr>
          <a:xfrm>
            <a:off x="609600" y="2695575"/>
            <a:ext cx="10972800" cy="590550"/>
          </a:xfrm>
          <a:prstGeom prst="rect">
            <a:avLst/>
          </a:prstGeom>
          <a:noFill/>
          <a:ln w="0">
            <a:noFill/>
          </a:ln>
        </p:spPr>
        <p:txBody>
          <a:bodyPr wrap="none" lIns="0" tIns="0" rIns="0" bIns="0" anchor="t">
            <a:noAutofit/>
          </a:bodyPr>
          <a:lstStyle/>
          <a:p>
            <a:pPr algn="l">
              <a:defRPr sz="2475" b="0" i="0">
                <a:solidFill>
                  <a:srgbClr val="F8F4EA"/>
                </a:solidFill>
                <a:latin typeface="Georgia"/>
                <a:ea typeface="Georgia"/>
                <a:cs typeface="Georgia"/>
              </a:defRPr>
            </a:pPr>
            <a:r>
              <a:rPr sz="2475" b="0" i="0">
                <a:solidFill>
                  <a:srgbClr val="F8F4EA"/>
                </a:solidFill>
                <a:latin typeface="Georgia"/>
                <a:ea typeface="Georgia"/>
                <a:cs typeface="Georgia"/>
              </a:rPr>
              <a:t>Resurrection and transformation overcome death.</a:t>
            </a:r>
          </a:p>
        </p:txBody>
      </p:sp>
      <p:sp>
        <p:nvSpPr>
          <p:cNvPr id="10" name="Divider">
            <a:extLst>
              <a:ext uri="{FF2B5EF4-FFF2-40B4-BE49-F238E27FC236}">
                <a16:creationId xmlns:a16="http://schemas.microsoft.com/office/drawing/2014/main" id="{D4E61070-0553-4E69-A377-D5A327616E3B}"/>
              </a:ext>
            </a:extLst>
          </p:cNvPr>
          <p:cNvSpPr>
            <a:spLocks noGrp="1"/>
          </p:cNvSpPr>
          <p:nvPr/>
        </p:nvSpPr>
        <p:spPr>
          <a:xfrm>
            <a:off x="609600" y="3314700"/>
            <a:ext cx="10972800" cy="19050"/>
          </a:xfrm>
          <a:prstGeom prst="rect">
            <a:avLst/>
          </a:prstGeom>
          <a:solidFill>
            <a:srgbClr val="53616A"/>
          </a:solidFill>
          <a:ln w="0">
            <a:noFill/>
          </a:ln>
        </p:spPr>
        <p:txBody>
          <a:bodyPr/>
          <a:lstStyle/>
          <a:p>
            <a:endParaRPr lang="en-US"/>
          </a:p>
        </p:txBody>
      </p:sp>
      <p:sp>
        <p:nvSpPr>
          <p:cNvPr id="11" name="The Spirit’s pledge anticipates inheritance.">
            <a:extLst>
              <a:ext uri="{FF2B5EF4-FFF2-40B4-BE49-F238E27FC236}">
                <a16:creationId xmlns:a16="http://schemas.microsoft.com/office/drawing/2014/main" id="{FE89C519-4AC1-44DC-8342-E505D59F3CBD}"/>
              </a:ext>
            </a:extLst>
          </p:cNvPr>
          <p:cNvSpPr>
            <a:spLocks noGrp="1"/>
          </p:cNvSpPr>
          <p:nvPr/>
        </p:nvSpPr>
        <p:spPr>
          <a:xfrm>
            <a:off x="609600" y="3638550"/>
            <a:ext cx="10972800" cy="590550"/>
          </a:xfrm>
          <a:prstGeom prst="rect">
            <a:avLst/>
          </a:prstGeom>
          <a:noFill/>
          <a:ln w="0">
            <a:noFill/>
          </a:ln>
        </p:spPr>
        <p:txBody>
          <a:bodyPr wrap="none" lIns="0" tIns="0" rIns="0" bIns="0" anchor="t">
            <a:noAutofit/>
          </a:bodyPr>
          <a:lstStyle/>
          <a:p>
            <a:pPr algn="l">
              <a:defRPr sz="2475" b="0" i="0">
                <a:solidFill>
                  <a:srgbClr val="F8F4EA"/>
                </a:solidFill>
                <a:latin typeface="Georgia"/>
                <a:ea typeface="Georgia"/>
                <a:cs typeface="Georgia"/>
              </a:defRPr>
            </a:pPr>
            <a:r>
              <a:rPr sz="2475" b="0" i="0">
                <a:solidFill>
                  <a:srgbClr val="F8F4EA"/>
                </a:solidFill>
                <a:latin typeface="Georgia"/>
                <a:ea typeface="Georgia"/>
                <a:cs typeface="Georgia"/>
              </a:rPr>
              <a:t>The Spirit’s pledge anticipates inheritance.</a:t>
            </a:r>
          </a:p>
        </p:txBody>
      </p:sp>
      <p:sp>
        <p:nvSpPr>
          <p:cNvPr id="12" name="Divider">
            <a:extLst>
              <a:ext uri="{FF2B5EF4-FFF2-40B4-BE49-F238E27FC236}">
                <a16:creationId xmlns:a16="http://schemas.microsoft.com/office/drawing/2014/main" id="{CBF74B63-836A-450E-9CC1-8182D1C73BE8}"/>
              </a:ext>
            </a:extLst>
          </p:cNvPr>
          <p:cNvSpPr>
            <a:spLocks noGrp="1"/>
          </p:cNvSpPr>
          <p:nvPr/>
        </p:nvSpPr>
        <p:spPr>
          <a:xfrm>
            <a:off x="609600" y="4257675"/>
            <a:ext cx="10972800" cy="19050"/>
          </a:xfrm>
          <a:prstGeom prst="rect">
            <a:avLst/>
          </a:prstGeom>
          <a:solidFill>
            <a:srgbClr val="53616A"/>
          </a:solidFill>
          <a:ln w="0">
            <a:noFill/>
          </a:ln>
        </p:spPr>
        <p:txBody>
          <a:bodyPr/>
          <a:lstStyle/>
          <a:p>
            <a:endParaRPr lang="en-US"/>
          </a:p>
        </p:txBody>
      </p:sp>
      <p:sp>
        <p:nvSpPr>
          <p:cNvPr id="13" name="Divider">
            <a:extLst>
              <a:ext uri="{FF2B5EF4-FFF2-40B4-BE49-F238E27FC236}">
                <a16:creationId xmlns:a16="http://schemas.microsoft.com/office/drawing/2014/main" id="{0721DDF4-758D-4581-87A3-A50815ED0D53}"/>
              </a:ext>
            </a:extLst>
          </p:cNvPr>
          <p:cNvSpPr>
            <a:spLocks noGrp="1"/>
          </p:cNvSpPr>
          <p:nvPr/>
        </p:nvSpPr>
        <p:spPr>
          <a:xfrm>
            <a:off x="609600" y="5124450"/>
            <a:ext cx="742950" cy="28575"/>
          </a:xfrm>
          <a:prstGeom prst="rect">
            <a:avLst/>
          </a:prstGeom>
          <a:solidFill>
            <a:srgbClr val="EDBD72"/>
          </a:solidFill>
          <a:ln w="0">
            <a:noFill/>
          </a:ln>
        </p:spPr>
        <p:txBody>
          <a:bodyPr/>
          <a:lstStyle/>
          <a:p>
            <a:endParaRPr lang="en-US"/>
          </a:p>
        </p:txBody>
      </p:sp>
      <p:sp>
        <p:nvSpPr>
          <p:cNvPr id="14" name="Christ completes the future He personally promised.">
            <a:extLst>
              <a:ext uri="{FF2B5EF4-FFF2-40B4-BE49-F238E27FC236}">
                <a16:creationId xmlns:a16="http://schemas.microsoft.com/office/drawing/2014/main" id="{67ACD76E-9774-45B3-8D6B-D9BFF80EFA4A}"/>
              </a:ext>
            </a:extLst>
          </p:cNvPr>
          <p:cNvSpPr>
            <a:spLocks noGrp="1"/>
          </p:cNvSpPr>
          <p:nvPr/>
        </p:nvSpPr>
        <p:spPr>
          <a:xfrm>
            <a:off x="609600" y="5248275"/>
            <a:ext cx="7772400" cy="723900"/>
          </a:xfrm>
          <a:prstGeom prst="rect">
            <a:avLst/>
          </a:prstGeom>
          <a:noFill/>
          <a:ln w="0">
            <a:noFill/>
          </a:ln>
        </p:spPr>
        <p:txBody>
          <a:bodyPr wrap="none" lIns="0" tIns="0" rIns="0" bIns="0" anchor="t">
            <a:noAutofit/>
          </a:bodyPr>
          <a:lstStyle/>
          <a:p>
            <a:pPr algn="l">
              <a:defRPr sz="2025" b="0" i="0">
                <a:solidFill>
                  <a:srgbClr val="F8F4EA"/>
                </a:solidFill>
                <a:latin typeface="Georgia"/>
                <a:ea typeface="Georgia"/>
                <a:cs typeface="Georgia"/>
              </a:defRPr>
            </a:pPr>
            <a:r>
              <a:rPr sz="2025" b="0" i="0" dirty="0">
                <a:solidFill>
                  <a:srgbClr val="F8F4EA"/>
                </a:solidFill>
                <a:latin typeface="Georgia"/>
                <a:ea typeface="Georgia"/>
                <a:cs typeface="Georgia"/>
              </a:rPr>
              <a:t>Christ </a:t>
            </a:r>
            <a:r>
              <a:rPr lang="en-US" sz="2025" b="0" i="0" dirty="0">
                <a:solidFill>
                  <a:srgbClr val="F8F4EA"/>
                </a:solidFill>
                <a:latin typeface="Georgia"/>
                <a:ea typeface="Georgia"/>
                <a:cs typeface="Georgia"/>
              </a:rPr>
              <a:t>fulfills</a:t>
            </a:r>
            <a:r>
              <a:rPr sz="2025" b="0" i="0" dirty="0">
                <a:solidFill>
                  <a:srgbClr val="F8F4EA"/>
                </a:solidFill>
                <a:latin typeface="Georgia"/>
                <a:ea typeface="Georgia"/>
                <a:cs typeface="Georgia"/>
              </a:rPr>
              <a:t> the future</a:t>
            </a:r>
          </a:p>
          <a:p>
            <a:pPr algn="l">
              <a:defRPr sz="2025" b="0" i="0">
                <a:solidFill>
                  <a:srgbClr val="F8F4EA"/>
                </a:solidFill>
                <a:latin typeface="Georgia"/>
                <a:ea typeface="Georgia"/>
                <a:cs typeface="Georgia"/>
              </a:defRPr>
            </a:pPr>
            <a:r>
              <a:rPr sz="2025" b="0" i="0" dirty="0">
                <a:solidFill>
                  <a:srgbClr val="F8F4EA"/>
                </a:solidFill>
                <a:latin typeface="Georgia"/>
                <a:ea typeface="Georgia"/>
                <a:cs typeface="Georgia"/>
              </a:rPr>
              <a:t>He personally promised.</a:t>
            </a:r>
          </a:p>
        </p:txBody>
      </p:sp>
    </p:spTree>
    <p:extLst>
      <p:ext uri="{BB962C8B-B14F-4D97-AF65-F5344CB8AC3E}">
        <p14:creationId xmlns:p14="http://schemas.microsoft.com/office/powerpoint/2010/main" val="183252792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06121C"/>
        </a:solidFill>
        <a:effectLst/>
      </p:bgPr>
    </p:bg>
    <p:spTree>
      <p:nvGrpSpPr>
        <p:cNvPr id="1" name=""/>
        <p:cNvGrpSpPr/>
        <p:nvPr/>
      </p:nvGrpSpPr>
      <p:grpSpPr>
        <a:xfrm>
          <a:off x="0" y="0"/>
          <a:ext cx="0" cy="0"/>
          <a:chOff x="0" y="0"/>
          <a:chExt cx="0" cy="0"/>
        </a:xfrm>
      </p:grpSpPr>
      <p:pic>
        <p:nvPicPr>
          <p:cNvPr id="15" name="Picture 14"/>
          <p:cNvPicPr>
            <a:picLocks noChangeAspect="1"/>
          </p:cNvPicPr>
          <p:nvPr/>
        </p:nvPicPr>
        <p:blipFill>
          <a:blip r:embed="rId3"/>
          <a:srcRect t="27" b="27"/>
          <a:stretch>
            <a:fillRect/>
          </a:stretch>
        </p:blipFill>
        <p:spPr>
          <a:xfrm>
            <a:off x="0" y="0"/>
            <a:ext cx="12192000" cy="6858000"/>
          </a:xfrm>
          <a:prstGeom prst="rect">
            <a:avLst/>
          </a:prstGeom>
        </p:spPr>
      </p:pic>
      <p:sp>
        <p:nvSpPr>
          <p:cNvPr id="2" name="God’s Gifts and Calling Are Irrevocable">
            <a:extLst>
              <a:ext uri="{FF2B5EF4-FFF2-40B4-BE49-F238E27FC236}">
                <a16:creationId xmlns:a16="http://schemas.microsoft.com/office/drawing/2014/main" id="{3E35B585-86D1-448E-A217-9CBC5DD0B896}"/>
              </a:ext>
            </a:extLst>
          </p:cNvPr>
          <p:cNvSpPr>
            <a:spLocks noGrp="1"/>
          </p:cNvSpPr>
          <p:nvPr/>
        </p:nvSpPr>
        <p:spPr>
          <a:xfrm>
            <a:off x="609600" y="381000"/>
            <a:ext cx="10896600" cy="685800"/>
          </a:xfrm>
          <a:prstGeom prst="rect">
            <a:avLst/>
          </a:prstGeom>
          <a:noFill/>
          <a:ln w="0">
            <a:noFill/>
          </a:ln>
        </p:spPr>
        <p:txBody>
          <a:bodyPr wrap="none" lIns="0" tIns="0" rIns="0" bIns="0" anchor="t">
            <a:noAutofit/>
          </a:bodyPr>
          <a:lstStyle/>
          <a:p>
            <a:pPr algn="l">
              <a:defRPr sz="2700" b="0" i="0">
                <a:solidFill>
                  <a:srgbClr val="F8F4EA"/>
                </a:solidFill>
                <a:latin typeface="Georgia"/>
                <a:ea typeface="Georgia"/>
                <a:cs typeface="Georgia"/>
              </a:defRPr>
            </a:pPr>
            <a:r>
              <a:rPr lang="en-US" sz="2700" b="0" i="0" dirty="0">
                <a:solidFill>
                  <a:srgbClr val="F8F4EA"/>
                </a:solidFill>
                <a:latin typeface="Georgia"/>
                <a:ea typeface="Georgia"/>
                <a:cs typeface="Georgia"/>
              </a:rPr>
              <a:t>Stream #1: </a:t>
            </a:r>
            <a:r>
              <a:rPr sz="2700" b="0" i="0" dirty="0">
                <a:solidFill>
                  <a:srgbClr val="F8F4EA"/>
                </a:solidFill>
                <a:latin typeface="Georgia"/>
                <a:ea typeface="Georgia"/>
                <a:cs typeface="Georgia"/>
              </a:rPr>
              <a:t>God’s Gifts and Calling Are Irrevocable</a:t>
            </a:r>
          </a:p>
        </p:txBody>
      </p:sp>
      <p:sp>
        <p:nvSpPr>
          <p:cNvPr id="3" name="Divider">
            <a:extLst>
              <a:ext uri="{FF2B5EF4-FFF2-40B4-BE49-F238E27FC236}">
                <a16:creationId xmlns:a16="http://schemas.microsoft.com/office/drawing/2014/main" id="{D599D5B8-A3BC-4777-AD86-F52F4AA21E83}"/>
              </a:ext>
            </a:extLst>
          </p:cNvPr>
          <p:cNvSpPr>
            <a:spLocks noGrp="1"/>
          </p:cNvSpPr>
          <p:nvPr/>
        </p:nvSpPr>
        <p:spPr>
          <a:xfrm>
            <a:off x="609600" y="1200150"/>
            <a:ext cx="1809750" cy="19050"/>
          </a:xfrm>
          <a:prstGeom prst="rect">
            <a:avLst/>
          </a:prstGeom>
          <a:solidFill>
            <a:srgbClr val="D9AA65"/>
          </a:solidFill>
          <a:ln w="0">
            <a:noFill/>
          </a:ln>
        </p:spPr>
        <p:txBody>
          <a:bodyPr/>
          <a:lstStyle/>
          <a:p>
            <a:endParaRPr lang="en-US"/>
          </a:p>
        </p:txBody>
      </p:sp>
      <p:sp>
        <p:nvSpPr>
          <p:cNvPr id="4" name="13">
            <a:extLst>
              <a:ext uri="{FF2B5EF4-FFF2-40B4-BE49-F238E27FC236}">
                <a16:creationId xmlns:a16="http://schemas.microsoft.com/office/drawing/2014/main" id="{9811C156-2F0D-4348-A3DA-BF3195A4B09B}"/>
              </a:ext>
            </a:extLst>
          </p:cNvPr>
          <p:cNvSpPr>
            <a:spLocks noGrp="1"/>
          </p:cNvSpPr>
          <p:nvPr/>
        </p:nvSpPr>
        <p:spPr>
          <a:xfrm>
            <a:off x="609600" y="6477000"/>
            <a:ext cx="361950" cy="190500"/>
          </a:xfrm>
          <a:prstGeom prst="rect">
            <a:avLst/>
          </a:prstGeom>
          <a:noFill/>
          <a:ln w="0">
            <a:noFill/>
          </a:ln>
        </p:spPr>
        <p:txBody>
          <a:bodyPr wrap="none" lIns="0" tIns="0" rIns="0" bIns="0" anchor="t">
            <a:noAutofit/>
          </a:bodyPr>
          <a:lstStyle/>
          <a:p>
            <a:pPr algn="l">
              <a:defRPr sz="1050" b="0" i="0">
                <a:solidFill>
                  <a:srgbClr val="D9AA65"/>
                </a:solidFill>
                <a:latin typeface="Georgia"/>
                <a:ea typeface="Georgia"/>
                <a:cs typeface="Georgia"/>
              </a:defRPr>
            </a:pPr>
            <a:r>
              <a:rPr sz="1050" b="0" i="0">
                <a:solidFill>
                  <a:srgbClr val="D9AA65"/>
                </a:solidFill>
                <a:latin typeface="Georgia"/>
                <a:ea typeface="Georgia"/>
                <a:cs typeface="Georgia"/>
              </a:rPr>
              <a:t>13</a:t>
            </a:r>
          </a:p>
        </p:txBody>
      </p:sp>
      <p:sp>
        <p:nvSpPr>
          <p:cNvPr id="5" name="Dr. Christopher Cone">
            <a:extLst>
              <a:ext uri="{FF2B5EF4-FFF2-40B4-BE49-F238E27FC236}">
                <a16:creationId xmlns:a16="http://schemas.microsoft.com/office/drawing/2014/main" id="{37274150-AE7D-47F2-B04A-74664EDA4384}"/>
              </a:ext>
            </a:extLst>
          </p:cNvPr>
          <p:cNvSpPr>
            <a:spLocks noGrp="1"/>
          </p:cNvSpPr>
          <p:nvPr/>
        </p:nvSpPr>
        <p:spPr>
          <a:xfrm>
            <a:off x="1028700" y="6477000"/>
            <a:ext cx="2419350" cy="209550"/>
          </a:xfrm>
          <a:prstGeom prst="rect">
            <a:avLst/>
          </a:prstGeom>
          <a:noFill/>
          <a:ln w="0">
            <a:noFill/>
          </a:ln>
        </p:spPr>
        <p:txBody>
          <a:bodyPr wrap="none" lIns="0" tIns="0" rIns="0" bIns="0" anchor="t">
            <a:noAutofit/>
          </a:bodyPr>
          <a:lstStyle/>
          <a:p>
            <a:pPr algn="l">
              <a:defRPr sz="1050" b="0" i="0">
                <a:solidFill>
                  <a:srgbClr val="C8CED0"/>
                </a:solidFill>
                <a:latin typeface="Georgia"/>
                <a:ea typeface="Georgia"/>
                <a:cs typeface="Georgia"/>
              </a:defRPr>
            </a:pPr>
            <a:r>
              <a:rPr sz="1050" b="0" i="0">
                <a:solidFill>
                  <a:srgbClr val="C8CED0"/>
                </a:solidFill>
                <a:latin typeface="Georgia"/>
                <a:ea typeface="Georgia"/>
                <a:cs typeface="Georgia"/>
              </a:rPr>
              <a:t>Dr. Christopher Cone</a:t>
            </a:r>
          </a:p>
        </p:txBody>
      </p:sp>
      <p:sp>
        <p:nvSpPr>
          <p:cNvPr id="6" name="Romans 11:25–29">
            <a:extLst>
              <a:ext uri="{FF2B5EF4-FFF2-40B4-BE49-F238E27FC236}">
                <a16:creationId xmlns:a16="http://schemas.microsoft.com/office/drawing/2014/main" id="{E664FC60-EF69-4F86-ABB2-34E63DA94B2F}"/>
              </a:ext>
            </a:extLst>
          </p:cNvPr>
          <p:cNvSpPr>
            <a:spLocks noGrp="1"/>
          </p:cNvSpPr>
          <p:nvPr/>
        </p:nvSpPr>
        <p:spPr>
          <a:xfrm>
            <a:off x="609600" y="6105525"/>
            <a:ext cx="7905750" cy="314325"/>
          </a:xfrm>
          <a:prstGeom prst="rect">
            <a:avLst/>
          </a:prstGeom>
          <a:noFill/>
          <a:ln w="0">
            <a:noFill/>
          </a:ln>
        </p:spPr>
        <p:txBody>
          <a:bodyPr wrap="none" lIns="0" tIns="0" rIns="0" bIns="0" anchor="t">
            <a:noAutofit/>
          </a:bodyPr>
          <a:lstStyle/>
          <a:p>
            <a:pPr algn="l">
              <a:defRPr sz="1125" b="0" i="0">
                <a:solidFill>
                  <a:srgbClr val="C8CED0"/>
                </a:solidFill>
                <a:latin typeface="Georgia"/>
                <a:ea typeface="Georgia"/>
                <a:cs typeface="Georgia"/>
              </a:defRPr>
            </a:pPr>
            <a:r>
              <a:rPr sz="1125" b="0" i="0">
                <a:solidFill>
                  <a:srgbClr val="C8CED0"/>
                </a:solidFill>
                <a:latin typeface="Georgia"/>
                <a:ea typeface="Georgia"/>
                <a:cs typeface="Georgia"/>
              </a:rPr>
              <a:t>Romans 11:25–29</a:t>
            </a:r>
          </a:p>
        </p:txBody>
      </p:sp>
      <p:sp>
        <p:nvSpPr>
          <p:cNvPr id="7" name="Partial hardening has a stated limit.">
            <a:extLst>
              <a:ext uri="{FF2B5EF4-FFF2-40B4-BE49-F238E27FC236}">
                <a16:creationId xmlns:a16="http://schemas.microsoft.com/office/drawing/2014/main" id="{658F3C40-F374-48D9-A5E3-99D91EDF006A}"/>
              </a:ext>
            </a:extLst>
          </p:cNvPr>
          <p:cNvSpPr>
            <a:spLocks noGrp="1"/>
          </p:cNvSpPr>
          <p:nvPr/>
        </p:nvSpPr>
        <p:spPr>
          <a:xfrm>
            <a:off x="609600" y="1752600"/>
            <a:ext cx="10972800" cy="590550"/>
          </a:xfrm>
          <a:prstGeom prst="rect">
            <a:avLst/>
          </a:prstGeom>
          <a:noFill/>
          <a:ln w="0">
            <a:noFill/>
          </a:ln>
        </p:spPr>
        <p:txBody>
          <a:bodyPr wrap="none" lIns="0" tIns="0" rIns="0" bIns="0" anchor="t">
            <a:noAutofit/>
          </a:bodyPr>
          <a:lstStyle/>
          <a:p>
            <a:pPr algn="l">
              <a:defRPr sz="2475" b="0" i="0">
                <a:solidFill>
                  <a:srgbClr val="D9AA65"/>
                </a:solidFill>
                <a:latin typeface="Georgia"/>
                <a:ea typeface="Georgia"/>
                <a:cs typeface="Georgia"/>
              </a:defRPr>
            </a:pPr>
            <a:r>
              <a:rPr sz="2475" b="0" i="0">
                <a:solidFill>
                  <a:srgbClr val="D9AA65"/>
                </a:solidFill>
                <a:latin typeface="Georgia"/>
                <a:ea typeface="Georgia"/>
                <a:cs typeface="Georgia"/>
              </a:rPr>
              <a:t>Partial hardening has a stated limit.</a:t>
            </a:r>
          </a:p>
        </p:txBody>
      </p:sp>
      <p:sp>
        <p:nvSpPr>
          <p:cNvPr id="8" name="Divider">
            <a:extLst>
              <a:ext uri="{FF2B5EF4-FFF2-40B4-BE49-F238E27FC236}">
                <a16:creationId xmlns:a16="http://schemas.microsoft.com/office/drawing/2014/main" id="{B4672562-6E79-4367-BEA1-716088AA92F4}"/>
              </a:ext>
            </a:extLst>
          </p:cNvPr>
          <p:cNvSpPr>
            <a:spLocks noGrp="1"/>
          </p:cNvSpPr>
          <p:nvPr/>
        </p:nvSpPr>
        <p:spPr>
          <a:xfrm>
            <a:off x="609600" y="2371725"/>
            <a:ext cx="10972800" cy="19050"/>
          </a:xfrm>
          <a:prstGeom prst="rect">
            <a:avLst/>
          </a:prstGeom>
          <a:solidFill>
            <a:srgbClr val="53616A"/>
          </a:solidFill>
          <a:ln w="0">
            <a:noFill/>
          </a:ln>
        </p:spPr>
        <p:txBody>
          <a:bodyPr/>
          <a:lstStyle/>
          <a:p>
            <a:endParaRPr lang="en-US"/>
          </a:p>
        </p:txBody>
      </p:sp>
      <p:sp>
        <p:nvSpPr>
          <p:cNvPr id="9" name="Israel’s deliverance remains future.">
            <a:extLst>
              <a:ext uri="{FF2B5EF4-FFF2-40B4-BE49-F238E27FC236}">
                <a16:creationId xmlns:a16="http://schemas.microsoft.com/office/drawing/2014/main" id="{AD3AA55E-5182-49B6-AF58-4CBD433352BF}"/>
              </a:ext>
            </a:extLst>
          </p:cNvPr>
          <p:cNvSpPr>
            <a:spLocks noGrp="1"/>
          </p:cNvSpPr>
          <p:nvPr/>
        </p:nvSpPr>
        <p:spPr>
          <a:xfrm>
            <a:off x="609600" y="2695575"/>
            <a:ext cx="10972800" cy="590550"/>
          </a:xfrm>
          <a:prstGeom prst="rect">
            <a:avLst/>
          </a:prstGeom>
          <a:noFill/>
          <a:ln w="0">
            <a:noFill/>
          </a:ln>
        </p:spPr>
        <p:txBody>
          <a:bodyPr wrap="none" lIns="0" tIns="0" rIns="0" bIns="0" anchor="t">
            <a:noAutofit/>
          </a:bodyPr>
          <a:lstStyle/>
          <a:p>
            <a:pPr algn="l">
              <a:defRPr sz="2475" b="0" i="0">
                <a:solidFill>
                  <a:srgbClr val="F8F4EA"/>
                </a:solidFill>
                <a:latin typeface="Georgia"/>
                <a:ea typeface="Georgia"/>
                <a:cs typeface="Georgia"/>
              </a:defRPr>
            </a:pPr>
            <a:r>
              <a:rPr sz="2475" b="0" i="0">
                <a:solidFill>
                  <a:srgbClr val="F8F4EA"/>
                </a:solidFill>
                <a:latin typeface="Georgia"/>
                <a:ea typeface="Georgia"/>
                <a:cs typeface="Georgia"/>
              </a:rPr>
              <a:t>Israel’s deliverance remains future.</a:t>
            </a:r>
          </a:p>
        </p:txBody>
      </p:sp>
      <p:sp>
        <p:nvSpPr>
          <p:cNvPr id="10" name="Divider">
            <a:extLst>
              <a:ext uri="{FF2B5EF4-FFF2-40B4-BE49-F238E27FC236}">
                <a16:creationId xmlns:a16="http://schemas.microsoft.com/office/drawing/2014/main" id="{73B48B27-392D-46E3-87D0-CE66BDE4E15E}"/>
              </a:ext>
            </a:extLst>
          </p:cNvPr>
          <p:cNvSpPr>
            <a:spLocks noGrp="1"/>
          </p:cNvSpPr>
          <p:nvPr/>
        </p:nvSpPr>
        <p:spPr>
          <a:xfrm>
            <a:off x="609600" y="3314700"/>
            <a:ext cx="10972800" cy="19050"/>
          </a:xfrm>
          <a:prstGeom prst="rect">
            <a:avLst/>
          </a:prstGeom>
          <a:solidFill>
            <a:srgbClr val="53616A"/>
          </a:solidFill>
          <a:ln w="0">
            <a:noFill/>
          </a:ln>
        </p:spPr>
        <p:txBody>
          <a:bodyPr/>
          <a:lstStyle/>
          <a:p>
            <a:endParaRPr lang="en-US"/>
          </a:p>
        </p:txBody>
      </p:sp>
      <p:sp>
        <p:nvSpPr>
          <p:cNvPr id="11" name="God remembers His covenant commitment.">
            <a:extLst>
              <a:ext uri="{FF2B5EF4-FFF2-40B4-BE49-F238E27FC236}">
                <a16:creationId xmlns:a16="http://schemas.microsoft.com/office/drawing/2014/main" id="{59923577-909A-4EB3-972E-48B04D4B39FC}"/>
              </a:ext>
            </a:extLst>
          </p:cNvPr>
          <p:cNvSpPr>
            <a:spLocks noGrp="1"/>
          </p:cNvSpPr>
          <p:nvPr/>
        </p:nvSpPr>
        <p:spPr>
          <a:xfrm>
            <a:off x="609600" y="3638550"/>
            <a:ext cx="10972800" cy="590550"/>
          </a:xfrm>
          <a:prstGeom prst="rect">
            <a:avLst/>
          </a:prstGeom>
          <a:noFill/>
          <a:ln w="0">
            <a:noFill/>
          </a:ln>
        </p:spPr>
        <p:txBody>
          <a:bodyPr wrap="none" lIns="0" tIns="0" rIns="0" bIns="0" anchor="t">
            <a:noAutofit/>
          </a:bodyPr>
          <a:lstStyle/>
          <a:p>
            <a:pPr algn="l">
              <a:defRPr sz="2475" b="0" i="0">
                <a:solidFill>
                  <a:srgbClr val="F8F4EA"/>
                </a:solidFill>
                <a:latin typeface="Georgia"/>
                <a:ea typeface="Georgia"/>
                <a:cs typeface="Georgia"/>
              </a:defRPr>
            </a:pPr>
            <a:r>
              <a:rPr sz="2475" b="0" i="0">
                <a:solidFill>
                  <a:srgbClr val="F8F4EA"/>
                </a:solidFill>
                <a:latin typeface="Georgia"/>
                <a:ea typeface="Georgia"/>
                <a:cs typeface="Georgia"/>
              </a:rPr>
              <a:t>God remembers His covenant commitment.</a:t>
            </a:r>
          </a:p>
        </p:txBody>
      </p:sp>
      <p:sp>
        <p:nvSpPr>
          <p:cNvPr id="12" name="Divider">
            <a:extLst>
              <a:ext uri="{FF2B5EF4-FFF2-40B4-BE49-F238E27FC236}">
                <a16:creationId xmlns:a16="http://schemas.microsoft.com/office/drawing/2014/main" id="{DF55F67F-E2A6-4DE0-B286-3A674008214E}"/>
              </a:ext>
            </a:extLst>
          </p:cNvPr>
          <p:cNvSpPr>
            <a:spLocks noGrp="1"/>
          </p:cNvSpPr>
          <p:nvPr/>
        </p:nvSpPr>
        <p:spPr>
          <a:xfrm>
            <a:off x="609600" y="4257675"/>
            <a:ext cx="10972800" cy="19050"/>
          </a:xfrm>
          <a:prstGeom prst="rect">
            <a:avLst/>
          </a:prstGeom>
          <a:solidFill>
            <a:srgbClr val="53616A"/>
          </a:solidFill>
          <a:ln w="0">
            <a:noFill/>
          </a:ln>
        </p:spPr>
        <p:txBody>
          <a:bodyPr/>
          <a:lstStyle/>
          <a:p>
            <a:endParaRPr lang="en-US"/>
          </a:p>
        </p:txBody>
      </p:sp>
      <p:sp>
        <p:nvSpPr>
          <p:cNvPr id="13" name="Divider">
            <a:extLst>
              <a:ext uri="{FF2B5EF4-FFF2-40B4-BE49-F238E27FC236}">
                <a16:creationId xmlns:a16="http://schemas.microsoft.com/office/drawing/2014/main" id="{A0228EA5-0CC6-4E20-8345-DCB445CBB9AE}"/>
              </a:ext>
            </a:extLst>
          </p:cNvPr>
          <p:cNvSpPr>
            <a:spLocks noGrp="1"/>
          </p:cNvSpPr>
          <p:nvPr/>
        </p:nvSpPr>
        <p:spPr>
          <a:xfrm>
            <a:off x="609600" y="5124450"/>
            <a:ext cx="742950" cy="28575"/>
          </a:xfrm>
          <a:prstGeom prst="rect">
            <a:avLst/>
          </a:prstGeom>
          <a:solidFill>
            <a:srgbClr val="EDBD72"/>
          </a:solidFill>
          <a:ln w="0">
            <a:noFill/>
          </a:ln>
        </p:spPr>
        <p:txBody>
          <a:bodyPr/>
          <a:lstStyle/>
          <a:p>
            <a:endParaRPr lang="en-US"/>
          </a:p>
        </p:txBody>
      </p:sp>
      <p:sp>
        <p:nvSpPr>
          <p:cNvPr id="14" name="His covenant faithfulness outlasts the unbelief that makes mercy necessary.">
            <a:extLst>
              <a:ext uri="{FF2B5EF4-FFF2-40B4-BE49-F238E27FC236}">
                <a16:creationId xmlns:a16="http://schemas.microsoft.com/office/drawing/2014/main" id="{A30803AB-C891-435D-AA13-8C5183A83F86}"/>
              </a:ext>
            </a:extLst>
          </p:cNvPr>
          <p:cNvSpPr>
            <a:spLocks noGrp="1"/>
          </p:cNvSpPr>
          <p:nvPr/>
        </p:nvSpPr>
        <p:spPr>
          <a:xfrm>
            <a:off x="609600" y="5248275"/>
            <a:ext cx="7772400" cy="723900"/>
          </a:xfrm>
          <a:prstGeom prst="rect">
            <a:avLst/>
          </a:prstGeom>
          <a:noFill/>
          <a:ln w="0">
            <a:noFill/>
          </a:ln>
        </p:spPr>
        <p:txBody>
          <a:bodyPr wrap="none" lIns="0" tIns="0" rIns="0" bIns="0" anchor="t">
            <a:noAutofit/>
          </a:bodyPr>
          <a:lstStyle/>
          <a:p>
            <a:pPr algn="l">
              <a:defRPr sz="2025" b="0" i="0">
                <a:solidFill>
                  <a:srgbClr val="F8F4EA"/>
                </a:solidFill>
                <a:latin typeface="Georgia"/>
                <a:ea typeface="Georgia"/>
                <a:cs typeface="Georgia"/>
              </a:defRPr>
            </a:pPr>
            <a:r>
              <a:rPr sz="2025" b="0" i="0">
                <a:solidFill>
                  <a:srgbClr val="F8F4EA"/>
                </a:solidFill>
                <a:latin typeface="Georgia"/>
                <a:ea typeface="Georgia"/>
                <a:cs typeface="Georgia"/>
              </a:rPr>
              <a:t>His covenant faithfulness outlasts</a:t>
            </a:r>
          </a:p>
          <a:p>
            <a:pPr algn="l">
              <a:defRPr sz="2025" b="0" i="0">
                <a:solidFill>
                  <a:srgbClr val="F8F4EA"/>
                </a:solidFill>
                <a:latin typeface="Georgia"/>
                <a:ea typeface="Georgia"/>
                <a:cs typeface="Georgia"/>
              </a:defRPr>
            </a:pPr>
            <a:r>
              <a:rPr sz="2025" b="0" i="0">
                <a:solidFill>
                  <a:srgbClr val="F8F4EA"/>
                </a:solidFill>
                <a:latin typeface="Georgia"/>
                <a:ea typeface="Georgia"/>
                <a:cs typeface="Georgia"/>
              </a:rPr>
              <a:t>the unbelief that makes mercy necessary.</a:t>
            </a:r>
          </a:p>
        </p:txBody>
      </p:sp>
    </p:spTree>
    <p:extLst>
      <p:ext uri="{BB962C8B-B14F-4D97-AF65-F5344CB8AC3E}">
        <p14:creationId xmlns:p14="http://schemas.microsoft.com/office/powerpoint/2010/main" val="22623801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06121C"/>
        </a:solidFill>
        <a:effectLst/>
      </p:bgPr>
    </p:bg>
    <p:spTree>
      <p:nvGrpSpPr>
        <p:cNvPr id="1" name=""/>
        <p:cNvGrpSpPr/>
        <p:nvPr/>
      </p:nvGrpSpPr>
      <p:grpSpPr>
        <a:xfrm>
          <a:off x="0" y="0"/>
          <a:ext cx="0" cy="0"/>
          <a:chOff x="0" y="0"/>
          <a:chExt cx="0" cy="0"/>
        </a:xfrm>
      </p:grpSpPr>
      <p:pic>
        <p:nvPicPr>
          <p:cNvPr id="15" name="Picture 14"/>
          <p:cNvPicPr>
            <a:picLocks noChangeAspect="1"/>
          </p:cNvPicPr>
          <p:nvPr/>
        </p:nvPicPr>
        <p:blipFill>
          <a:blip r:embed="rId3"/>
          <a:srcRect t="27" b="27"/>
          <a:stretch>
            <a:fillRect/>
          </a:stretch>
        </p:blipFill>
        <p:spPr>
          <a:xfrm>
            <a:off x="0" y="0"/>
            <a:ext cx="12192000" cy="6858000"/>
          </a:xfrm>
          <a:prstGeom prst="rect">
            <a:avLst/>
          </a:prstGeom>
        </p:spPr>
      </p:pic>
      <p:sp>
        <p:nvSpPr>
          <p:cNvPr id="2" name="God’s Dealings Magnify Mercy">
            <a:extLst>
              <a:ext uri="{FF2B5EF4-FFF2-40B4-BE49-F238E27FC236}">
                <a16:creationId xmlns:a16="http://schemas.microsoft.com/office/drawing/2014/main" id="{334A51F0-EC7F-4F57-9526-87BF3D25D133}"/>
              </a:ext>
            </a:extLst>
          </p:cNvPr>
          <p:cNvSpPr>
            <a:spLocks noGrp="1"/>
          </p:cNvSpPr>
          <p:nvPr/>
        </p:nvSpPr>
        <p:spPr>
          <a:xfrm>
            <a:off x="609600" y="381000"/>
            <a:ext cx="10896600" cy="685800"/>
          </a:xfrm>
          <a:prstGeom prst="rect">
            <a:avLst/>
          </a:prstGeom>
          <a:noFill/>
          <a:ln w="0">
            <a:noFill/>
          </a:ln>
        </p:spPr>
        <p:txBody>
          <a:bodyPr wrap="none" lIns="0" tIns="0" rIns="0" bIns="0" anchor="t">
            <a:noAutofit/>
          </a:bodyPr>
          <a:lstStyle/>
          <a:p>
            <a:pPr algn="l">
              <a:defRPr sz="2700" b="0" i="0">
                <a:solidFill>
                  <a:srgbClr val="F8F4EA"/>
                </a:solidFill>
                <a:latin typeface="Georgia"/>
                <a:ea typeface="Georgia"/>
                <a:cs typeface="Georgia"/>
              </a:defRPr>
            </a:pPr>
            <a:r>
              <a:rPr lang="en-US" sz="2700" b="0" i="0" dirty="0">
                <a:solidFill>
                  <a:srgbClr val="F8F4EA"/>
                </a:solidFill>
                <a:latin typeface="Georgia"/>
                <a:ea typeface="Georgia"/>
                <a:cs typeface="Georgia"/>
              </a:rPr>
              <a:t>Stream #1: </a:t>
            </a:r>
            <a:r>
              <a:rPr sz="2700" b="0" i="0" dirty="0">
                <a:solidFill>
                  <a:srgbClr val="F8F4EA"/>
                </a:solidFill>
                <a:latin typeface="Georgia"/>
                <a:ea typeface="Georgia"/>
                <a:cs typeface="Georgia"/>
              </a:rPr>
              <a:t>God’s Dealings Magnify Mercy</a:t>
            </a:r>
          </a:p>
        </p:txBody>
      </p:sp>
      <p:sp>
        <p:nvSpPr>
          <p:cNvPr id="3" name="Divider">
            <a:extLst>
              <a:ext uri="{FF2B5EF4-FFF2-40B4-BE49-F238E27FC236}">
                <a16:creationId xmlns:a16="http://schemas.microsoft.com/office/drawing/2014/main" id="{10D75542-C7C9-40C0-9DEB-342833CA4CAC}"/>
              </a:ext>
            </a:extLst>
          </p:cNvPr>
          <p:cNvSpPr>
            <a:spLocks noGrp="1"/>
          </p:cNvSpPr>
          <p:nvPr/>
        </p:nvSpPr>
        <p:spPr>
          <a:xfrm>
            <a:off x="609600" y="1200150"/>
            <a:ext cx="1809750" cy="19050"/>
          </a:xfrm>
          <a:prstGeom prst="rect">
            <a:avLst/>
          </a:prstGeom>
          <a:solidFill>
            <a:srgbClr val="D9AA65"/>
          </a:solidFill>
          <a:ln w="0">
            <a:noFill/>
          </a:ln>
        </p:spPr>
        <p:txBody>
          <a:bodyPr/>
          <a:lstStyle/>
          <a:p>
            <a:endParaRPr lang="en-US"/>
          </a:p>
        </p:txBody>
      </p:sp>
      <p:sp>
        <p:nvSpPr>
          <p:cNvPr id="4" name="14">
            <a:extLst>
              <a:ext uri="{FF2B5EF4-FFF2-40B4-BE49-F238E27FC236}">
                <a16:creationId xmlns:a16="http://schemas.microsoft.com/office/drawing/2014/main" id="{F118BBC7-8BB8-43EA-BF4D-6CD599A41673}"/>
              </a:ext>
            </a:extLst>
          </p:cNvPr>
          <p:cNvSpPr>
            <a:spLocks noGrp="1"/>
          </p:cNvSpPr>
          <p:nvPr/>
        </p:nvSpPr>
        <p:spPr>
          <a:xfrm>
            <a:off x="609600" y="6477000"/>
            <a:ext cx="361950" cy="190500"/>
          </a:xfrm>
          <a:prstGeom prst="rect">
            <a:avLst/>
          </a:prstGeom>
          <a:noFill/>
          <a:ln w="0">
            <a:noFill/>
          </a:ln>
        </p:spPr>
        <p:txBody>
          <a:bodyPr wrap="none" lIns="0" tIns="0" rIns="0" bIns="0" anchor="t">
            <a:noAutofit/>
          </a:bodyPr>
          <a:lstStyle/>
          <a:p>
            <a:pPr algn="l">
              <a:defRPr sz="1050" b="0" i="0">
                <a:solidFill>
                  <a:srgbClr val="D9AA65"/>
                </a:solidFill>
                <a:latin typeface="Georgia"/>
                <a:ea typeface="Georgia"/>
                <a:cs typeface="Georgia"/>
              </a:defRPr>
            </a:pPr>
            <a:r>
              <a:rPr sz="1050" b="0" i="0">
                <a:solidFill>
                  <a:srgbClr val="D9AA65"/>
                </a:solidFill>
                <a:latin typeface="Georgia"/>
                <a:ea typeface="Georgia"/>
                <a:cs typeface="Georgia"/>
              </a:rPr>
              <a:t>14</a:t>
            </a:r>
          </a:p>
        </p:txBody>
      </p:sp>
      <p:sp>
        <p:nvSpPr>
          <p:cNvPr id="5" name="Dr. Christopher Cone">
            <a:extLst>
              <a:ext uri="{FF2B5EF4-FFF2-40B4-BE49-F238E27FC236}">
                <a16:creationId xmlns:a16="http://schemas.microsoft.com/office/drawing/2014/main" id="{DD464BA2-6548-4B03-A0F3-CDAB55A096C8}"/>
              </a:ext>
            </a:extLst>
          </p:cNvPr>
          <p:cNvSpPr>
            <a:spLocks noGrp="1"/>
          </p:cNvSpPr>
          <p:nvPr/>
        </p:nvSpPr>
        <p:spPr>
          <a:xfrm>
            <a:off x="1028700" y="6477000"/>
            <a:ext cx="2419350" cy="209550"/>
          </a:xfrm>
          <a:prstGeom prst="rect">
            <a:avLst/>
          </a:prstGeom>
          <a:noFill/>
          <a:ln w="0">
            <a:noFill/>
          </a:ln>
        </p:spPr>
        <p:txBody>
          <a:bodyPr wrap="none" lIns="0" tIns="0" rIns="0" bIns="0" anchor="t">
            <a:noAutofit/>
          </a:bodyPr>
          <a:lstStyle/>
          <a:p>
            <a:pPr algn="l">
              <a:defRPr sz="1050" b="0" i="0">
                <a:solidFill>
                  <a:srgbClr val="C8CED0"/>
                </a:solidFill>
                <a:latin typeface="Georgia"/>
                <a:ea typeface="Georgia"/>
                <a:cs typeface="Georgia"/>
              </a:defRPr>
            </a:pPr>
            <a:r>
              <a:rPr sz="1050" b="0" i="0">
                <a:solidFill>
                  <a:srgbClr val="C8CED0"/>
                </a:solidFill>
                <a:latin typeface="Georgia"/>
                <a:ea typeface="Georgia"/>
                <a:cs typeface="Georgia"/>
              </a:rPr>
              <a:t>Dr. Christopher Cone</a:t>
            </a:r>
          </a:p>
        </p:txBody>
      </p:sp>
      <p:sp>
        <p:nvSpPr>
          <p:cNvPr id="6" name="Romans 11:30–32">
            <a:extLst>
              <a:ext uri="{FF2B5EF4-FFF2-40B4-BE49-F238E27FC236}">
                <a16:creationId xmlns:a16="http://schemas.microsoft.com/office/drawing/2014/main" id="{09346896-162D-42C2-BE70-E32CC73D22C7}"/>
              </a:ext>
            </a:extLst>
          </p:cNvPr>
          <p:cNvSpPr>
            <a:spLocks noGrp="1"/>
          </p:cNvSpPr>
          <p:nvPr/>
        </p:nvSpPr>
        <p:spPr>
          <a:xfrm>
            <a:off x="609600" y="6105525"/>
            <a:ext cx="7905750" cy="314325"/>
          </a:xfrm>
          <a:prstGeom prst="rect">
            <a:avLst/>
          </a:prstGeom>
          <a:noFill/>
          <a:ln w="0">
            <a:noFill/>
          </a:ln>
        </p:spPr>
        <p:txBody>
          <a:bodyPr wrap="none" lIns="0" tIns="0" rIns="0" bIns="0" anchor="t">
            <a:noAutofit/>
          </a:bodyPr>
          <a:lstStyle/>
          <a:p>
            <a:pPr algn="l">
              <a:defRPr sz="1125" b="0" i="0">
                <a:solidFill>
                  <a:srgbClr val="C8CED0"/>
                </a:solidFill>
                <a:latin typeface="Georgia"/>
                <a:ea typeface="Georgia"/>
                <a:cs typeface="Georgia"/>
              </a:defRPr>
            </a:pPr>
            <a:r>
              <a:rPr sz="1125" b="0" i="0">
                <a:solidFill>
                  <a:srgbClr val="C8CED0"/>
                </a:solidFill>
                <a:latin typeface="Georgia"/>
                <a:ea typeface="Georgia"/>
                <a:cs typeface="Georgia"/>
              </a:rPr>
              <a:t>Romans 11:30–32</a:t>
            </a:r>
          </a:p>
        </p:txBody>
      </p:sp>
      <p:sp>
        <p:nvSpPr>
          <p:cNvPr id="7" name="Gentile disobedience and received mercy">
            <a:extLst>
              <a:ext uri="{FF2B5EF4-FFF2-40B4-BE49-F238E27FC236}">
                <a16:creationId xmlns:a16="http://schemas.microsoft.com/office/drawing/2014/main" id="{DD148603-C917-41AF-82B3-8CBEE8CA1128}"/>
              </a:ext>
            </a:extLst>
          </p:cNvPr>
          <p:cNvSpPr>
            <a:spLocks noGrp="1"/>
          </p:cNvSpPr>
          <p:nvPr/>
        </p:nvSpPr>
        <p:spPr>
          <a:xfrm>
            <a:off x="609600" y="1752600"/>
            <a:ext cx="10972800" cy="590550"/>
          </a:xfrm>
          <a:prstGeom prst="rect">
            <a:avLst/>
          </a:prstGeom>
          <a:noFill/>
          <a:ln w="0">
            <a:noFill/>
          </a:ln>
        </p:spPr>
        <p:txBody>
          <a:bodyPr wrap="none" lIns="0" tIns="0" rIns="0" bIns="0" anchor="t">
            <a:noAutofit/>
          </a:bodyPr>
          <a:lstStyle/>
          <a:p>
            <a:pPr algn="l">
              <a:defRPr sz="2475" b="0" i="0">
                <a:solidFill>
                  <a:srgbClr val="D9AA65"/>
                </a:solidFill>
                <a:latin typeface="Georgia"/>
                <a:ea typeface="Georgia"/>
                <a:cs typeface="Georgia"/>
              </a:defRPr>
            </a:pPr>
            <a:r>
              <a:rPr sz="2475" b="0" i="0">
                <a:solidFill>
                  <a:srgbClr val="D9AA65"/>
                </a:solidFill>
                <a:latin typeface="Georgia"/>
                <a:ea typeface="Georgia"/>
                <a:cs typeface="Georgia"/>
              </a:rPr>
              <a:t>Gentile disobedience and received mercy</a:t>
            </a:r>
          </a:p>
        </p:txBody>
      </p:sp>
      <p:sp>
        <p:nvSpPr>
          <p:cNvPr id="8" name="Divider">
            <a:extLst>
              <a:ext uri="{FF2B5EF4-FFF2-40B4-BE49-F238E27FC236}">
                <a16:creationId xmlns:a16="http://schemas.microsoft.com/office/drawing/2014/main" id="{5DF8035A-2A53-4F67-A5F8-9BB319809B35}"/>
              </a:ext>
            </a:extLst>
          </p:cNvPr>
          <p:cNvSpPr>
            <a:spLocks noGrp="1"/>
          </p:cNvSpPr>
          <p:nvPr/>
        </p:nvSpPr>
        <p:spPr>
          <a:xfrm>
            <a:off x="609600" y="2371725"/>
            <a:ext cx="10972800" cy="19050"/>
          </a:xfrm>
          <a:prstGeom prst="rect">
            <a:avLst/>
          </a:prstGeom>
          <a:solidFill>
            <a:srgbClr val="53616A"/>
          </a:solidFill>
          <a:ln w="0">
            <a:noFill/>
          </a:ln>
        </p:spPr>
        <p:txBody>
          <a:bodyPr/>
          <a:lstStyle/>
          <a:p>
            <a:endParaRPr lang="en-US"/>
          </a:p>
        </p:txBody>
      </p:sp>
      <p:sp>
        <p:nvSpPr>
          <p:cNvPr id="9" name="Israel’s disobedience and promised mercy">
            <a:extLst>
              <a:ext uri="{FF2B5EF4-FFF2-40B4-BE49-F238E27FC236}">
                <a16:creationId xmlns:a16="http://schemas.microsoft.com/office/drawing/2014/main" id="{B4C65C1F-932A-4D3F-AED4-C5B5723A1ABA}"/>
              </a:ext>
            </a:extLst>
          </p:cNvPr>
          <p:cNvSpPr>
            <a:spLocks noGrp="1"/>
          </p:cNvSpPr>
          <p:nvPr/>
        </p:nvSpPr>
        <p:spPr>
          <a:xfrm>
            <a:off x="609600" y="2695575"/>
            <a:ext cx="10972800" cy="590550"/>
          </a:xfrm>
          <a:prstGeom prst="rect">
            <a:avLst/>
          </a:prstGeom>
          <a:noFill/>
          <a:ln w="0">
            <a:noFill/>
          </a:ln>
        </p:spPr>
        <p:txBody>
          <a:bodyPr wrap="none" lIns="0" tIns="0" rIns="0" bIns="0" anchor="t">
            <a:noAutofit/>
          </a:bodyPr>
          <a:lstStyle/>
          <a:p>
            <a:pPr algn="l">
              <a:defRPr sz="2475" b="0" i="0">
                <a:solidFill>
                  <a:srgbClr val="F8F4EA"/>
                </a:solidFill>
                <a:latin typeface="Georgia"/>
                <a:ea typeface="Georgia"/>
                <a:cs typeface="Georgia"/>
              </a:defRPr>
            </a:pPr>
            <a:r>
              <a:rPr sz="2475" b="0" i="0">
                <a:solidFill>
                  <a:srgbClr val="F8F4EA"/>
                </a:solidFill>
                <a:latin typeface="Georgia"/>
                <a:ea typeface="Georgia"/>
                <a:cs typeface="Georgia"/>
              </a:rPr>
              <a:t>Israel’s disobedience and promised mercy</a:t>
            </a:r>
          </a:p>
        </p:txBody>
      </p:sp>
      <p:sp>
        <p:nvSpPr>
          <p:cNvPr id="10" name="Divider">
            <a:extLst>
              <a:ext uri="{FF2B5EF4-FFF2-40B4-BE49-F238E27FC236}">
                <a16:creationId xmlns:a16="http://schemas.microsoft.com/office/drawing/2014/main" id="{6A2B31FA-C0E5-42EE-B3CE-3CBEEA27B68F}"/>
              </a:ext>
            </a:extLst>
          </p:cNvPr>
          <p:cNvSpPr>
            <a:spLocks noGrp="1"/>
          </p:cNvSpPr>
          <p:nvPr/>
        </p:nvSpPr>
        <p:spPr>
          <a:xfrm>
            <a:off x="609600" y="3314700"/>
            <a:ext cx="10972800" cy="19050"/>
          </a:xfrm>
          <a:prstGeom prst="rect">
            <a:avLst/>
          </a:prstGeom>
          <a:solidFill>
            <a:srgbClr val="53616A"/>
          </a:solidFill>
          <a:ln w="0">
            <a:noFill/>
          </a:ln>
        </p:spPr>
        <p:txBody>
          <a:bodyPr/>
          <a:lstStyle/>
          <a:p>
            <a:endParaRPr lang="en-US"/>
          </a:p>
        </p:txBody>
      </p:sp>
      <p:sp>
        <p:nvSpPr>
          <p:cNvPr id="11" name="No grounds for boasting">
            <a:extLst>
              <a:ext uri="{FF2B5EF4-FFF2-40B4-BE49-F238E27FC236}">
                <a16:creationId xmlns:a16="http://schemas.microsoft.com/office/drawing/2014/main" id="{BE4BFFDA-06A9-4E21-AE29-2431A95C568D}"/>
              </a:ext>
            </a:extLst>
          </p:cNvPr>
          <p:cNvSpPr>
            <a:spLocks noGrp="1"/>
          </p:cNvSpPr>
          <p:nvPr/>
        </p:nvSpPr>
        <p:spPr>
          <a:xfrm>
            <a:off x="609600" y="3638550"/>
            <a:ext cx="10972800" cy="590550"/>
          </a:xfrm>
          <a:prstGeom prst="rect">
            <a:avLst/>
          </a:prstGeom>
          <a:noFill/>
          <a:ln w="0">
            <a:noFill/>
          </a:ln>
        </p:spPr>
        <p:txBody>
          <a:bodyPr wrap="none" lIns="0" tIns="0" rIns="0" bIns="0" anchor="t">
            <a:noAutofit/>
          </a:bodyPr>
          <a:lstStyle/>
          <a:p>
            <a:pPr algn="l">
              <a:defRPr sz="2475" b="0" i="0">
                <a:solidFill>
                  <a:srgbClr val="F8F4EA"/>
                </a:solidFill>
                <a:latin typeface="Georgia"/>
                <a:ea typeface="Georgia"/>
                <a:cs typeface="Georgia"/>
              </a:defRPr>
            </a:pPr>
            <a:r>
              <a:rPr sz="2475" b="0" i="0">
                <a:solidFill>
                  <a:srgbClr val="F8F4EA"/>
                </a:solidFill>
                <a:latin typeface="Georgia"/>
                <a:ea typeface="Georgia"/>
                <a:cs typeface="Georgia"/>
              </a:rPr>
              <a:t>No grounds for boasting</a:t>
            </a:r>
          </a:p>
        </p:txBody>
      </p:sp>
      <p:sp>
        <p:nvSpPr>
          <p:cNvPr id="12" name="Divider">
            <a:extLst>
              <a:ext uri="{FF2B5EF4-FFF2-40B4-BE49-F238E27FC236}">
                <a16:creationId xmlns:a16="http://schemas.microsoft.com/office/drawing/2014/main" id="{11AA6AF1-23B9-415C-AF2A-44AFCEF4D26B}"/>
              </a:ext>
            </a:extLst>
          </p:cNvPr>
          <p:cNvSpPr>
            <a:spLocks noGrp="1"/>
          </p:cNvSpPr>
          <p:nvPr/>
        </p:nvSpPr>
        <p:spPr>
          <a:xfrm>
            <a:off x="609600" y="4257675"/>
            <a:ext cx="10972800" cy="19050"/>
          </a:xfrm>
          <a:prstGeom prst="rect">
            <a:avLst/>
          </a:prstGeom>
          <a:solidFill>
            <a:srgbClr val="53616A"/>
          </a:solidFill>
          <a:ln w="0">
            <a:noFill/>
          </a:ln>
        </p:spPr>
        <p:txBody>
          <a:bodyPr/>
          <a:lstStyle/>
          <a:p>
            <a:endParaRPr lang="en-US"/>
          </a:p>
        </p:txBody>
      </p:sp>
      <p:sp>
        <p:nvSpPr>
          <p:cNvPr id="13" name="Divider">
            <a:extLst>
              <a:ext uri="{FF2B5EF4-FFF2-40B4-BE49-F238E27FC236}">
                <a16:creationId xmlns:a16="http://schemas.microsoft.com/office/drawing/2014/main" id="{CE59F8D5-C86A-4F2A-A62C-7F02E0EAA829}"/>
              </a:ext>
            </a:extLst>
          </p:cNvPr>
          <p:cNvSpPr>
            <a:spLocks noGrp="1"/>
          </p:cNvSpPr>
          <p:nvPr/>
        </p:nvSpPr>
        <p:spPr>
          <a:xfrm>
            <a:off x="609600" y="5124450"/>
            <a:ext cx="742950" cy="28575"/>
          </a:xfrm>
          <a:prstGeom prst="rect">
            <a:avLst/>
          </a:prstGeom>
          <a:solidFill>
            <a:srgbClr val="EDBD72"/>
          </a:solidFill>
          <a:ln w="0">
            <a:noFill/>
          </a:ln>
        </p:spPr>
        <p:txBody>
          <a:bodyPr/>
          <a:lstStyle/>
          <a:p>
            <a:endParaRPr lang="en-US"/>
          </a:p>
        </p:txBody>
      </p:sp>
      <p:sp>
        <p:nvSpPr>
          <p:cNvPr id="14" name="Mercy explains the blessing received by both.">
            <a:extLst>
              <a:ext uri="{FF2B5EF4-FFF2-40B4-BE49-F238E27FC236}">
                <a16:creationId xmlns:a16="http://schemas.microsoft.com/office/drawing/2014/main" id="{8555137A-4BCC-4FAA-B606-E014917D7ACC}"/>
              </a:ext>
            </a:extLst>
          </p:cNvPr>
          <p:cNvSpPr>
            <a:spLocks noGrp="1"/>
          </p:cNvSpPr>
          <p:nvPr/>
        </p:nvSpPr>
        <p:spPr>
          <a:xfrm>
            <a:off x="609600" y="5248275"/>
            <a:ext cx="7772400" cy="723900"/>
          </a:xfrm>
          <a:prstGeom prst="rect">
            <a:avLst/>
          </a:prstGeom>
          <a:noFill/>
          <a:ln w="0">
            <a:noFill/>
          </a:ln>
        </p:spPr>
        <p:txBody>
          <a:bodyPr wrap="none" lIns="0" tIns="0" rIns="0" bIns="0" anchor="t">
            <a:noAutofit/>
          </a:bodyPr>
          <a:lstStyle/>
          <a:p>
            <a:pPr algn="l">
              <a:defRPr sz="2025" b="0" i="0">
                <a:solidFill>
                  <a:srgbClr val="F8F4EA"/>
                </a:solidFill>
                <a:latin typeface="Georgia"/>
                <a:ea typeface="Georgia"/>
                <a:cs typeface="Georgia"/>
              </a:defRPr>
            </a:pPr>
            <a:r>
              <a:rPr sz="2025" b="0" i="0">
                <a:solidFill>
                  <a:srgbClr val="F8F4EA"/>
                </a:solidFill>
                <a:latin typeface="Georgia"/>
                <a:ea typeface="Georgia"/>
                <a:cs typeface="Georgia"/>
              </a:rPr>
              <a:t>Mercy explains the blessing</a:t>
            </a:r>
          </a:p>
          <a:p>
            <a:pPr algn="l">
              <a:defRPr sz="2025" b="0" i="0">
                <a:solidFill>
                  <a:srgbClr val="F8F4EA"/>
                </a:solidFill>
                <a:latin typeface="Georgia"/>
                <a:ea typeface="Georgia"/>
                <a:cs typeface="Georgia"/>
              </a:defRPr>
            </a:pPr>
            <a:r>
              <a:rPr sz="2025" b="0" i="0">
                <a:solidFill>
                  <a:srgbClr val="F8F4EA"/>
                </a:solidFill>
                <a:latin typeface="Georgia"/>
                <a:ea typeface="Georgia"/>
                <a:cs typeface="Georgia"/>
              </a:rPr>
              <a:t>received by both.</a:t>
            </a:r>
          </a:p>
        </p:txBody>
      </p:sp>
    </p:spTree>
    <p:extLst>
      <p:ext uri="{BB962C8B-B14F-4D97-AF65-F5344CB8AC3E}">
        <p14:creationId xmlns:p14="http://schemas.microsoft.com/office/powerpoint/2010/main" val="43732066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06121C"/>
        </a:solidFill>
        <a:effectLst/>
      </p:bgPr>
    </p:bg>
    <p:spTree>
      <p:nvGrpSpPr>
        <p:cNvPr id="1" name=""/>
        <p:cNvGrpSpPr/>
        <p:nvPr/>
      </p:nvGrpSpPr>
      <p:grpSpPr>
        <a:xfrm>
          <a:off x="0" y="0"/>
          <a:ext cx="0" cy="0"/>
          <a:chOff x="0" y="0"/>
          <a:chExt cx="0" cy="0"/>
        </a:xfrm>
      </p:grpSpPr>
      <p:pic>
        <p:nvPicPr>
          <p:cNvPr id="15" name="Picture 14"/>
          <p:cNvPicPr>
            <a:picLocks noChangeAspect="1"/>
          </p:cNvPicPr>
          <p:nvPr/>
        </p:nvPicPr>
        <p:blipFill>
          <a:blip r:embed="rId3"/>
          <a:srcRect t="27" b="27"/>
          <a:stretch>
            <a:fillRect/>
          </a:stretch>
        </p:blipFill>
        <p:spPr>
          <a:xfrm>
            <a:off x="0" y="0"/>
            <a:ext cx="12192000" cy="6858000"/>
          </a:xfrm>
          <a:prstGeom prst="rect">
            <a:avLst/>
          </a:prstGeom>
        </p:spPr>
      </p:pic>
      <p:sp>
        <p:nvSpPr>
          <p:cNvPr id="2" name="The Future Earthly Kingdom">
            <a:extLst>
              <a:ext uri="{FF2B5EF4-FFF2-40B4-BE49-F238E27FC236}">
                <a16:creationId xmlns:a16="http://schemas.microsoft.com/office/drawing/2014/main" id="{36EA92CA-918A-4ACF-B2AC-D7B873B9F238}"/>
              </a:ext>
            </a:extLst>
          </p:cNvPr>
          <p:cNvSpPr>
            <a:spLocks noGrp="1"/>
          </p:cNvSpPr>
          <p:nvPr/>
        </p:nvSpPr>
        <p:spPr>
          <a:xfrm>
            <a:off x="609600" y="381000"/>
            <a:ext cx="10896600" cy="685800"/>
          </a:xfrm>
          <a:prstGeom prst="rect">
            <a:avLst/>
          </a:prstGeom>
          <a:noFill/>
          <a:ln w="0">
            <a:noFill/>
          </a:ln>
        </p:spPr>
        <p:txBody>
          <a:bodyPr wrap="none" lIns="0" tIns="0" rIns="0" bIns="0" anchor="t">
            <a:noAutofit/>
          </a:bodyPr>
          <a:lstStyle/>
          <a:p>
            <a:pPr algn="l">
              <a:defRPr sz="2700" b="0" i="0">
                <a:solidFill>
                  <a:srgbClr val="F8F4EA"/>
                </a:solidFill>
                <a:latin typeface="Georgia"/>
                <a:ea typeface="Georgia"/>
                <a:cs typeface="Georgia"/>
              </a:defRPr>
            </a:pPr>
            <a:r>
              <a:rPr lang="en-US" sz="2700" b="0" i="0" dirty="0">
                <a:solidFill>
                  <a:srgbClr val="F8F4EA"/>
                </a:solidFill>
                <a:latin typeface="Georgia"/>
                <a:ea typeface="Georgia"/>
                <a:cs typeface="Georgia"/>
              </a:rPr>
              <a:t>Stream #2: </a:t>
            </a:r>
            <a:r>
              <a:rPr sz="2700" b="0" i="0" dirty="0">
                <a:solidFill>
                  <a:srgbClr val="F8F4EA"/>
                </a:solidFill>
                <a:latin typeface="Georgia"/>
                <a:ea typeface="Georgia"/>
                <a:cs typeface="Georgia"/>
              </a:rPr>
              <a:t>The Future Earthly Kingdom</a:t>
            </a:r>
          </a:p>
        </p:txBody>
      </p:sp>
      <p:sp>
        <p:nvSpPr>
          <p:cNvPr id="3" name="Divider">
            <a:extLst>
              <a:ext uri="{FF2B5EF4-FFF2-40B4-BE49-F238E27FC236}">
                <a16:creationId xmlns:a16="http://schemas.microsoft.com/office/drawing/2014/main" id="{F0794C89-D50A-4465-B584-CAB4861C27D7}"/>
              </a:ext>
            </a:extLst>
          </p:cNvPr>
          <p:cNvSpPr>
            <a:spLocks noGrp="1"/>
          </p:cNvSpPr>
          <p:nvPr/>
        </p:nvSpPr>
        <p:spPr>
          <a:xfrm>
            <a:off x="609600" y="1200150"/>
            <a:ext cx="1809750" cy="19050"/>
          </a:xfrm>
          <a:prstGeom prst="rect">
            <a:avLst/>
          </a:prstGeom>
          <a:solidFill>
            <a:srgbClr val="D9AA65"/>
          </a:solidFill>
          <a:ln w="0">
            <a:noFill/>
          </a:ln>
        </p:spPr>
        <p:txBody>
          <a:bodyPr/>
          <a:lstStyle/>
          <a:p>
            <a:endParaRPr lang="en-US"/>
          </a:p>
        </p:txBody>
      </p:sp>
      <p:sp>
        <p:nvSpPr>
          <p:cNvPr id="4" name="15">
            <a:extLst>
              <a:ext uri="{FF2B5EF4-FFF2-40B4-BE49-F238E27FC236}">
                <a16:creationId xmlns:a16="http://schemas.microsoft.com/office/drawing/2014/main" id="{6B867736-3532-42EA-95B5-011E9A81F291}"/>
              </a:ext>
            </a:extLst>
          </p:cNvPr>
          <p:cNvSpPr>
            <a:spLocks noGrp="1"/>
          </p:cNvSpPr>
          <p:nvPr/>
        </p:nvSpPr>
        <p:spPr>
          <a:xfrm>
            <a:off x="609600" y="6477000"/>
            <a:ext cx="361950" cy="190500"/>
          </a:xfrm>
          <a:prstGeom prst="rect">
            <a:avLst/>
          </a:prstGeom>
          <a:noFill/>
          <a:ln w="0">
            <a:noFill/>
          </a:ln>
        </p:spPr>
        <p:txBody>
          <a:bodyPr wrap="none" lIns="0" tIns="0" rIns="0" bIns="0" anchor="t">
            <a:noAutofit/>
          </a:bodyPr>
          <a:lstStyle/>
          <a:p>
            <a:pPr algn="l">
              <a:defRPr sz="1050" b="0" i="0">
                <a:solidFill>
                  <a:srgbClr val="D9AA65"/>
                </a:solidFill>
                <a:latin typeface="Georgia"/>
                <a:ea typeface="Georgia"/>
                <a:cs typeface="Georgia"/>
              </a:defRPr>
            </a:pPr>
            <a:r>
              <a:rPr sz="1050" b="0" i="0">
                <a:solidFill>
                  <a:srgbClr val="D9AA65"/>
                </a:solidFill>
                <a:latin typeface="Georgia"/>
                <a:ea typeface="Georgia"/>
                <a:cs typeface="Georgia"/>
              </a:rPr>
              <a:t>15</a:t>
            </a:r>
          </a:p>
        </p:txBody>
      </p:sp>
      <p:sp>
        <p:nvSpPr>
          <p:cNvPr id="5" name="Dr. Christopher Cone">
            <a:extLst>
              <a:ext uri="{FF2B5EF4-FFF2-40B4-BE49-F238E27FC236}">
                <a16:creationId xmlns:a16="http://schemas.microsoft.com/office/drawing/2014/main" id="{C7A1CBE7-EDDD-4ADC-B39D-C4443D137849}"/>
              </a:ext>
            </a:extLst>
          </p:cNvPr>
          <p:cNvSpPr>
            <a:spLocks noGrp="1"/>
          </p:cNvSpPr>
          <p:nvPr/>
        </p:nvSpPr>
        <p:spPr>
          <a:xfrm>
            <a:off x="1028700" y="6477000"/>
            <a:ext cx="2419350" cy="209550"/>
          </a:xfrm>
          <a:prstGeom prst="rect">
            <a:avLst/>
          </a:prstGeom>
          <a:noFill/>
          <a:ln w="0">
            <a:noFill/>
          </a:ln>
        </p:spPr>
        <p:txBody>
          <a:bodyPr wrap="none" lIns="0" tIns="0" rIns="0" bIns="0" anchor="t">
            <a:noAutofit/>
          </a:bodyPr>
          <a:lstStyle/>
          <a:p>
            <a:pPr algn="l">
              <a:defRPr sz="1050" b="0" i="0">
                <a:solidFill>
                  <a:srgbClr val="C8CED0"/>
                </a:solidFill>
                <a:latin typeface="Georgia"/>
                <a:ea typeface="Georgia"/>
                <a:cs typeface="Georgia"/>
              </a:defRPr>
            </a:pPr>
            <a:r>
              <a:rPr sz="1050" b="0" i="0">
                <a:solidFill>
                  <a:srgbClr val="C8CED0"/>
                </a:solidFill>
                <a:latin typeface="Georgia"/>
                <a:ea typeface="Georgia"/>
                <a:cs typeface="Georgia"/>
              </a:rPr>
              <a:t>Dr. Christopher Cone</a:t>
            </a:r>
          </a:p>
        </p:txBody>
      </p:sp>
      <p:sp>
        <p:nvSpPr>
          <p:cNvPr id="6" name="Ezekiel 37:21–28; Revelation 19:11–16; 20:1–6">
            <a:extLst>
              <a:ext uri="{FF2B5EF4-FFF2-40B4-BE49-F238E27FC236}">
                <a16:creationId xmlns:a16="http://schemas.microsoft.com/office/drawing/2014/main" id="{2295F08F-B41A-4A88-87ED-64CD8485A7E3}"/>
              </a:ext>
            </a:extLst>
          </p:cNvPr>
          <p:cNvSpPr>
            <a:spLocks noGrp="1"/>
          </p:cNvSpPr>
          <p:nvPr/>
        </p:nvSpPr>
        <p:spPr>
          <a:xfrm>
            <a:off x="609600" y="6105525"/>
            <a:ext cx="7905750" cy="314325"/>
          </a:xfrm>
          <a:prstGeom prst="rect">
            <a:avLst/>
          </a:prstGeom>
          <a:noFill/>
          <a:ln w="0">
            <a:noFill/>
          </a:ln>
        </p:spPr>
        <p:txBody>
          <a:bodyPr wrap="none" lIns="0" tIns="0" rIns="0" bIns="0" anchor="t">
            <a:noAutofit/>
          </a:bodyPr>
          <a:lstStyle/>
          <a:p>
            <a:pPr algn="l">
              <a:defRPr sz="1125" b="0" i="0">
                <a:solidFill>
                  <a:srgbClr val="C8CED0"/>
                </a:solidFill>
                <a:latin typeface="Georgia"/>
                <a:ea typeface="Georgia"/>
                <a:cs typeface="Georgia"/>
              </a:defRPr>
            </a:pPr>
            <a:r>
              <a:rPr sz="1125" b="0" i="0">
                <a:solidFill>
                  <a:srgbClr val="C8CED0"/>
                </a:solidFill>
                <a:latin typeface="Georgia"/>
                <a:ea typeface="Georgia"/>
                <a:cs typeface="Georgia"/>
              </a:rPr>
              <a:t>Ezekiel 37:21–28; Revelation 19:11–16; 20:1–6</a:t>
            </a:r>
          </a:p>
        </p:txBody>
      </p:sp>
      <p:sp>
        <p:nvSpPr>
          <p:cNvPr id="7" name="Christ returns as Faithful and True.">
            <a:extLst>
              <a:ext uri="{FF2B5EF4-FFF2-40B4-BE49-F238E27FC236}">
                <a16:creationId xmlns:a16="http://schemas.microsoft.com/office/drawing/2014/main" id="{AFDBEBAC-F7E7-4BCB-9B3D-6425DE257359}"/>
              </a:ext>
            </a:extLst>
          </p:cNvPr>
          <p:cNvSpPr>
            <a:spLocks noGrp="1"/>
          </p:cNvSpPr>
          <p:nvPr/>
        </p:nvSpPr>
        <p:spPr>
          <a:xfrm>
            <a:off x="609600" y="1752600"/>
            <a:ext cx="10972800" cy="590550"/>
          </a:xfrm>
          <a:prstGeom prst="rect">
            <a:avLst/>
          </a:prstGeom>
          <a:noFill/>
          <a:ln w="0">
            <a:noFill/>
          </a:ln>
        </p:spPr>
        <p:txBody>
          <a:bodyPr wrap="none" lIns="0" tIns="0" rIns="0" bIns="0" anchor="t">
            <a:noAutofit/>
          </a:bodyPr>
          <a:lstStyle/>
          <a:p>
            <a:pPr algn="l">
              <a:defRPr sz="2475" b="0" i="0">
                <a:solidFill>
                  <a:srgbClr val="D9AA65"/>
                </a:solidFill>
                <a:latin typeface="Georgia"/>
                <a:ea typeface="Georgia"/>
                <a:cs typeface="Georgia"/>
              </a:defRPr>
            </a:pPr>
            <a:r>
              <a:rPr sz="2475" b="0" i="0">
                <a:solidFill>
                  <a:srgbClr val="D9AA65"/>
                </a:solidFill>
                <a:latin typeface="Georgia"/>
                <a:ea typeface="Georgia"/>
                <a:cs typeface="Georgia"/>
              </a:rPr>
              <a:t>Christ returns as Faithful and True.</a:t>
            </a:r>
          </a:p>
        </p:txBody>
      </p:sp>
      <p:sp>
        <p:nvSpPr>
          <p:cNvPr id="8" name="Divider">
            <a:extLst>
              <a:ext uri="{FF2B5EF4-FFF2-40B4-BE49-F238E27FC236}">
                <a16:creationId xmlns:a16="http://schemas.microsoft.com/office/drawing/2014/main" id="{27845EC6-2ADF-4DC5-BE89-3F238A2BBB6A}"/>
              </a:ext>
            </a:extLst>
          </p:cNvPr>
          <p:cNvSpPr>
            <a:spLocks noGrp="1"/>
          </p:cNvSpPr>
          <p:nvPr/>
        </p:nvSpPr>
        <p:spPr>
          <a:xfrm>
            <a:off x="609600" y="2371725"/>
            <a:ext cx="10972800" cy="19050"/>
          </a:xfrm>
          <a:prstGeom prst="rect">
            <a:avLst/>
          </a:prstGeom>
          <a:solidFill>
            <a:srgbClr val="53616A"/>
          </a:solidFill>
          <a:ln w="0">
            <a:noFill/>
          </a:ln>
        </p:spPr>
        <p:txBody>
          <a:bodyPr/>
          <a:lstStyle/>
          <a:p>
            <a:endParaRPr lang="en-US"/>
          </a:p>
        </p:txBody>
      </p:sp>
      <p:sp>
        <p:nvSpPr>
          <p:cNvPr id="9" name="Israel receives restoration under the Davidic King.">
            <a:extLst>
              <a:ext uri="{FF2B5EF4-FFF2-40B4-BE49-F238E27FC236}">
                <a16:creationId xmlns:a16="http://schemas.microsoft.com/office/drawing/2014/main" id="{EF8F8683-343F-4CAC-9A71-682AE836346C}"/>
              </a:ext>
            </a:extLst>
          </p:cNvPr>
          <p:cNvSpPr>
            <a:spLocks noGrp="1"/>
          </p:cNvSpPr>
          <p:nvPr/>
        </p:nvSpPr>
        <p:spPr>
          <a:xfrm>
            <a:off x="609600" y="2695575"/>
            <a:ext cx="10972800" cy="590550"/>
          </a:xfrm>
          <a:prstGeom prst="rect">
            <a:avLst/>
          </a:prstGeom>
          <a:noFill/>
          <a:ln w="0">
            <a:noFill/>
          </a:ln>
        </p:spPr>
        <p:txBody>
          <a:bodyPr wrap="none" lIns="0" tIns="0" rIns="0" bIns="0" anchor="t">
            <a:noAutofit/>
          </a:bodyPr>
          <a:lstStyle/>
          <a:p>
            <a:pPr algn="l">
              <a:defRPr sz="2475" b="0" i="0">
                <a:solidFill>
                  <a:srgbClr val="F8F4EA"/>
                </a:solidFill>
                <a:latin typeface="Georgia"/>
                <a:ea typeface="Georgia"/>
                <a:cs typeface="Georgia"/>
              </a:defRPr>
            </a:pPr>
            <a:r>
              <a:rPr sz="2475" b="0" i="0">
                <a:solidFill>
                  <a:srgbClr val="F8F4EA"/>
                </a:solidFill>
                <a:latin typeface="Georgia"/>
                <a:ea typeface="Georgia"/>
                <a:cs typeface="Georgia"/>
              </a:rPr>
              <a:t>Israel receives restoration under the Davidic King.</a:t>
            </a:r>
          </a:p>
        </p:txBody>
      </p:sp>
      <p:sp>
        <p:nvSpPr>
          <p:cNvPr id="10" name="Divider">
            <a:extLst>
              <a:ext uri="{FF2B5EF4-FFF2-40B4-BE49-F238E27FC236}">
                <a16:creationId xmlns:a16="http://schemas.microsoft.com/office/drawing/2014/main" id="{9A04DF7D-DE10-4194-9104-D69DF6D89E9E}"/>
              </a:ext>
            </a:extLst>
          </p:cNvPr>
          <p:cNvSpPr>
            <a:spLocks noGrp="1"/>
          </p:cNvSpPr>
          <p:nvPr/>
        </p:nvSpPr>
        <p:spPr>
          <a:xfrm>
            <a:off x="609600" y="3314700"/>
            <a:ext cx="10972800" cy="19050"/>
          </a:xfrm>
          <a:prstGeom prst="rect">
            <a:avLst/>
          </a:prstGeom>
          <a:solidFill>
            <a:srgbClr val="53616A"/>
          </a:solidFill>
          <a:ln w="0">
            <a:noFill/>
          </a:ln>
        </p:spPr>
        <p:txBody>
          <a:bodyPr/>
          <a:lstStyle/>
          <a:p>
            <a:endParaRPr lang="en-US"/>
          </a:p>
        </p:txBody>
      </p:sp>
      <p:sp>
        <p:nvSpPr>
          <p:cNvPr id="11" name="The nations receive blessing under His rule.">
            <a:extLst>
              <a:ext uri="{FF2B5EF4-FFF2-40B4-BE49-F238E27FC236}">
                <a16:creationId xmlns:a16="http://schemas.microsoft.com/office/drawing/2014/main" id="{77999E36-9F1A-4610-9963-1AB86D451A16}"/>
              </a:ext>
            </a:extLst>
          </p:cNvPr>
          <p:cNvSpPr>
            <a:spLocks noGrp="1"/>
          </p:cNvSpPr>
          <p:nvPr/>
        </p:nvSpPr>
        <p:spPr>
          <a:xfrm>
            <a:off x="609600" y="3638550"/>
            <a:ext cx="10972800" cy="590550"/>
          </a:xfrm>
          <a:prstGeom prst="rect">
            <a:avLst/>
          </a:prstGeom>
          <a:noFill/>
          <a:ln w="0">
            <a:noFill/>
          </a:ln>
        </p:spPr>
        <p:txBody>
          <a:bodyPr wrap="none" lIns="0" tIns="0" rIns="0" bIns="0" anchor="t">
            <a:noAutofit/>
          </a:bodyPr>
          <a:lstStyle/>
          <a:p>
            <a:pPr algn="l">
              <a:defRPr sz="2475" b="0" i="0">
                <a:solidFill>
                  <a:srgbClr val="F8F4EA"/>
                </a:solidFill>
                <a:latin typeface="Georgia"/>
                <a:ea typeface="Georgia"/>
                <a:cs typeface="Georgia"/>
              </a:defRPr>
            </a:pPr>
            <a:r>
              <a:rPr sz="2475" b="0" i="0">
                <a:solidFill>
                  <a:srgbClr val="F8F4EA"/>
                </a:solidFill>
                <a:latin typeface="Georgia"/>
                <a:ea typeface="Georgia"/>
                <a:cs typeface="Georgia"/>
              </a:rPr>
              <a:t>The nations receive blessing under His rule.</a:t>
            </a:r>
          </a:p>
        </p:txBody>
      </p:sp>
      <p:sp>
        <p:nvSpPr>
          <p:cNvPr id="12" name="Divider">
            <a:extLst>
              <a:ext uri="{FF2B5EF4-FFF2-40B4-BE49-F238E27FC236}">
                <a16:creationId xmlns:a16="http://schemas.microsoft.com/office/drawing/2014/main" id="{702DAC1F-0C1E-42A7-AA03-B8EF0632D9B5}"/>
              </a:ext>
            </a:extLst>
          </p:cNvPr>
          <p:cNvSpPr>
            <a:spLocks noGrp="1"/>
          </p:cNvSpPr>
          <p:nvPr/>
        </p:nvSpPr>
        <p:spPr>
          <a:xfrm>
            <a:off x="609600" y="4257675"/>
            <a:ext cx="10972800" cy="19050"/>
          </a:xfrm>
          <a:prstGeom prst="rect">
            <a:avLst/>
          </a:prstGeom>
          <a:solidFill>
            <a:srgbClr val="53616A"/>
          </a:solidFill>
          <a:ln w="0">
            <a:noFill/>
          </a:ln>
        </p:spPr>
        <p:txBody>
          <a:bodyPr/>
          <a:lstStyle/>
          <a:p>
            <a:endParaRPr lang="en-US"/>
          </a:p>
        </p:txBody>
      </p:sp>
      <p:sp>
        <p:nvSpPr>
          <p:cNvPr id="13" name="Divider">
            <a:extLst>
              <a:ext uri="{FF2B5EF4-FFF2-40B4-BE49-F238E27FC236}">
                <a16:creationId xmlns:a16="http://schemas.microsoft.com/office/drawing/2014/main" id="{24627F2D-475D-4496-B8B7-D23918722D07}"/>
              </a:ext>
            </a:extLst>
          </p:cNvPr>
          <p:cNvSpPr>
            <a:spLocks noGrp="1"/>
          </p:cNvSpPr>
          <p:nvPr/>
        </p:nvSpPr>
        <p:spPr>
          <a:xfrm>
            <a:off x="609600" y="5124450"/>
            <a:ext cx="742950" cy="28575"/>
          </a:xfrm>
          <a:prstGeom prst="rect">
            <a:avLst/>
          </a:prstGeom>
          <a:solidFill>
            <a:srgbClr val="EDBD72"/>
          </a:solidFill>
          <a:ln w="0">
            <a:noFill/>
          </a:ln>
        </p:spPr>
        <p:txBody>
          <a:bodyPr/>
          <a:lstStyle/>
          <a:p>
            <a:endParaRPr lang="en-US"/>
          </a:p>
        </p:txBody>
      </p:sp>
      <p:sp>
        <p:nvSpPr>
          <p:cNvPr id="14" name="The earthly kingdom demonstrates fulfilled grace-promises to Israel.">
            <a:extLst>
              <a:ext uri="{FF2B5EF4-FFF2-40B4-BE49-F238E27FC236}">
                <a16:creationId xmlns:a16="http://schemas.microsoft.com/office/drawing/2014/main" id="{6FD648E6-E148-4731-82AD-4EA299BBD4D9}"/>
              </a:ext>
            </a:extLst>
          </p:cNvPr>
          <p:cNvSpPr>
            <a:spLocks noGrp="1"/>
          </p:cNvSpPr>
          <p:nvPr/>
        </p:nvSpPr>
        <p:spPr>
          <a:xfrm>
            <a:off x="609600" y="5248275"/>
            <a:ext cx="7772400" cy="723900"/>
          </a:xfrm>
          <a:prstGeom prst="rect">
            <a:avLst/>
          </a:prstGeom>
          <a:noFill/>
          <a:ln w="0">
            <a:noFill/>
          </a:ln>
        </p:spPr>
        <p:txBody>
          <a:bodyPr wrap="none" lIns="0" tIns="0" rIns="0" bIns="0" anchor="t">
            <a:noAutofit/>
          </a:bodyPr>
          <a:lstStyle/>
          <a:p>
            <a:pPr algn="l">
              <a:defRPr sz="2025" b="0" i="0">
                <a:solidFill>
                  <a:srgbClr val="F8F4EA"/>
                </a:solidFill>
                <a:latin typeface="Georgia"/>
                <a:ea typeface="Georgia"/>
                <a:cs typeface="Georgia"/>
              </a:defRPr>
            </a:pPr>
            <a:r>
              <a:rPr sz="2025" b="0" i="0">
                <a:solidFill>
                  <a:srgbClr val="F8F4EA"/>
                </a:solidFill>
                <a:latin typeface="Georgia"/>
                <a:ea typeface="Georgia"/>
                <a:cs typeface="Georgia"/>
              </a:rPr>
              <a:t>The earthly kingdom demonstrates</a:t>
            </a:r>
          </a:p>
          <a:p>
            <a:pPr algn="l">
              <a:defRPr sz="2025" b="0" i="0">
                <a:solidFill>
                  <a:srgbClr val="F8F4EA"/>
                </a:solidFill>
                <a:latin typeface="Georgia"/>
                <a:ea typeface="Georgia"/>
                <a:cs typeface="Georgia"/>
              </a:defRPr>
            </a:pPr>
            <a:r>
              <a:rPr sz="2025" b="0" i="0">
                <a:solidFill>
                  <a:srgbClr val="F8F4EA"/>
                </a:solidFill>
                <a:latin typeface="Georgia"/>
                <a:ea typeface="Georgia"/>
                <a:cs typeface="Georgia"/>
              </a:rPr>
              <a:t>fulfilled grace-promises to Israel.</a:t>
            </a:r>
          </a:p>
        </p:txBody>
      </p:sp>
    </p:spTree>
    <p:extLst>
      <p:ext uri="{BB962C8B-B14F-4D97-AF65-F5344CB8AC3E}">
        <p14:creationId xmlns:p14="http://schemas.microsoft.com/office/powerpoint/2010/main" val="101994632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74C506-612B-7F83-DE39-31996D159228}"/>
            </a:ext>
          </a:extLst>
        </p:cNvPr>
        <p:cNvGrpSpPr/>
        <p:nvPr/>
      </p:nvGrpSpPr>
      <p:grpSpPr>
        <a:xfrm>
          <a:off x="0" y="0"/>
          <a:ext cx="0" cy="0"/>
          <a:chOff x="0" y="0"/>
          <a:chExt cx="0" cy="0"/>
        </a:xfrm>
      </p:grpSpPr>
      <p:pic>
        <p:nvPicPr>
          <p:cNvPr id="16" name="Picture 15">
            <a:extLst>
              <a:ext uri="{FF2B5EF4-FFF2-40B4-BE49-F238E27FC236}">
                <a16:creationId xmlns:a16="http://schemas.microsoft.com/office/drawing/2014/main" id="{4DDF7312-D071-F845-6ACE-1DA076888D1C}"/>
              </a:ext>
            </a:extLst>
          </p:cNvPr>
          <p:cNvPicPr>
            <a:picLocks noChangeAspect="1"/>
          </p:cNvPicPr>
          <p:nvPr/>
        </p:nvPicPr>
        <p:blipFill>
          <a:blip r:embed="rId3"/>
          <a:srcRect t="27" b="27"/>
          <a:stretch>
            <a:fillRect/>
          </a:stretch>
        </p:blipFill>
        <p:spPr>
          <a:xfrm>
            <a:off x="0" y="0"/>
            <a:ext cx="12192000" cy="6858000"/>
          </a:xfrm>
          <a:prstGeom prst="rect">
            <a:avLst/>
          </a:prstGeom>
        </p:spPr>
      </p:pic>
      <p:sp>
        <p:nvSpPr>
          <p:cNvPr id="2" name="The Church Receives Grace Without Replacing Israel">
            <a:extLst>
              <a:ext uri="{FF2B5EF4-FFF2-40B4-BE49-F238E27FC236}">
                <a16:creationId xmlns:a16="http://schemas.microsoft.com/office/drawing/2014/main" id="{1E78A6D6-1BEF-5F41-8BB1-210A8CC0A605}"/>
              </a:ext>
            </a:extLst>
          </p:cNvPr>
          <p:cNvSpPr>
            <a:spLocks noGrp="1"/>
          </p:cNvSpPr>
          <p:nvPr/>
        </p:nvSpPr>
        <p:spPr>
          <a:xfrm>
            <a:off x="881616" y="2084069"/>
            <a:ext cx="9300770" cy="2182808"/>
          </a:xfrm>
          <a:prstGeom prst="rect">
            <a:avLst/>
          </a:prstGeom>
          <a:noFill/>
          <a:ln w="0">
            <a:noFill/>
          </a:ln>
        </p:spPr>
        <p:txBody>
          <a:bodyPr wrap="none" lIns="0" tIns="0" rIns="0" bIns="0" anchor="t">
            <a:noAutofit/>
          </a:bodyPr>
          <a:lstStyle/>
          <a:p>
            <a:pPr algn="l">
              <a:defRPr sz="2700" b="0" i="0">
                <a:solidFill>
                  <a:srgbClr val="F8F4EA"/>
                </a:solidFill>
                <a:latin typeface="Georgia"/>
                <a:ea typeface="Georgia"/>
                <a:cs typeface="Georgia"/>
              </a:defRPr>
            </a:pPr>
            <a:r>
              <a:rPr lang="en-US" sz="4400" b="0" i="0" dirty="0">
                <a:solidFill>
                  <a:srgbClr val="F8F4EA"/>
                </a:solidFill>
                <a:latin typeface="Georgia"/>
                <a:ea typeface="Georgia"/>
                <a:cs typeface="Georgia"/>
              </a:rPr>
              <a:t>God’s Eschatological Plan = </a:t>
            </a:r>
          </a:p>
          <a:p>
            <a:pPr algn="l">
              <a:defRPr sz="2700" b="0" i="0">
                <a:solidFill>
                  <a:srgbClr val="F8F4EA"/>
                </a:solidFill>
                <a:latin typeface="Georgia"/>
                <a:ea typeface="Georgia"/>
                <a:cs typeface="Georgia"/>
              </a:defRPr>
            </a:pPr>
            <a:r>
              <a:rPr lang="en-US" sz="4400" b="0" i="0" dirty="0">
                <a:solidFill>
                  <a:srgbClr val="F8F4EA"/>
                </a:solidFill>
                <a:latin typeface="Georgia"/>
                <a:ea typeface="Georgia"/>
                <a:cs typeface="Georgia"/>
              </a:rPr>
              <a:t>Expressions of </a:t>
            </a:r>
            <a:r>
              <a:rPr lang="en-US" sz="4400" b="0" i="0" dirty="0">
                <a:solidFill>
                  <a:schemeClr val="accent1">
                    <a:lumMod val="60000"/>
                    <a:lumOff val="40000"/>
                  </a:schemeClr>
                </a:solidFill>
                <a:latin typeface="Georgia"/>
                <a:ea typeface="Georgia"/>
                <a:cs typeface="Georgia"/>
              </a:rPr>
              <a:t>His grace </a:t>
            </a:r>
          </a:p>
          <a:p>
            <a:pPr algn="l">
              <a:defRPr sz="2700" b="0" i="0">
                <a:solidFill>
                  <a:srgbClr val="F8F4EA"/>
                </a:solidFill>
                <a:latin typeface="Georgia"/>
                <a:ea typeface="Georgia"/>
                <a:cs typeface="Georgia"/>
              </a:defRPr>
            </a:pPr>
            <a:r>
              <a:rPr lang="en-US" sz="4400" b="0" i="0" dirty="0">
                <a:solidFill>
                  <a:srgbClr val="F8F4EA"/>
                </a:solidFill>
                <a:latin typeface="Georgia"/>
                <a:ea typeface="Georgia"/>
                <a:cs typeface="Georgia"/>
              </a:rPr>
              <a:t>to demonstrate </a:t>
            </a:r>
            <a:r>
              <a:rPr lang="en-US" sz="4400" b="0" i="0" dirty="0">
                <a:solidFill>
                  <a:schemeClr val="accent1">
                    <a:lumMod val="60000"/>
                    <a:lumOff val="40000"/>
                  </a:schemeClr>
                </a:solidFill>
                <a:latin typeface="Georgia"/>
                <a:ea typeface="Georgia"/>
                <a:cs typeface="Georgia"/>
              </a:rPr>
              <a:t>His glory </a:t>
            </a:r>
            <a:endParaRPr sz="4400" b="0" i="0" dirty="0">
              <a:solidFill>
                <a:schemeClr val="accent1">
                  <a:lumMod val="60000"/>
                  <a:lumOff val="40000"/>
                </a:schemeClr>
              </a:solidFill>
              <a:latin typeface="Georgia"/>
              <a:ea typeface="Georgia"/>
              <a:cs typeface="Georgia"/>
            </a:endParaRPr>
          </a:p>
        </p:txBody>
      </p:sp>
      <p:sp>
        <p:nvSpPr>
          <p:cNvPr id="3" name="Divider">
            <a:extLst>
              <a:ext uri="{FF2B5EF4-FFF2-40B4-BE49-F238E27FC236}">
                <a16:creationId xmlns:a16="http://schemas.microsoft.com/office/drawing/2014/main" id="{2BB6E2FB-FCDD-7858-5039-34D8AE80DBBC}"/>
              </a:ext>
            </a:extLst>
          </p:cNvPr>
          <p:cNvSpPr>
            <a:spLocks noGrp="1"/>
          </p:cNvSpPr>
          <p:nvPr/>
        </p:nvSpPr>
        <p:spPr>
          <a:xfrm>
            <a:off x="609600" y="1200150"/>
            <a:ext cx="1809750" cy="19050"/>
          </a:xfrm>
          <a:prstGeom prst="rect">
            <a:avLst/>
          </a:prstGeom>
          <a:solidFill>
            <a:srgbClr val="D9AA65"/>
          </a:solidFill>
          <a:ln w="0">
            <a:noFill/>
          </a:ln>
        </p:spPr>
        <p:txBody>
          <a:bodyPr/>
          <a:lstStyle/>
          <a:p>
            <a:endParaRPr lang="en-US"/>
          </a:p>
        </p:txBody>
      </p:sp>
      <p:sp>
        <p:nvSpPr>
          <p:cNvPr id="4" name="09">
            <a:extLst>
              <a:ext uri="{FF2B5EF4-FFF2-40B4-BE49-F238E27FC236}">
                <a16:creationId xmlns:a16="http://schemas.microsoft.com/office/drawing/2014/main" id="{72EE348A-F913-E95F-8F1D-803460D4BE0C}"/>
              </a:ext>
            </a:extLst>
          </p:cNvPr>
          <p:cNvSpPr>
            <a:spLocks noGrp="1"/>
          </p:cNvSpPr>
          <p:nvPr/>
        </p:nvSpPr>
        <p:spPr>
          <a:xfrm>
            <a:off x="609600" y="6477000"/>
            <a:ext cx="361950" cy="190500"/>
          </a:xfrm>
          <a:prstGeom prst="rect">
            <a:avLst/>
          </a:prstGeom>
          <a:noFill/>
          <a:ln w="0">
            <a:noFill/>
          </a:ln>
        </p:spPr>
        <p:txBody>
          <a:bodyPr wrap="none" lIns="0" tIns="0" rIns="0" bIns="0" anchor="t">
            <a:noAutofit/>
          </a:bodyPr>
          <a:lstStyle/>
          <a:p>
            <a:pPr algn="l">
              <a:defRPr sz="1050" b="0" i="0">
                <a:solidFill>
                  <a:srgbClr val="D9AA65"/>
                </a:solidFill>
                <a:latin typeface="Georgia"/>
                <a:ea typeface="Georgia"/>
                <a:cs typeface="Georgia"/>
              </a:defRPr>
            </a:pPr>
            <a:r>
              <a:rPr sz="1050" b="0" i="0">
                <a:solidFill>
                  <a:srgbClr val="D9AA65"/>
                </a:solidFill>
                <a:latin typeface="Georgia"/>
                <a:ea typeface="Georgia"/>
                <a:cs typeface="Georgia"/>
              </a:rPr>
              <a:t>09</a:t>
            </a:r>
          </a:p>
        </p:txBody>
      </p:sp>
      <p:sp>
        <p:nvSpPr>
          <p:cNvPr id="5" name="Dr. Christopher Cone">
            <a:extLst>
              <a:ext uri="{FF2B5EF4-FFF2-40B4-BE49-F238E27FC236}">
                <a16:creationId xmlns:a16="http://schemas.microsoft.com/office/drawing/2014/main" id="{3B639471-88A6-3EF0-A460-00B219B05AF6}"/>
              </a:ext>
            </a:extLst>
          </p:cNvPr>
          <p:cNvSpPr>
            <a:spLocks noGrp="1"/>
          </p:cNvSpPr>
          <p:nvPr/>
        </p:nvSpPr>
        <p:spPr>
          <a:xfrm>
            <a:off x="1028700" y="6477000"/>
            <a:ext cx="2419350" cy="209550"/>
          </a:xfrm>
          <a:prstGeom prst="rect">
            <a:avLst/>
          </a:prstGeom>
          <a:noFill/>
          <a:ln w="0">
            <a:noFill/>
          </a:ln>
        </p:spPr>
        <p:txBody>
          <a:bodyPr wrap="none" lIns="0" tIns="0" rIns="0" bIns="0" anchor="t">
            <a:noAutofit/>
          </a:bodyPr>
          <a:lstStyle/>
          <a:p>
            <a:pPr algn="l">
              <a:defRPr sz="1050" b="0" i="0">
                <a:solidFill>
                  <a:srgbClr val="C8CED0"/>
                </a:solidFill>
                <a:latin typeface="Georgia"/>
                <a:ea typeface="Georgia"/>
                <a:cs typeface="Georgia"/>
              </a:defRPr>
            </a:pPr>
            <a:r>
              <a:rPr sz="1050" b="0" i="0">
                <a:solidFill>
                  <a:srgbClr val="C8CED0"/>
                </a:solidFill>
                <a:latin typeface="Georgia"/>
                <a:ea typeface="Georgia"/>
                <a:cs typeface="Georgia"/>
              </a:rPr>
              <a:t>Dr. Christopher Cone</a:t>
            </a:r>
          </a:p>
        </p:txBody>
      </p:sp>
      <p:sp>
        <p:nvSpPr>
          <p:cNvPr id="6" name="Ephesians 2:11–3:6; Romans 11:17–29">
            <a:extLst>
              <a:ext uri="{FF2B5EF4-FFF2-40B4-BE49-F238E27FC236}">
                <a16:creationId xmlns:a16="http://schemas.microsoft.com/office/drawing/2014/main" id="{92E76464-4377-CBF1-D578-8228D75AF27C}"/>
              </a:ext>
            </a:extLst>
          </p:cNvPr>
          <p:cNvSpPr>
            <a:spLocks noGrp="1"/>
          </p:cNvSpPr>
          <p:nvPr/>
        </p:nvSpPr>
        <p:spPr>
          <a:xfrm>
            <a:off x="3193017" y="6477953"/>
            <a:ext cx="7905750" cy="314325"/>
          </a:xfrm>
          <a:prstGeom prst="rect">
            <a:avLst/>
          </a:prstGeom>
          <a:noFill/>
          <a:ln w="0">
            <a:noFill/>
          </a:ln>
        </p:spPr>
        <p:txBody>
          <a:bodyPr wrap="none" lIns="0" tIns="0" rIns="0" bIns="0" anchor="t">
            <a:noAutofit/>
          </a:bodyPr>
          <a:lstStyle/>
          <a:p>
            <a:pPr algn="l">
              <a:defRPr sz="1125" b="0" i="0">
                <a:solidFill>
                  <a:srgbClr val="C8CED0"/>
                </a:solidFill>
                <a:latin typeface="Georgia"/>
                <a:ea typeface="Georgia"/>
                <a:cs typeface="Georgia"/>
              </a:defRPr>
            </a:pPr>
            <a:r>
              <a:rPr lang="en-US" sz="1125" b="0" i="0" dirty="0">
                <a:solidFill>
                  <a:srgbClr val="C8CED0"/>
                </a:solidFill>
                <a:latin typeface="Georgia"/>
                <a:ea typeface="Georgia"/>
                <a:cs typeface="Georgia"/>
              </a:rPr>
              <a:t>Isaiah 48:9-16 / Romans 15:8-12</a:t>
            </a:r>
            <a:endParaRPr sz="1125" b="0" i="0" dirty="0">
              <a:solidFill>
                <a:srgbClr val="C8CED0"/>
              </a:solidFill>
              <a:latin typeface="Georgia"/>
              <a:ea typeface="Georgia"/>
              <a:cs typeface="Georgia"/>
            </a:endParaRPr>
          </a:p>
        </p:txBody>
      </p:sp>
    </p:spTree>
    <p:extLst>
      <p:ext uri="{BB962C8B-B14F-4D97-AF65-F5344CB8AC3E}">
        <p14:creationId xmlns:p14="http://schemas.microsoft.com/office/powerpoint/2010/main" val="283606500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6121C"/>
        </a:solidFill>
        <a:effectLst/>
      </p:bgPr>
    </p:bg>
    <p:spTree>
      <p:nvGrpSpPr>
        <p:cNvPr id="1" name=""/>
        <p:cNvGrpSpPr/>
        <p:nvPr/>
      </p:nvGrpSpPr>
      <p:grpSpPr>
        <a:xfrm>
          <a:off x="0" y="0"/>
          <a:ext cx="0" cy="0"/>
          <a:chOff x="0" y="0"/>
          <a:chExt cx="0" cy="0"/>
        </a:xfrm>
      </p:grpSpPr>
      <p:pic>
        <p:nvPicPr>
          <p:cNvPr id="15" name="Picture 14"/>
          <p:cNvPicPr>
            <a:picLocks noChangeAspect="1"/>
          </p:cNvPicPr>
          <p:nvPr/>
        </p:nvPicPr>
        <p:blipFill>
          <a:blip r:embed="rId3"/>
          <a:srcRect t="27" b="27"/>
          <a:stretch>
            <a:fillRect/>
          </a:stretch>
        </p:blipFill>
        <p:spPr>
          <a:xfrm>
            <a:off x="0" y="0"/>
            <a:ext cx="12192000" cy="6858000"/>
          </a:xfrm>
          <a:prstGeom prst="rect">
            <a:avLst/>
          </a:prstGeom>
        </p:spPr>
      </p:pic>
      <p:sp>
        <p:nvSpPr>
          <p:cNvPr id="2" name="God’s Judgment and the Integrity of His Grace">
            <a:extLst>
              <a:ext uri="{FF2B5EF4-FFF2-40B4-BE49-F238E27FC236}">
                <a16:creationId xmlns:a16="http://schemas.microsoft.com/office/drawing/2014/main" id="{A8C1024D-2F84-498B-8B2D-19E19468D598}"/>
              </a:ext>
            </a:extLst>
          </p:cNvPr>
          <p:cNvSpPr>
            <a:spLocks noGrp="1"/>
          </p:cNvSpPr>
          <p:nvPr/>
        </p:nvSpPr>
        <p:spPr>
          <a:xfrm>
            <a:off x="609600" y="381000"/>
            <a:ext cx="10896600" cy="685800"/>
          </a:xfrm>
          <a:prstGeom prst="rect">
            <a:avLst/>
          </a:prstGeom>
          <a:noFill/>
          <a:ln w="0">
            <a:noFill/>
          </a:ln>
        </p:spPr>
        <p:txBody>
          <a:bodyPr wrap="none" lIns="0" tIns="0" rIns="0" bIns="0" anchor="t">
            <a:noAutofit/>
          </a:bodyPr>
          <a:lstStyle/>
          <a:p>
            <a:pPr algn="l">
              <a:defRPr sz="2700" b="0" i="0">
                <a:solidFill>
                  <a:srgbClr val="F8F4EA"/>
                </a:solidFill>
                <a:latin typeface="Georgia"/>
                <a:ea typeface="Georgia"/>
                <a:cs typeface="Georgia"/>
              </a:defRPr>
            </a:pPr>
            <a:r>
              <a:rPr sz="2700" b="0" i="0">
                <a:solidFill>
                  <a:srgbClr val="F8F4EA"/>
                </a:solidFill>
                <a:latin typeface="Georgia"/>
                <a:ea typeface="Georgia"/>
                <a:cs typeface="Georgia"/>
              </a:rPr>
              <a:t>God’s Judgment and the Integrity of His Grace</a:t>
            </a:r>
          </a:p>
        </p:txBody>
      </p:sp>
      <p:sp>
        <p:nvSpPr>
          <p:cNvPr id="3" name="Divider">
            <a:extLst>
              <a:ext uri="{FF2B5EF4-FFF2-40B4-BE49-F238E27FC236}">
                <a16:creationId xmlns:a16="http://schemas.microsoft.com/office/drawing/2014/main" id="{022E22D7-1F85-448C-B65B-F7D941887538}"/>
              </a:ext>
            </a:extLst>
          </p:cNvPr>
          <p:cNvSpPr>
            <a:spLocks noGrp="1"/>
          </p:cNvSpPr>
          <p:nvPr/>
        </p:nvSpPr>
        <p:spPr>
          <a:xfrm>
            <a:off x="609600" y="1200150"/>
            <a:ext cx="1809750" cy="19050"/>
          </a:xfrm>
          <a:prstGeom prst="rect">
            <a:avLst/>
          </a:prstGeom>
          <a:solidFill>
            <a:srgbClr val="D9AA65"/>
          </a:solidFill>
          <a:ln w="0">
            <a:noFill/>
          </a:ln>
        </p:spPr>
        <p:txBody>
          <a:bodyPr/>
          <a:lstStyle/>
          <a:p>
            <a:endParaRPr lang="en-US"/>
          </a:p>
        </p:txBody>
      </p:sp>
      <p:sp>
        <p:nvSpPr>
          <p:cNvPr id="4" name="12">
            <a:extLst>
              <a:ext uri="{FF2B5EF4-FFF2-40B4-BE49-F238E27FC236}">
                <a16:creationId xmlns:a16="http://schemas.microsoft.com/office/drawing/2014/main" id="{42962547-96A7-462F-8AA6-292E6702FA67}"/>
              </a:ext>
            </a:extLst>
          </p:cNvPr>
          <p:cNvSpPr>
            <a:spLocks noGrp="1"/>
          </p:cNvSpPr>
          <p:nvPr/>
        </p:nvSpPr>
        <p:spPr>
          <a:xfrm>
            <a:off x="609600" y="6477000"/>
            <a:ext cx="361950" cy="190500"/>
          </a:xfrm>
          <a:prstGeom prst="rect">
            <a:avLst/>
          </a:prstGeom>
          <a:noFill/>
          <a:ln w="0">
            <a:noFill/>
          </a:ln>
        </p:spPr>
        <p:txBody>
          <a:bodyPr wrap="none" lIns="0" tIns="0" rIns="0" bIns="0" anchor="t">
            <a:noAutofit/>
          </a:bodyPr>
          <a:lstStyle/>
          <a:p>
            <a:pPr algn="l">
              <a:defRPr sz="1050" b="0" i="0">
                <a:solidFill>
                  <a:srgbClr val="D9AA65"/>
                </a:solidFill>
                <a:latin typeface="Georgia"/>
                <a:ea typeface="Georgia"/>
                <a:cs typeface="Georgia"/>
              </a:defRPr>
            </a:pPr>
            <a:r>
              <a:rPr sz="1050" b="0" i="0">
                <a:solidFill>
                  <a:srgbClr val="D9AA65"/>
                </a:solidFill>
                <a:latin typeface="Georgia"/>
                <a:ea typeface="Georgia"/>
                <a:cs typeface="Georgia"/>
              </a:rPr>
              <a:t>12</a:t>
            </a:r>
          </a:p>
        </p:txBody>
      </p:sp>
      <p:sp>
        <p:nvSpPr>
          <p:cNvPr id="5" name="Dr. Christopher Cone">
            <a:extLst>
              <a:ext uri="{FF2B5EF4-FFF2-40B4-BE49-F238E27FC236}">
                <a16:creationId xmlns:a16="http://schemas.microsoft.com/office/drawing/2014/main" id="{CAAE4E83-621F-4219-9C94-E5573B0B5B24}"/>
              </a:ext>
            </a:extLst>
          </p:cNvPr>
          <p:cNvSpPr>
            <a:spLocks noGrp="1"/>
          </p:cNvSpPr>
          <p:nvPr/>
        </p:nvSpPr>
        <p:spPr>
          <a:xfrm>
            <a:off x="1028700" y="6477000"/>
            <a:ext cx="2419350" cy="209550"/>
          </a:xfrm>
          <a:prstGeom prst="rect">
            <a:avLst/>
          </a:prstGeom>
          <a:noFill/>
          <a:ln w="0">
            <a:noFill/>
          </a:ln>
        </p:spPr>
        <p:txBody>
          <a:bodyPr wrap="none" lIns="0" tIns="0" rIns="0" bIns="0" anchor="t">
            <a:noAutofit/>
          </a:bodyPr>
          <a:lstStyle/>
          <a:p>
            <a:pPr algn="l">
              <a:defRPr sz="1050" b="0" i="0">
                <a:solidFill>
                  <a:srgbClr val="C8CED0"/>
                </a:solidFill>
                <a:latin typeface="Georgia"/>
                <a:ea typeface="Georgia"/>
                <a:cs typeface="Georgia"/>
              </a:defRPr>
            </a:pPr>
            <a:r>
              <a:rPr sz="1050" b="0" i="0">
                <a:solidFill>
                  <a:srgbClr val="C8CED0"/>
                </a:solidFill>
                <a:latin typeface="Georgia"/>
                <a:ea typeface="Georgia"/>
                <a:cs typeface="Georgia"/>
              </a:rPr>
              <a:t>Dr. Christopher Cone</a:t>
            </a:r>
          </a:p>
        </p:txBody>
      </p:sp>
      <p:sp>
        <p:nvSpPr>
          <p:cNvPr id="6" name="Jeremiah 30:7–11; Daniel 9:27; Revelation 19:1–2">
            <a:extLst>
              <a:ext uri="{FF2B5EF4-FFF2-40B4-BE49-F238E27FC236}">
                <a16:creationId xmlns:a16="http://schemas.microsoft.com/office/drawing/2014/main" id="{77F304E3-F7C7-4B0C-B477-E0E7C6A1CBD8}"/>
              </a:ext>
            </a:extLst>
          </p:cNvPr>
          <p:cNvSpPr>
            <a:spLocks noGrp="1"/>
          </p:cNvSpPr>
          <p:nvPr/>
        </p:nvSpPr>
        <p:spPr>
          <a:xfrm>
            <a:off x="609600" y="6105525"/>
            <a:ext cx="7905750" cy="314325"/>
          </a:xfrm>
          <a:prstGeom prst="rect">
            <a:avLst/>
          </a:prstGeom>
          <a:noFill/>
          <a:ln w="0">
            <a:noFill/>
          </a:ln>
        </p:spPr>
        <p:txBody>
          <a:bodyPr wrap="none" lIns="0" tIns="0" rIns="0" bIns="0" anchor="t">
            <a:noAutofit/>
          </a:bodyPr>
          <a:lstStyle/>
          <a:p>
            <a:pPr algn="l">
              <a:defRPr sz="1125" b="0" i="0">
                <a:solidFill>
                  <a:srgbClr val="C8CED0"/>
                </a:solidFill>
                <a:latin typeface="Georgia"/>
                <a:ea typeface="Georgia"/>
                <a:cs typeface="Georgia"/>
              </a:defRPr>
            </a:pPr>
            <a:r>
              <a:rPr sz="1125" b="0" i="0">
                <a:solidFill>
                  <a:srgbClr val="C8CED0"/>
                </a:solidFill>
                <a:latin typeface="Georgia"/>
                <a:ea typeface="Georgia"/>
                <a:cs typeface="Georgia"/>
              </a:rPr>
              <a:t>Jeremiah 30:7–11; Daniel 9:27; Revelation 19:1–2</a:t>
            </a:r>
          </a:p>
        </p:txBody>
      </p:sp>
      <p:sp>
        <p:nvSpPr>
          <p:cNvPr id="7" name="Judgment upon evil">
            <a:extLst>
              <a:ext uri="{FF2B5EF4-FFF2-40B4-BE49-F238E27FC236}">
                <a16:creationId xmlns:a16="http://schemas.microsoft.com/office/drawing/2014/main" id="{8BCCD34E-6D37-49AD-B323-AEF3E15ABF6F}"/>
              </a:ext>
            </a:extLst>
          </p:cNvPr>
          <p:cNvSpPr>
            <a:spLocks noGrp="1"/>
          </p:cNvSpPr>
          <p:nvPr/>
        </p:nvSpPr>
        <p:spPr>
          <a:xfrm>
            <a:off x="609600" y="1752600"/>
            <a:ext cx="10972800" cy="590550"/>
          </a:xfrm>
          <a:prstGeom prst="rect">
            <a:avLst/>
          </a:prstGeom>
          <a:noFill/>
          <a:ln w="0">
            <a:noFill/>
          </a:ln>
        </p:spPr>
        <p:txBody>
          <a:bodyPr wrap="none" lIns="0" tIns="0" rIns="0" bIns="0" anchor="t">
            <a:noAutofit/>
          </a:bodyPr>
          <a:lstStyle/>
          <a:p>
            <a:pPr algn="l">
              <a:defRPr sz="2475" b="0" i="0">
                <a:solidFill>
                  <a:srgbClr val="D9AA65"/>
                </a:solidFill>
                <a:latin typeface="Georgia"/>
                <a:ea typeface="Georgia"/>
                <a:cs typeface="Georgia"/>
              </a:defRPr>
            </a:pPr>
            <a:r>
              <a:rPr sz="2475" b="0" i="0">
                <a:solidFill>
                  <a:srgbClr val="D9AA65"/>
                </a:solidFill>
                <a:latin typeface="Georgia"/>
                <a:ea typeface="Georgia"/>
                <a:cs typeface="Georgia"/>
              </a:rPr>
              <a:t>Judgment upon evil</a:t>
            </a:r>
          </a:p>
        </p:txBody>
      </p:sp>
      <p:sp>
        <p:nvSpPr>
          <p:cNvPr id="8" name="Divider">
            <a:extLst>
              <a:ext uri="{FF2B5EF4-FFF2-40B4-BE49-F238E27FC236}">
                <a16:creationId xmlns:a16="http://schemas.microsoft.com/office/drawing/2014/main" id="{40E3884B-2E10-4B29-AD9B-3652AB51F330}"/>
              </a:ext>
            </a:extLst>
          </p:cNvPr>
          <p:cNvSpPr>
            <a:spLocks noGrp="1"/>
          </p:cNvSpPr>
          <p:nvPr/>
        </p:nvSpPr>
        <p:spPr>
          <a:xfrm>
            <a:off x="609600" y="2371725"/>
            <a:ext cx="10972800" cy="19050"/>
          </a:xfrm>
          <a:prstGeom prst="rect">
            <a:avLst/>
          </a:prstGeom>
          <a:solidFill>
            <a:srgbClr val="53616A"/>
          </a:solidFill>
          <a:ln w="0">
            <a:noFill/>
          </a:ln>
        </p:spPr>
        <p:txBody>
          <a:bodyPr/>
          <a:lstStyle/>
          <a:p>
            <a:endParaRPr lang="en-US"/>
          </a:p>
        </p:txBody>
      </p:sp>
      <p:sp>
        <p:nvSpPr>
          <p:cNvPr id="9" name="Discipline with preservation and deliverance">
            <a:extLst>
              <a:ext uri="{FF2B5EF4-FFF2-40B4-BE49-F238E27FC236}">
                <a16:creationId xmlns:a16="http://schemas.microsoft.com/office/drawing/2014/main" id="{89A08F11-473E-4BFE-99B4-7E8EA3892080}"/>
              </a:ext>
            </a:extLst>
          </p:cNvPr>
          <p:cNvSpPr>
            <a:spLocks noGrp="1"/>
          </p:cNvSpPr>
          <p:nvPr/>
        </p:nvSpPr>
        <p:spPr>
          <a:xfrm>
            <a:off x="609600" y="2695575"/>
            <a:ext cx="10972800" cy="590550"/>
          </a:xfrm>
          <a:prstGeom prst="rect">
            <a:avLst/>
          </a:prstGeom>
          <a:noFill/>
          <a:ln w="0">
            <a:noFill/>
          </a:ln>
        </p:spPr>
        <p:txBody>
          <a:bodyPr wrap="none" lIns="0" tIns="0" rIns="0" bIns="0" anchor="t">
            <a:noAutofit/>
          </a:bodyPr>
          <a:lstStyle/>
          <a:p>
            <a:pPr algn="l">
              <a:defRPr sz="2475" b="0" i="0">
                <a:solidFill>
                  <a:srgbClr val="F8F4EA"/>
                </a:solidFill>
                <a:latin typeface="Georgia"/>
                <a:ea typeface="Georgia"/>
                <a:cs typeface="Georgia"/>
              </a:defRPr>
            </a:pPr>
            <a:r>
              <a:rPr sz="2475" b="0" i="0">
                <a:solidFill>
                  <a:srgbClr val="F8F4EA"/>
                </a:solidFill>
                <a:latin typeface="Georgia"/>
                <a:ea typeface="Georgia"/>
                <a:cs typeface="Georgia"/>
              </a:rPr>
              <a:t>Discipline with preservation and deliverance</a:t>
            </a:r>
          </a:p>
        </p:txBody>
      </p:sp>
      <p:sp>
        <p:nvSpPr>
          <p:cNvPr id="10" name="Divider">
            <a:extLst>
              <a:ext uri="{FF2B5EF4-FFF2-40B4-BE49-F238E27FC236}">
                <a16:creationId xmlns:a16="http://schemas.microsoft.com/office/drawing/2014/main" id="{6224AAAA-737D-44B4-A3FF-F13BE28E8CCD}"/>
              </a:ext>
            </a:extLst>
          </p:cNvPr>
          <p:cNvSpPr>
            <a:spLocks noGrp="1"/>
          </p:cNvSpPr>
          <p:nvPr/>
        </p:nvSpPr>
        <p:spPr>
          <a:xfrm>
            <a:off x="609600" y="3314700"/>
            <a:ext cx="10972800" cy="19050"/>
          </a:xfrm>
          <a:prstGeom prst="rect">
            <a:avLst/>
          </a:prstGeom>
          <a:solidFill>
            <a:srgbClr val="53616A"/>
          </a:solidFill>
          <a:ln w="0">
            <a:noFill/>
          </a:ln>
        </p:spPr>
        <p:txBody>
          <a:bodyPr/>
          <a:lstStyle/>
          <a:p>
            <a:endParaRPr lang="en-US"/>
          </a:p>
        </p:txBody>
      </p:sp>
      <p:sp>
        <p:nvSpPr>
          <p:cNvPr id="11" name="Faithfulness to warnings and promises">
            <a:extLst>
              <a:ext uri="{FF2B5EF4-FFF2-40B4-BE49-F238E27FC236}">
                <a16:creationId xmlns:a16="http://schemas.microsoft.com/office/drawing/2014/main" id="{7C2D0CDE-935A-4329-A920-29F16000EA03}"/>
              </a:ext>
            </a:extLst>
          </p:cNvPr>
          <p:cNvSpPr>
            <a:spLocks noGrp="1"/>
          </p:cNvSpPr>
          <p:nvPr/>
        </p:nvSpPr>
        <p:spPr>
          <a:xfrm>
            <a:off x="609600" y="3638550"/>
            <a:ext cx="10972800" cy="590550"/>
          </a:xfrm>
          <a:prstGeom prst="rect">
            <a:avLst/>
          </a:prstGeom>
          <a:noFill/>
          <a:ln w="0">
            <a:noFill/>
          </a:ln>
        </p:spPr>
        <p:txBody>
          <a:bodyPr wrap="none" lIns="0" tIns="0" rIns="0" bIns="0" anchor="t">
            <a:noAutofit/>
          </a:bodyPr>
          <a:lstStyle/>
          <a:p>
            <a:pPr algn="l">
              <a:defRPr sz="2475" b="0" i="0">
                <a:solidFill>
                  <a:srgbClr val="F8F4EA"/>
                </a:solidFill>
                <a:latin typeface="Georgia"/>
                <a:ea typeface="Georgia"/>
                <a:cs typeface="Georgia"/>
              </a:defRPr>
            </a:pPr>
            <a:r>
              <a:rPr sz="2475" b="0" i="0">
                <a:solidFill>
                  <a:srgbClr val="F8F4EA"/>
                </a:solidFill>
                <a:latin typeface="Georgia"/>
                <a:ea typeface="Georgia"/>
                <a:cs typeface="Georgia"/>
              </a:rPr>
              <a:t>Faithfulness to warnings and promises</a:t>
            </a:r>
          </a:p>
        </p:txBody>
      </p:sp>
      <p:sp>
        <p:nvSpPr>
          <p:cNvPr id="12" name="Divider">
            <a:extLst>
              <a:ext uri="{FF2B5EF4-FFF2-40B4-BE49-F238E27FC236}">
                <a16:creationId xmlns:a16="http://schemas.microsoft.com/office/drawing/2014/main" id="{1512DF8D-C0E4-4F20-BD4F-400BD4B244BE}"/>
              </a:ext>
            </a:extLst>
          </p:cNvPr>
          <p:cNvSpPr>
            <a:spLocks noGrp="1"/>
          </p:cNvSpPr>
          <p:nvPr/>
        </p:nvSpPr>
        <p:spPr>
          <a:xfrm>
            <a:off x="609600" y="4257675"/>
            <a:ext cx="10972800" cy="19050"/>
          </a:xfrm>
          <a:prstGeom prst="rect">
            <a:avLst/>
          </a:prstGeom>
          <a:solidFill>
            <a:srgbClr val="53616A"/>
          </a:solidFill>
          <a:ln w="0">
            <a:noFill/>
          </a:ln>
        </p:spPr>
        <p:txBody>
          <a:bodyPr/>
          <a:lstStyle/>
          <a:p>
            <a:endParaRPr lang="en-US"/>
          </a:p>
        </p:txBody>
      </p:sp>
      <p:sp>
        <p:nvSpPr>
          <p:cNvPr id="13" name="Divider">
            <a:extLst>
              <a:ext uri="{FF2B5EF4-FFF2-40B4-BE49-F238E27FC236}">
                <a16:creationId xmlns:a16="http://schemas.microsoft.com/office/drawing/2014/main" id="{7DB43863-A931-40F3-A5DD-DD0C5FF9FCDB}"/>
              </a:ext>
            </a:extLst>
          </p:cNvPr>
          <p:cNvSpPr>
            <a:spLocks noGrp="1"/>
          </p:cNvSpPr>
          <p:nvPr/>
        </p:nvSpPr>
        <p:spPr>
          <a:xfrm>
            <a:off x="609600" y="5124450"/>
            <a:ext cx="742950" cy="28575"/>
          </a:xfrm>
          <a:prstGeom prst="rect">
            <a:avLst/>
          </a:prstGeom>
          <a:solidFill>
            <a:srgbClr val="EDBD72"/>
          </a:solidFill>
          <a:ln w="0">
            <a:noFill/>
          </a:ln>
        </p:spPr>
        <p:txBody>
          <a:bodyPr/>
          <a:lstStyle/>
          <a:p>
            <a:endParaRPr lang="en-US"/>
          </a:p>
        </p:txBody>
      </p:sp>
      <p:sp>
        <p:nvSpPr>
          <p:cNvPr id="14" name="God’s mercy remains consistent with His righteousness.">
            <a:extLst>
              <a:ext uri="{FF2B5EF4-FFF2-40B4-BE49-F238E27FC236}">
                <a16:creationId xmlns:a16="http://schemas.microsoft.com/office/drawing/2014/main" id="{4C8AFF59-80F9-4674-A8B1-863AB3376CD5}"/>
              </a:ext>
            </a:extLst>
          </p:cNvPr>
          <p:cNvSpPr>
            <a:spLocks noGrp="1"/>
          </p:cNvSpPr>
          <p:nvPr/>
        </p:nvSpPr>
        <p:spPr>
          <a:xfrm>
            <a:off x="609600" y="5248275"/>
            <a:ext cx="7772400" cy="723900"/>
          </a:xfrm>
          <a:prstGeom prst="rect">
            <a:avLst/>
          </a:prstGeom>
          <a:noFill/>
          <a:ln w="0">
            <a:noFill/>
          </a:ln>
        </p:spPr>
        <p:txBody>
          <a:bodyPr wrap="none" lIns="0" tIns="0" rIns="0" bIns="0" anchor="t">
            <a:noAutofit/>
          </a:bodyPr>
          <a:lstStyle/>
          <a:p>
            <a:pPr algn="l">
              <a:defRPr sz="2025" b="0" i="0">
                <a:solidFill>
                  <a:srgbClr val="F8F4EA"/>
                </a:solidFill>
                <a:latin typeface="Georgia"/>
                <a:ea typeface="Georgia"/>
                <a:cs typeface="Georgia"/>
              </a:defRPr>
            </a:pPr>
            <a:r>
              <a:rPr sz="2025" b="0" i="0">
                <a:solidFill>
                  <a:srgbClr val="F8F4EA"/>
                </a:solidFill>
                <a:latin typeface="Georgia"/>
                <a:ea typeface="Georgia"/>
                <a:cs typeface="Georgia"/>
              </a:rPr>
              <a:t>God’s mercy remains consistent</a:t>
            </a:r>
          </a:p>
          <a:p>
            <a:pPr algn="l">
              <a:defRPr sz="2025" b="0" i="0">
                <a:solidFill>
                  <a:srgbClr val="F8F4EA"/>
                </a:solidFill>
                <a:latin typeface="Georgia"/>
                <a:ea typeface="Georgia"/>
                <a:cs typeface="Georgia"/>
              </a:defRPr>
            </a:pPr>
            <a:r>
              <a:rPr sz="2025" b="0" i="0">
                <a:solidFill>
                  <a:srgbClr val="F8F4EA"/>
                </a:solidFill>
                <a:latin typeface="Georgia"/>
                <a:ea typeface="Georgia"/>
                <a:cs typeface="Georgia"/>
              </a:rPr>
              <a:t>with His righteousness.</a:t>
            </a:r>
          </a:p>
        </p:txBody>
      </p:sp>
    </p:spTree>
    <p:extLst>
      <p:ext uri="{BB962C8B-B14F-4D97-AF65-F5344CB8AC3E}">
        <p14:creationId xmlns:p14="http://schemas.microsoft.com/office/powerpoint/2010/main" val="211354612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06121C"/>
        </a:solidFill>
        <a:effectLst/>
      </p:bgPr>
    </p:bg>
    <p:spTree>
      <p:nvGrpSpPr>
        <p:cNvPr id="1" name=""/>
        <p:cNvGrpSpPr/>
        <p:nvPr/>
      </p:nvGrpSpPr>
      <p:grpSpPr>
        <a:xfrm>
          <a:off x="0" y="0"/>
          <a:ext cx="0" cy="0"/>
          <a:chOff x="0" y="0"/>
          <a:chExt cx="0" cy="0"/>
        </a:xfrm>
      </p:grpSpPr>
      <p:pic>
        <p:nvPicPr>
          <p:cNvPr id="15" name="Picture 14"/>
          <p:cNvPicPr>
            <a:picLocks noChangeAspect="1"/>
          </p:cNvPicPr>
          <p:nvPr/>
        </p:nvPicPr>
        <p:blipFill>
          <a:blip r:embed="rId3"/>
          <a:srcRect t="27" b="27"/>
          <a:stretch>
            <a:fillRect/>
          </a:stretch>
        </p:blipFill>
        <p:spPr>
          <a:xfrm>
            <a:off x="0" y="0"/>
            <a:ext cx="12192000" cy="6858000"/>
          </a:xfrm>
          <a:prstGeom prst="rect">
            <a:avLst/>
          </a:prstGeom>
        </p:spPr>
      </p:pic>
      <p:sp>
        <p:nvSpPr>
          <p:cNvPr id="2" name="Grace Throughout the Coming Ages">
            <a:extLst>
              <a:ext uri="{FF2B5EF4-FFF2-40B4-BE49-F238E27FC236}">
                <a16:creationId xmlns:a16="http://schemas.microsoft.com/office/drawing/2014/main" id="{C1D4ED4C-5ABB-4B89-A155-4633A195E67F}"/>
              </a:ext>
            </a:extLst>
          </p:cNvPr>
          <p:cNvSpPr>
            <a:spLocks noGrp="1"/>
          </p:cNvSpPr>
          <p:nvPr/>
        </p:nvSpPr>
        <p:spPr>
          <a:xfrm>
            <a:off x="609600" y="381000"/>
            <a:ext cx="10896600" cy="685800"/>
          </a:xfrm>
          <a:prstGeom prst="rect">
            <a:avLst/>
          </a:prstGeom>
          <a:noFill/>
          <a:ln w="0">
            <a:noFill/>
          </a:ln>
        </p:spPr>
        <p:txBody>
          <a:bodyPr wrap="none" lIns="0" tIns="0" rIns="0" bIns="0" anchor="t">
            <a:noAutofit/>
          </a:bodyPr>
          <a:lstStyle/>
          <a:p>
            <a:pPr algn="l">
              <a:defRPr sz="2700" b="0" i="0">
                <a:solidFill>
                  <a:srgbClr val="F8F4EA"/>
                </a:solidFill>
                <a:latin typeface="Georgia"/>
                <a:ea typeface="Georgia"/>
                <a:cs typeface="Georgia"/>
              </a:defRPr>
            </a:pPr>
            <a:r>
              <a:rPr sz="2700" b="0" i="0">
                <a:solidFill>
                  <a:srgbClr val="F8F4EA"/>
                </a:solidFill>
                <a:latin typeface="Georgia"/>
                <a:ea typeface="Georgia"/>
                <a:cs typeface="Georgia"/>
              </a:rPr>
              <a:t>Grace Throughout the Coming Ages</a:t>
            </a:r>
          </a:p>
        </p:txBody>
      </p:sp>
      <p:sp>
        <p:nvSpPr>
          <p:cNvPr id="3" name="Divider">
            <a:extLst>
              <a:ext uri="{FF2B5EF4-FFF2-40B4-BE49-F238E27FC236}">
                <a16:creationId xmlns:a16="http://schemas.microsoft.com/office/drawing/2014/main" id="{7BB89171-F3D4-4B26-BAFC-A6773C7A66B7}"/>
              </a:ext>
            </a:extLst>
          </p:cNvPr>
          <p:cNvSpPr>
            <a:spLocks noGrp="1"/>
          </p:cNvSpPr>
          <p:nvPr/>
        </p:nvSpPr>
        <p:spPr>
          <a:xfrm>
            <a:off x="609600" y="1200150"/>
            <a:ext cx="1809750" cy="19050"/>
          </a:xfrm>
          <a:prstGeom prst="rect">
            <a:avLst/>
          </a:prstGeom>
          <a:solidFill>
            <a:srgbClr val="D9AA65"/>
          </a:solidFill>
          <a:ln w="0">
            <a:noFill/>
          </a:ln>
        </p:spPr>
        <p:txBody>
          <a:bodyPr/>
          <a:lstStyle/>
          <a:p>
            <a:endParaRPr lang="en-US"/>
          </a:p>
        </p:txBody>
      </p:sp>
      <p:sp>
        <p:nvSpPr>
          <p:cNvPr id="4" name="16">
            <a:extLst>
              <a:ext uri="{FF2B5EF4-FFF2-40B4-BE49-F238E27FC236}">
                <a16:creationId xmlns:a16="http://schemas.microsoft.com/office/drawing/2014/main" id="{788833D6-B79E-4907-8731-11514C472B3D}"/>
              </a:ext>
            </a:extLst>
          </p:cNvPr>
          <p:cNvSpPr>
            <a:spLocks noGrp="1"/>
          </p:cNvSpPr>
          <p:nvPr/>
        </p:nvSpPr>
        <p:spPr>
          <a:xfrm>
            <a:off x="609600" y="6477000"/>
            <a:ext cx="361950" cy="190500"/>
          </a:xfrm>
          <a:prstGeom prst="rect">
            <a:avLst/>
          </a:prstGeom>
          <a:noFill/>
          <a:ln w="0">
            <a:noFill/>
          </a:ln>
        </p:spPr>
        <p:txBody>
          <a:bodyPr wrap="none" lIns="0" tIns="0" rIns="0" bIns="0" anchor="t">
            <a:noAutofit/>
          </a:bodyPr>
          <a:lstStyle/>
          <a:p>
            <a:pPr algn="l">
              <a:defRPr sz="1050" b="0" i="0">
                <a:solidFill>
                  <a:srgbClr val="D9AA65"/>
                </a:solidFill>
                <a:latin typeface="Georgia"/>
                <a:ea typeface="Georgia"/>
                <a:cs typeface="Georgia"/>
              </a:defRPr>
            </a:pPr>
            <a:r>
              <a:rPr sz="1050" b="0" i="0">
                <a:solidFill>
                  <a:srgbClr val="D9AA65"/>
                </a:solidFill>
                <a:latin typeface="Georgia"/>
                <a:ea typeface="Georgia"/>
                <a:cs typeface="Georgia"/>
              </a:rPr>
              <a:t>16</a:t>
            </a:r>
          </a:p>
        </p:txBody>
      </p:sp>
      <p:sp>
        <p:nvSpPr>
          <p:cNvPr id="5" name="Dr. Christopher Cone">
            <a:extLst>
              <a:ext uri="{FF2B5EF4-FFF2-40B4-BE49-F238E27FC236}">
                <a16:creationId xmlns:a16="http://schemas.microsoft.com/office/drawing/2014/main" id="{7CD4942B-EC6E-4C29-AC63-3EB02A8F1906}"/>
              </a:ext>
            </a:extLst>
          </p:cNvPr>
          <p:cNvSpPr>
            <a:spLocks noGrp="1"/>
          </p:cNvSpPr>
          <p:nvPr/>
        </p:nvSpPr>
        <p:spPr>
          <a:xfrm>
            <a:off x="1028700" y="6477000"/>
            <a:ext cx="2419350" cy="209550"/>
          </a:xfrm>
          <a:prstGeom prst="rect">
            <a:avLst/>
          </a:prstGeom>
          <a:noFill/>
          <a:ln w="0">
            <a:noFill/>
          </a:ln>
        </p:spPr>
        <p:txBody>
          <a:bodyPr wrap="none" lIns="0" tIns="0" rIns="0" bIns="0" anchor="t">
            <a:noAutofit/>
          </a:bodyPr>
          <a:lstStyle/>
          <a:p>
            <a:pPr algn="l">
              <a:defRPr sz="1050" b="0" i="0">
                <a:solidFill>
                  <a:srgbClr val="C8CED0"/>
                </a:solidFill>
                <a:latin typeface="Georgia"/>
                <a:ea typeface="Georgia"/>
                <a:cs typeface="Georgia"/>
              </a:defRPr>
            </a:pPr>
            <a:r>
              <a:rPr sz="1050" b="0" i="0">
                <a:solidFill>
                  <a:srgbClr val="C8CED0"/>
                </a:solidFill>
                <a:latin typeface="Georgia"/>
                <a:ea typeface="Georgia"/>
                <a:cs typeface="Georgia"/>
              </a:rPr>
              <a:t>Dr. Christopher Cone</a:t>
            </a:r>
          </a:p>
        </p:txBody>
      </p:sp>
      <p:sp>
        <p:nvSpPr>
          <p:cNvPr id="6" name="Revelation 20:7–15; 21:1–5; 22:1–5; Ephesians 2:7">
            <a:extLst>
              <a:ext uri="{FF2B5EF4-FFF2-40B4-BE49-F238E27FC236}">
                <a16:creationId xmlns:a16="http://schemas.microsoft.com/office/drawing/2014/main" id="{8D9282C9-1FD2-4FF2-BD80-25F86E277109}"/>
              </a:ext>
            </a:extLst>
          </p:cNvPr>
          <p:cNvSpPr>
            <a:spLocks noGrp="1"/>
          </p:cNvSpPr>
          <p:nvPr/>
        </p:nvSpPr>
        <p:spPr>
          <a:xfrm>
            <a:off x="609600" y="6105525"/>
            <a:ext cx="7905750" cy="314325"/>
          </a:xfrm>
          <a:prstGeom prst="rect">
            <a:avLst/>
          </a:prstGeom>
          <a:noFill/>
          <a:ln w="0">
            <a:noFill/>
          </a:ln>
        </p:spPr>
        <p:txBody>
          <a:bodyPr wrap="none" lIns="0" tIns="0" rIns="0" bIns="0" anchor="t">
            <a:noAutofit/>
          </a:bodyPr>
          <a:lstStyle/>
          <a:p>
            <a:pPr algn="l">
              <a:defRPr sz="1125" b="0" i="0">
                <a:solidFill>
                  <a:srgbClr val="C8CED0"/>
                </a:solidFill>
                <a:latin typeface="Georgia"/>
                <a:ea typeface="Georgia"/>
                <a:cs typeface="Georgia"/>
              </a:defRPr>
            </a:pPr>
            <a:r>
              <a:rPr sz="1125" b="0" i="0">
                <a:solidFill>
                  <a:srgbClr val="C8CED0"/>
                </a:solidFill>
                <a:latin typeface="Georgia"/>
                <a:ea typeface="Georgia"/>
                <a:cs typeface="Georgia"/>
              </a:rPr>
              <a:t>Revelation 20:7–15; 21:1–5; 22:1–5; Ephesians 2:7</a:t>
            </a:r>
          </a:p>
        </p:txBody>
      </p:sp>
      <p:sp>
        <p:nvSpPr>
          <p:cNvPr id="7" name="Final judgment brings evil to its appointed end.">
            <a:extLst>
              <a:ext uri="{FF2B5EF4-FFF2-40B4-BE49-F238E27FC236}">
                <a16:creationId xmlns:a16="http://schemas.microsoft.com/office/drawing/2014/main" id="{61AE6B8E-91B7-4BB3-898C-C61B075F7984}"/>
              </a:ext>
            </a:extLst>
          </p:cNvPr>
          <p:cNvSpPr>
            <a:spLocks noGrp="1"/>
          </p:cNvSpPr>
          <p:nvPr/>
        </p:nvSpPr>
        <p:spPr>
          <a:xfrm>
            <a:off x="609600" y="1752600"/>
            <a:ext cx="10972800" cy="590550"/>
          </a:xfrm>
          <a:prstGeom prst="rect">
            <a:avLst/>
          </a:prstGeom>
          <a:noFill/>
          <a:ln w="0">
            <a:noFill/>
          </a:ln>
        </p:spPr>
        <p:txBody>
          <a:bodyPr wrap="none" lIns="0" tIns="0" rIns="0" bIns="0" anchor="t">
            <a:noAutofit/>
          </a:bodyPr>
          <a:lstStyle/>
          <a:p>
            <a:pPr algn="l">
              <a:defRPr sz="2475" b="0" i="0">
                <a:solidFill>
                  <a:srgbClr val="D9AA65"/>
                </a:solidFill>
                <a:latin typeface="Georgia"/>
                <a:ea typeface="Georgia"/>
                <a:cs typeface="Georgia"/>
              </a:defRPr>
            </a:pPr>
            <a:r>
              <a:rPr sz="2475" b="0" i="0">
                <a:solidFill>
                  <a:srgbClr val="D9AA65"/>
                </a:solidFill>
                <a:latin typeface="Georgia"/>
                <a:ea typeface="Georgia"/>
                <a:cs typeface="Georgia"/>
              </a:rPr>
              <a:t>Final judgment brings evil to its appointed end.</a:t>
            </a:r>
          </a:p>
        </p:txBody>
      </p:sp>
      <p:sp>
        <p:nvSpPr>
          <p:cNvPr id="8" name="Divider">
            <a:extLst>
              <a:ext uri="{FF2B5EF4-FFF2-40B4-BE49-F238E27FC236}">
                <a16:creationId xmlns:a16="http://schemas.microsoft.com/office/drawing/2014/main" id="{AEF2B174-3FD9-4382-8E29-DD4B7B25DF1C}"/>
              </a:ext>
            </a:extLst>
          </p:cNvPr>
          <p:cNvSpPr>
            <a:spLocks noGrp="1"/>
          </p:cNvSpPr>
          <p:nvPr/>
        </p:nvSpPr>
        <p:spPr>
          <a:xfrm>
            <a:off x="609600" y="2371725"/>
            <a:ext cx="10972800" cy="19050"/>
          </a:xfrm>
          <a:prstGeom prst="rect">
            <a:avLst/>
          </a:prstGeom>
          <a:solidFill>
            <a:srgbClr val="53616A"/>
          </a:solidFill>
          <a:ln w="0">
            <a:noFill/>
          </a:ln>
        </p:spPr>
        <p:txBody>
          <a:bodyPr/>
          <a:lstStyle/>
          <a:p>
            <a:endParaRPr lang="en-US"/>
          </a:p>
        </p:txBody>
      </p:sp>
      <p:sp>
        <p:nvSpPr>
          <p:cNvPr id="9" name="God dwells with humanity in the new creation.">
            <a:extLst>
              <a:ext uri="{FF2B5EF4-FFF2-40B4-BE49-F238E27FC236}">
                <a16:creationId xmlns:a16="http://schemas.microsoft.com/office/drawing/2014/main" id="{CEC9EDD2-6C99-4620-9083-39BCCED991FA}"/>
              </a:ext>
            </a:extLst>
          </p:cNvPr>
          <p:cNvSpPr>
            <a:spLocks noGrp="1"/>
          </p:cNvSpPr>
          <p:nvPr/>
        </p:nvSpPr>
        <p:spPr>
          <a:xfrm>
            <a:off x="609600" y="2695575"/>
            <a:ext cx="10972800" cy="590550"/>
          </a:xfrm>
          <a:prstGeom prst="rect">
            <a:avLst/>
          </a:prstGeom>
          <a:noFill/>
          <a:ln w="0">
            <a:noFill/>
          </a:ln>
        </p:spPr>
        <p:txBody>
          <a:bodyPr wrap="none" lIns="0" tIns="0" rIns="0" bIns="0" anchor="t">
            <a:noAutofit/>
          </a:bodyPr>
          <a:lstStyle/>
          <a:p>
            <a:pPr algn="l">
              <a:defRPr sz="2475" b="0" i="0">
                <a:solidFill>
                  <a:srgbClr val="F8F4EA"/>
                </a:solidFill>
                <a:latin typeface="Georgia"/>
                <a:ea typeface="Georgia"/>
                <a:cs typeface="Georgia"/>
              </a:defRPr>
            </a:pPr>
            <a:r>
              <a:rPr sz="2475" b="0" i="0">
                <a:solidFill>
                  <a:srgbClr val="F8F4EA"/>
                </a:solidFill>
                <a:latin typeface="Georgia"/>
                <a:ea typeface="Georgia"/>
                <a:cs typeface="Georgia"/>
              </a:rPr>
              <a:t>God dwells with humanity in the new creation.</a:t>
            </a:r>
          </a:p>
        </p:txBody>
      </p:sp>
      <p:sp>
        <p:nvSpPr>
          <p:cNvPr id="10" name="Divider">
            <a:extLst>
              <a:ext uri="{FF2B5EF4-FFF2-40B4-BE49-F238E27FC236}">
                <a16:creationId xmlns:a16="http://schemas.microsoft.com/office/drawing/2014/main" id="{66E9DE95-6C56-4FEB-B626-8464A48C329B}"/>
              </a:ext>
            </a:extLst>
          </p:cNvPr>
          <p:cNvSpPr>
            <a:spLocks noGrp="1"/>
          </p:cNvSpPr>
          <p:nvPr/>
        </p:nvSpPr>
        <p:spPr>
          <a:xfrm>
            <a:off x="609600" y="3314700"/>
            <a:ext cx="10972800" cy="19050"/>
          </a:xfrm>
          <a:prstGeom prst="rect">
            <a:avLst/>
          </a:prstGeom>
          <a:solidFill>
            <a:srgbClr val="53616A"/>
          </a:solidFill>
          <a:ln w="0">
            <a:noFill/>
          </a:ln>
        </p:spPr>
        <p:txBody>
          <a:bodyPr/>
          <a:lstStyle/>
          <a:p>
            <a:endParaRPr lang="en-US"/>
          </a:p>
        </p:txBody>
      </p:sp>
      <p:sp>
        <p:nvSpPr>
          <p:cNvPr id="11" name="The coming ages display His kindness in Christ.">
            <a:extLst>
              <a:ext uri="{FF2B5EF4-FFF2-40B4-BE49-F238E27FC236}">
                <a16:creationId xmlns:a16="http://schemas.microsoft.com/office/drawing/2014/main" id="{3863F181-9D64-4AE4-BBC5-90EF5446CF29}"/>
              </a:ext>
            </a:extLst>
          </p:cNvPr>
          <p:cNvSpPr>
            <a:spLocks noGrp="1"/>
          </p:cNvSpPr>
          <p:nvPr/>
        </p:nvSpPr>
        <p:spPr>
          <a:xfrm>
            <a:off x="609600" y="3638550"/>
            <a:ext cx="10972800" cy="590550"/>
          </a:xfrm>
          <a:prstGeom prst="rect">
            <a:avLst/>
          </a:prstGeom>
          <a:noFill/>
          <a:ln w="0">
            <a:noFill/>
          </a:ln>
        </p:spPr>
        <p:txBody>
          <a:bodyPr wrap="none" lIns="0" tIns="0" rIns="0" bIns="0" anchor="t">
            <a:noAutofit/>
          </a:bodyPr>
          <a:lstStyle/>
          <a:p>
            <a:pPr algn="l">
              <a:defRPr sz="2475" b="0" i="0">
                <a:solidFill>
                  <a:srgbClr val="F8F4EA"/>
                </a:solidFill>
                <a:latin typeface="Georgia"/>
                <a:ea typeface="Georgia"/>
                <a:cs typeface="Georgia"/>
              </a:defRPr>
            </a:pPr>
            <a:r>
              <a:rPr sz="2475" b="0" i="0">
                <a:solidFill>
                  <a:srgbClr val="F8F4EA"/>
                </a:solidFill>
                <a:latin typeface="Georgia"/>
                <a:ea typeface="Georgia"/>
                <a:cs typeface="Georgia"/>
              </a:rPr>
              <a:t>The coming ages display His kindness in Christ.</a:t>
            </a:r>
          </a:p>
        </p:txBody>
      </p:sp>
      <p:sp>
        <p:nvSpPr>
          <p:cNvPr id="12" name="Divider">
            <a:extLst>
              <a:ext uri="{FF2B5EF4-FFF2-40B4-BE49-F238E27FC236}">
                <a16:creationId xmlns:a16="http://schemas.microsoft.com/office/drawing/2014/main" id="{91305008-D930-4456-94BA-1DE2978F5440}"/>
              </a:ext>
            </a:extLst>
          </p:cNvPr>
          <p:cNvSpPr>
            <a:spLocks noGrp="1"/>
          </p:cNvSpPr>
          <p:nvPr/>
        </p:nvSpPr>
        <p:spPr>
          <a:xfrm>
            <a:off x="609600" y="4257675"/>
            <a:ext cx="10972800" cy="19050"/>
          </a:xfrm>
          <a:prstGeom prst="rect">
            <a:avLst/>
          </a:prstGeom>
          <a:solidFill>
            <a:srgbClr val="53616A"/>
          </a:solidFill>
          <a:ln w="0">
            <a:noFill/>
          </a:ln>
        </p:spPr>
        <p:txBody>
          <a:bodyPr/>
          <a:lstStyle/>
          <a:p>
            <a:endParaRPr lang="en-US"/>
          </a:p>
        </p:txBody>
      </p:sp>
      <p:sp>
        <p:nvSpPr>
          <p:cNvPr id="13" name="Divider">
            <a:extLst>
              <a:ext uri="{FF2B5EF4-FFF2-40B4-BE49-F238E27FC236}">
                <a16:creationId xmlns:a16="http://schemas.microsoft.com/office/drawing/2014/main" id="{A433B57B-F846-4E4B-B55E-083D20E7724E}"/>
              </a:ext>
            </a:extLst>
          </p:cNvPr>
          <p:cNvSpPr>
            <a:spLocks noGrp="1"/>
          </p:cNvSpPr>
          <p:nvPr/>
        </p:nvSpPr>
        <p:spPr>
          <a:xfrm>
            <a:off x="609600" y="5124450"/>
            <a:ext cx="742950" cy="28575"/>
          </a:xfrm>
          <a:prstGeom prst="rect">
            <a:avLst/>
          </a:prstGeom>
          <a:solidFill>
            <a:srgbClr val="EDBD72"/>
          </a:solidFill>
          <a:ln w="0">
            <a:noFill/>
          </a:ln>
        </p:spPr>
        <p:txBody>
          <a:bodyPr/>
          <a:lstStyle/>
          <a:p>
            <a:endParaRPr lang="en-US"/>
          </a:p>
        </p:txBody>
      </p:sp>
      <p:sp>
        <p:nvSpPr>
          <p:cNvPr id="14" name="God brings His gracious purpose to an enduring completion.">
            <a:extLst>
              <a:ext uri="{FF2B5EF4-FFF2-40B4-BE49-F238E27FC236}">
                <a16:creationId xmlns:a16="http://schemas.microsoft.com/office/drawing/2014/main" id="{26E461D3-2921-4C5D-8671-0200EEFC1D1F}"/>
              </a:ext>
            </a:extLst>
          </p:cNvPr>
          <p:cNvSpPr>
            <a:spLocks noGrp="1"/>
          </p:cNvSpPr>
          <p:nvPr/>
        </p:nvSpPr>
        <p:spPr>
          <a:xfrm>
            <a:off x="609600" y="5248275"/>
            <a:ext cx="7772400" cy="723900"/>
          </a:xfrm>
          <a:prstGeom prst="rect">
            <a:avLst/>
          </a:prstGeom>
          <a:noFill/>
          <a:ln w="0">
            <a:noFill/>
          </a:ln>
        </p:spPr>
        <p:txBody>
          <a:bodyPr wrap="none" lIns="0" tIns="0" rIns="0" bIns="0" anchor="t">
            <a:noAutofit/>
          </a:bodyPr>
          <a:lstStyle/>
          <a:p>
            <a:pPr algn="l">
              <a:defRPr sz="2025" b="0" i="0">
                <a:solidFill>
                  <a:srgbClr val="F8F4EA"/>
                </a:solidFill>
                <a:latin typeface="Georgia"/>
                <a:ea typeface="Georgia"/>
                <a:cs typeface="Georgia"/>
              </a:defRPr>
            </a:pPr>
            <a:r>
              <a:rPr sz="2025" b="0" i="0">
                <a:solidFill>
                  <a:srgbClr val="F8F4EA"/>
                </a:solidFill>
                <a:latin typeface="Georgia"/>
                <a:ea typeface="Georgia"/>
                <a:cs typeface="Georgia"/>
              </a:rPr>
              <a:t>God brings His gracious purpose</a:t>
            </a:r>
          </a:p>
          <a:p>
            <a:pPr algn="l">
              <a:defRPr sz="2025" b="0" i="0">
                <a:solidFill>
                  <a:srgbClr val="F8F4EA"/>
                </a:solidFill>
                <a:latin typeface="Georgia"/>
                <a:ea typeface="Georgia"/>
                <a:cs typeface="Georgia"/>
              </a:defRPr>
            </a:pPr>
            <a:r>
              <a:rPr sz="2025" b="0" i="0">
                <a:solidFill>
                  <a:srgbClr val="F8F4EA"/>
                </a:solidFill>
                <a:latin typeface="Georgia"/>
                <a:ea typeface="Georgia"/>
                <a:cs typeface="Georgia"/>
              </a:rPr>
              <a:t>to an enduring completion.</a:t>
            </a:r>
          </a:p>
        </p:txBody>
      </p:sp>
    </p:spTree>
    <p:extLst>
      <p:ext uri="{BB962C8B-B14F-4D97-AF65-F5344CB8AC3E}">
        <p14:creationId xmlns:p14="http://schemas.microsoft.com/office/powerpoint/2010/main" val="62745027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06121C"/>
        </a:solidFill>
        <a:effectLst/>
      </p:bgPr>
    </p:bg>
    <p:spTree>
      <p:nvGrpSpPr>
        <p:cNvPr id="1" name=""/>
        <p:cNvGrpSpPr/>
        <p:nvPr/>
      </p:nvGrpSpPr>
      <p:grpSpPr>
        <a:xfrm>
          <a:off x="0" y="0"/>
          <a:ext cx="0" cy="0"/>
          <a:chOff x="0" y="0"/>
          <a:chExt cx="0" cy="0"/>
        </a:xfrm>
      </p:grpSpPr>
      <p:pic>
        <p:nvPicPr>
          <p:cNvPr id="17" name="Picture 16"/>
          <p:cNvPicPr>
            <a:picLocks noChangeAspect="1"/>
          </p:cNvPicPr>
          <p:nvPr/>
        </p:nvPicPr>
        <p:blipFill>
          <a:blip r:embed="rId3"/>
          <a:srcRect t="27" b="27"/>
          <a:stretch>
            <a:fillRect/>
          </a:stretch>
        </p:blipFill>
        <p:spPr>
          <a:xfrm>
            <a:off x="0" y="0"/>
            <a:ext cx="12192000" cy="6858000"/>
          </a:xfrm>
          <a:prstGeom prst="rect">
            <a:avLst/>
          </a:prstGeom>
        </p:spPr>
      </p:pic>
      <p:sp>
        <p:nvSpPr>
          <p:cNvPr id="2" name="From Gracious Promise to Faithful Fulfillment">
            <a:extLst>
              <a:ext uri="{FF2B5EF4-FFF2-40B4-BE49-F238E27FC236}">
                <a16:creationId xmlns:a16="http://schemas.microsoft.com/office/drawing/2014/main" id="{778D312F-74DD-49FB-9DC8-0F3C710A872E}"/>
              </a:ext>
            </a:extLst>
          </p:cNvPr>
          <p:cNvSpPr>
            <a:spLocks noGrp="1"/>
          </p:cNvSpPr>
          <p:nvPr/>
        </p:nvSpPr>
        <p:spPr>
          <a:xfrm>
            <a:off x="609600" y="381000"/>
            <a:ext cx="10896600" cy="685800"/>
          </a:xfrm>
          <a:prstGeom prst="rect">
            <a:avLst/>
          </a:prstGeom>
          <a:noFill/>
          <a:ln w="0">
            <a:noFill/>
          </a:ln>
        </p:spPr>
        <p:txBody>
          <a:bodyPr wrap="none" lIns="0" tIns="0" rIns="0" bIns="0" anchor="t">
            <a:noAutofit/>
          </a:bodyPr>
          <a:lstStyle/>
          <a:p>
            <a:pPr algn="l">
              <a:defRPr sz="2700" b="0" i="0">
                <a:solidFill>
                  <a:srgbClr val="F8F4EA"/>
                </a:solidFill>
                <a:latin typeface="Georgia"/>
                <a:ea typeface="Georgia"/>
                <a:cs typeface="Georgia"/>
              </a:defRPr>
            </a:pPr>
            <a:r>
              <a:rPr lang="en-US" sz="2700" b="0" i="0" dirty="0">
                <a:solidFill>
                  <a:srgbClr val="F8F4EA"/>
                </a:solidFill>
                <a:latin typeface="Georgia"/>
                <a:ea typeface="Georgia"/>
                <a:cs typeface="Georgia"/>
              </a:rPr>
              <a:t>Streams in Unison: </a:t>
            </a:r>
            <a:r>
              <a:rPr sz="2700" b="0" i="0" dirty="0">
                <a:solidFill>
                  <a:srgbClr val="F8F4EA"/>
                </a:solidFill>
                <a:latin typeface="Georgia"/>
                <a:ea typeface="Georgia"/>
                <a:cs typeface="Georgia"/>
              </a:rPr>
              <a:t>From Gracious Promise to Faithful Fulfillment</a:t>
            </a:r>
          </a:p>
        </p:txBody>
      </p:sp>
      <p:sp>
        <p:nvSpPr>
          <p:cNvPr id="3" name="Divider">
            <a:extLst>
              <a:ext uri="{FF2B5EF4-FFF2-40B4-BE49-F238E27FC236}">
                <a16:creationId xmlns:a16="http://schemas.microsoft.com/office/drawing/2014/main" id="{DEBDFC60-C270-437F-87A8-4E310F20348D}"/>
              </a:ext>
            </a:extLst>
          </p:cNvPr>
          <p:cNvSpPr>
            <a:spLocks noGrp="1"/>
          </p:cNvSpPr>
          <p:nvPr/>
        </p:nvSpPr>
        <p:spPr>
          <a:xfrm>
            <a:off x="609600" y="1200150"/>
            <a:ext cx="1809750" cy="19050"/>
          </a:xfrm>
          <a:prstGeom prst="rect">
            <a:avLst/>
          </a:prstGeom>
          <a:solidFill>
            <a:srgbClr val="D9AA65"/>
          </a:solidFill>
          <a:ln w="0">
            <a:noFill/>
          </a:ln>
        </p:spPr>
        <p:txBody>
          <a:bodyPr/>
          <a:lstStyle/>
          <a:p>
            <a:endParaRPr lang="en-US"/>
          </a:p>
        </p:txBody>
      </p:sp>
      <p:sp>
        <p:nvSpPr>
          <p:cNvPr id="4" name="17">
            <a:extLst>
              <a:ext uri="{FF2B5EF4-FFF2-40B4-BE49-F238E27FC236}">
                <a16:creationId xmlns:a16="http://schemas.microsoft.com/office/drawing/2014/main" id="{D08533EC-6978-4B6F-A779-1B03F113D10F}"/>
              </a:ext>
            </a:extLst>
          </p:cNvPr>
          <p:cNvSpPr>
            <a:spLocks noGrp="1"/>
          </p:cNvSpPr>
          <p:nvPr/>
        </p:nvSpPr>
        <p:spPr>
          <a:xfrm>
            <a:off x="609600" y="6477000"/>
            <a:ext cx="361950" cy="190500"/>
          </a:xfrm>
          <a:prstGeom prst="rect">
            <a:avLst/>
          </a:prstGeom>
          <a:noFill/>
          <a:ln w="0">
            <a:noFill/>
          </a:ln>
        </p:spPr>
        <p:txBody>
          <a:bodyPr wrap="none" lIns="0" tIns="0" rIns="0" bIns="0" anchor="t">
            <a:noAutofit/>
          </a:bodyPr>
          <a:lstStyle/>
          <a:p>
            <a:pPr algn="l">
              <a:defRPr sz="1050" b="0" i="0">
                <a:solidFill>
                  <a:srgbClr val="D9AA65"/>
                </a:solidFill>
                <a:latin typeface="Georgia"/>
                <a:ea typeface="Georgia"/>
                <a:cs typeface="Georgia"/>
              </a:defRPr>
            </a:pPr>
            <a:r>
              <a:rPr sz="1050" b="0" i="0">
                <a:solidFill>
                  <a:srgbClr val="D9AA65"/>
                </a:solidFill>
                <a:latin typeface="Georgia"/>
                <a:ea typeface="Georgia"/>
                <a:cs typeface="Georgia"/>
              </a:rPr>
              <a:t>17</a:t>
            </a:r>
          </a:p>
        </p:txBody>
      </p:sp>
      <p:sp>
        <p:nvSpPr>
          <p:cNvPr id="5" name="Dr. Christopher Cone">
            <a:extLst>
              <a:ext uri="{FF2B5EF4-FFF2-40B4-BE49-F238E27FC236}">
                <a16:creationId xmlns:a16="http://schemas.microsoft.com/office/drawing/2014/main" id="{EB9C3280-9EA5-4D0D-B097-78C0B5BA3607}"/>
              </a:ext>
            </a:extLst>
          </p:cNvPr>
          <p:cNvSpPr>
            <a:spLocks noGrp="1"/>
          </p:cNvSpPr>
          <p:nvPr/>
        </p:nvSpPr>
        <p:spPr>
          <a:xfrm>
            <a:off x="1028700" y="6477000"/>
            <a:ext cx="2419350" cy="209550"/>
          </a:xfrm>
          <a:prstGeom prst="rect">
            <a:avLst/>
          </a:prstGeom>
          <a:noFill/>
          <a:ln w="0">
            <a:noFill/>
          </a:ln>
        </p:spPr>
        <p:txBody>
          <a:bodyPr wrap="none" lIns="0" tIns="0" rIns="0" bIns="0" anchor="t">
            <a:noAutofit/>
          </a:bodyPr>
          <a:lstStyle/>
          <a:p>
            <a:pPr algn="l">
              <a:defRPr sz="1050" b="0" i="0">
                <a:solidFill>
                  <a:srgbClr val="C8CED0"/>
                </a:solidFill>
                <a:latin typeface="Georgia"/>
                <a:ea typeface="Georgia"/>
                <a:cs typeface="Georgia"/>
              </a:defRPr>
            </a:pPr>
            <a:r>
              <a:rPr sz="1050" b="0" i="0">
                <a:solidFill>
                  <a:srgbClr val="C8CED0"/>
                </a:solidFill>
                <a:latin typeface="Georgia"/>
                <a:ea typeface="Georgia"/>
                <a:cs typeface="Georgia"/>
              </a:rPr>
              <a:t>Dr. Christopher Cone</a:t>
            </a:r>
          </a:p>
        </p:txBody>
      </p:sp>
      <p:sp>
        <p:nvSpPr>
          <p:cNvPr id="6" name="Genesis 12:2–3; Romans 11:25–36">
            <a:extLst>
              <a:ext uri="{FF2B5EF4-FFF2-40B4-BE49-F238E27FC236}">
                <a16:creationId xmlns:a16="http://schemas.microsoft.com/office/drawing/2014/main" id="{6B9D4C58-40BC-4B7C-8C57-76D64C1B0049}"/>
              </a:ext>
            </a:extLst>
          </p:cNvPr>
          <p:cNvSpPr>
            <a:spLocks noGrp="1"/>
          </p:cNvSpPr>
          <p:nvPr/>
        </p:nvSpPr>
        <p:spPr>
          <a:xfrm>
            <a:off x="609600" y="6105525"/>
            <a:ext cx="7905750" cy="314325"/>
          </a:xfrm>
          <a:prstGeom prst="rect">
            <a:avLst/>
          </a:prstGeom>
          <a:noFill/>
          <a:ln w="0">
            <a:noFill/>
          </a:ln>
        </p:spPr>
        <p:txBody>
          <a:bodyPr wrap="none" lIns="0" tIns="0" rIns="0" bIns="0" anchor="t">
            <a:noAutofit/>
          </a:bodyPr>
          <a:lstStyle/>
          <a:p>
            <a:pPr algn="l">
              <a:defRPr sz="1125" b="0" i="0">
                <a:solidFill>
                  <a:srgbClr val="C8CED0"/>
                </a:solidFill>
                <a:latin typeface="Georgia"/>
                <a:ea typeface="Georgia"/>
                <a:cs typeface="Georgia"/>
              </a:defRPr>
            </a:pPr>
            <a:r>
              <a:rPr sz="1125" b="0" i="0">
                <a:solidFill>
                  <a:srgbClr val="C8CED0"/>
                </a:solidFill>
                <a:latin typeface="Georgia"/>
                <a:ea typeface="Georgia"/>
                <a:cs typeface="Georgia"/>
              </a:rPr>
              <a:t>Genesis 12:2–3; Romans 11:25–36</a:t>
            </a:r>
          </a:p>
        </p:txBody>
      </p:sp>
      <p:sp>
        <p:nvSpPr>
          <p:cNvPr id="7" name="God freely announces the blessing.">
            <a:extLst>
              <a:ext uri="{FF2B5EF4-FFF2-40B4-BE49-F238E27FC236}">
                <a16:creationId xmlns:a16="http://schemas.microsoft.com/office/drawing/2014/main" id="{CCBF330D-A4DC-496A-8344-E009FB8D2500}"/>
              </a:ext>
            </a:extLst>
          </p:cNvPr>
          <p:cNvSpPr>
            <a:spLocks noGrp="1"/>
          </p:cNvSpPr>
          <p:nvPr/>
        </p:nvSpPr>
        <p:spPr>
          <a:xfrm>
            <a:off x="609600" y="1752600"/>
            <a:ext cx="10972800" cy="590550"/>
          </a:xfrm>
          <a:prstGeom prst="rect">
            <a:avLst/>
          </a:prstGeom>
          <a:noFill/>
          <a:ln w="0">
            <a:noFill/>
          </a:ln>
        </p:spPr>
        <p:txBody>
          <a:bodyPr wrap="none" lIns="0" tIns="0" rIns="0" bIns="0" anchor="t">
            <a:noAutofit/>
          </a:bodyPr>
          <a:lstStyle/>
          <a:p>
            <a:pPr algn="l">
              <a:defRPr sz="2250" b="0" i="0">
                <a:solidFill>
                  <a:srgbClr val="D9AA65"/>
                </a:solidFill>
                <a:latin typeface="Georgia"/>
                <a:ea typeface="Georgia"/>
                <a:cs typeface="Georgia"/>
              </a:defRPr>
            </a:pPr>
            <a:r>
              <a:rPr sz="2250" b="0" i="0">
                <a:solidFill>
                  <a:srgbClr val="D9AA65"/>
                </a:solidFill>
                <a:latin typeface="Georgia"/>
                <a:ea typeface="Georgia"/>
                <a:cs typeface="Georgia"/>
              </a:rPr>
              <a:t>God freely announces the blessing.</a:t>
            </a:r>
          </a:p>
        </p:txBody>
      </p:sp>
      <p:sp>
        <p:nvSpPr>
          <p:cNvPr id="8" name="Divider">
            <a:extLst>
              <a:ext uri="{FF2B5EF4-FFF2-40B4-BE49-F238E27FC236}">
                <a16:creationId xmlns:a16="http://schemas.microsoft.com/office/drawing/2014/main" id="{2611432F-904C-4187-8511-70841C3FF828}"/>
              </a:ext>
            </a:extLst>
          </p:cNvPr>
          <p:cNvSpPr>
            <a:spLocks noGrp="1"/>
          </p:cNvSpPr>
          <p:nvPr/>
        </p:nvSpPr>
        <p:spPr>
          <a:xfrm>
            <a:off x="609600" y="2371725"/>
            <a:ext cx="10972800" cy="19050"/>
          </a:xfrm>
          <a:prstGeom prst="rect">
            <a:avLst/>
          </a:prstGeom>
          <a:solidFill>
            <a:srgbClr val="53616A"/>
          </a:solidFill>
          <a:ln w="0">
            <a:noFill/>
          </a:ln>
        </p:spPr>
        <p:txBody>
          <a:bodyPr/>
          <a:lstStyle/>
          <a:p>
            <a:endParaRPr lang="en-US"/>
          </a:p>
        </p:txBody>
      </p:sp>
      <p:sp>
        <p:nvSpPr>
          <p:cNvPr id="9" name="Christ provides for both lines of promise.">
            <a:extLst>
              <a:ext uri="{FF2B5EF4-FFF2-40B4-BE49-F238E27FC236}">
                <a16:creationId xmlns:a16="http://schemas.microsoft.com/office/drawing/2014/main" id="{7CF60B73-4771-4478-BD3B-903E55774B3B}"/>
              </a:ext>
            </a:extLst>
          </p:cNvPr>
          <p:cNvSpPr>
            <a:spLocks noGrp="1"/>
          </p:cNvSpPr>
          <p:nvPr/>
        </p:nvSpPr>
        <p:spPr>
          <a:xfrm>
            <a:off x="609600" y="2476500"/>
            <a:ext cx="10972800" cy="590550"/>
          </a:xfrm>
          <a:prstGeom prst="rect">
            <a:avLst/>
          </a:prstGeom>
          <a:noFill/>
          <a:ln w="0">
            <a:noFill/>
          </a:ln>
        </p:spPr>
        <p:txBody>
          <a:bodyPr wrap="none" lIns="0" tIns="0" rIns="0" bIns="0" anchor="t">
            <a:noAutofit/>
          </a:bodyPr>
          <a:lstStyle/>
          <a:p>
            <a:pPr algn="l">
              <a:defRPr sz="2250" b="0" i="0">
                <a:solidFill>
                  <a:srgbClr val="F8F4EA"/>
                </a:solidFill>
                <a:latin typeface="Georgia"/>
                <a:ea typeface="Georgia"/>
                <a:cs typeface="Georgia"/>
              </a:defRPr>
            </a:pPr>
            <a:r>
              <a:rPr sz="2250" b="0" i="0">
                <a:solidFill>
                  <a:srgbClr val="F8F4EA"/>
                </a:solidFill>
                <a:latin typeface="Georgia"/>
                <a:ea typeface="Georgia"/>
                <a:cs typeface="Georgia"/>
              </a:rPr>
              <a:t>Christ provides for both lines of promise.</a:t>
            </a:r>
          </a:p>
        </p:txBody>
      </p:sp>
      <p:sp>
        <p:nvSpPr>
          <p:cNvPr id="10" name="Divider">
            <a:extLst>
              <a:ext uri="{FF2B5EF4-FFF2-40B4-BE49-F238E27FC236}">
                <a16:creationId xmlns:a16="http://schemas.microsoft.com/office/drawing/2014/main" id="{BF57B610-12A5-486F-81C8-BBD02A2EA9CA}"/>
              </a:ext>
            </a:extLst>
          </p:cNvPr>
          <p:cNvSpPr>
            <a:spLocks noGrp="1"/>
          </p:cNvSpPr>
          <p:nvPr/>
        </p:nvSpPr>
        <p:spPr>
          <a:xfrm>
            <a:off x="609600" y="3095625"/>
            <a:ext cx="10972800" cy="19050"/>
          </a:xfrm>
          <a:prstGeom prst="rect">
            <a:avLst/>
          </a:prstGeom>
          <a:solidFill>
            <a:srgbClr val="53616A"/>
          </a:solidFill>
          <a:ln w="0">
            <a:noFill/>
          </a:ln>
        </p:spPr>
        <p:txBody>
          <a:bodyPr/>
          <a:lstStyle/>
          <a:p>
            <a:endParaRPr lang="en-US"/>
          </a:p>
        </p:txBody>
      </p:sp>
      <p:sp>
        <p:nvSpPr>
          <p:cNvPr id="11" name="Israel and the church remain distinct.">
            <a:extLst>
              <a:ext uri="{FF2B5EF4-FFF2-40B4-BE49-F238E27FC236}">
                <a16:creationId xmlns:a16="http://schemas.microsoft.com/office/drawing/2014/main" id="{ED62862A-5352-41C4-B971-A64D079E3A92}"/>
              </a:ext>
            </a:extLst>
          </p:cNvPr>
          <p:cNvSpPr>
            <a:spLocks noGrp="1"/>
          </p:cNvSpPr>
          <p:nvPr/>
        </p:nvSpPr>
        <p:spPr>
          <a:xfrm>
            <a:off x="609600" y="3200400"/>
            <a:ext cx="10972800" cy="590550"/>
          </a:xfrm>
          <a:prstGeom prst="rect">
            <a:avLst/>
          </a:prstGeom>
          <a:noFill/>
          <a:ln w="0">
            <a:noFill/>
          </a:ln>
        </p:spPr>
        <p:txBody>
          <a:bodyPr wrap="none" lIns="0" tIns="0" rIns="0" bIns="0" anchor="t">
            <a:noAutofit/>
          </a:bodyPr>
          <a:lstStyle/>
          <a:p>
            <a:pPr algn="l">
              <a:defRPr sz="2250" b="0" i="0">
                <a:solidFill>
                  <a:srgbClr val="F8F4EA"/>
                </a:solidFill>
                <a:latin typeface="Georgia"/>
                <a:ea typeface="Georgia"/>
                <a:cs typeface="Georgia"/>
              </a:defRPr>
            </a:pPr>
            <a:r>
              <a:rPr sz="2250" b="0" i="0">
                <a:solidFill>
                  <a:srgbClr val="F8F4EA"/>
                </a:solidFill>
                <a:latin typeface="Georgia"/>
                <a:ea typeface="Georgia"/>
                <a:cs typeface="Georgia"/>
              </a:rPr>
              <a:t>Israel and the church remain distinct.</a:t>
            </a:r>
          </a:p>
        </p:txBody>
      </p:sp>
      <p:sp>
        <p:nvSpPr>
          <p:cNvPr id="12" name="Divider">
            <a:extLst>
              <a:ext uri="{FF2B5EF4-FFF2-40B4-BE49-F238E27FC236}">
                <a16:creationId xmlns:a16="http://schemas.microsoft.com/office/drawing/2014/main" id="{97379A27-4E4B-4607-9050-E25DB5233950}"/>
              </a:ext>
            </a:extLst>
          </p:cNvPr>
          <p:cNvSpPr>
            <a:spLocks noGrp="1"/>
          </p:cNvSpPr>
          <p:nvPr/>
        </p:nvSpPr>
        <p:spPr>
          <a:xfrm>
            <a:off x="609600" y="3819525"/>
            <a:ext cx="10972800" cy="19050"/>
          </a:xfrm>
          <a:prstGeom prst="rect">
            <a:avLst/>
          </a:prstGeom>
          <a:solidFill>
            <a:srgbClr val="53616A"/>
          </a:solidFill>
          <a:ln w="0">
            <a:noFill/>
          </a:ln>
        </p:spPr>
        <p:txBody>
          <a:bodyPr/>
          <a:lstStyle/>
          <a:p>
            <a:endParaRPr lang="en-US"/>
          </a:p>
        </p:txBody>
      </p:sp>
      <p:sp>
        <p:nvSpPr>
          <p:cNvPr id="13" name="The earthly kingdom fulfills national promises.">
            <a:extLst>
              <a:ext uri="{FF2B5EF4-FFF2-40B4-BE49-F238E27FC236}">
                <a16:creationId xmlns:a16="http://schemas.microsoft.com/office/drawing/2014/main" id="{C959B5A7-796D-44D4-81FD-33B31B0F8078}"/>
              </a:ext>
            </a:extLst>
          </p:cNvPr>
          <p:cNvSpPr>
            <a:spLocks noGrp="1"/>
          </p:cNvSpPr>
          <p:nvPr/>
        </p:nvSpPr>
        <p:spPr>
          <a:xfrm>
            <a:off x="609600" y="3924300"/>
            <a:ext cx="10972800" cy="590550"/>
          </a:xfrm>
          <a:prstGeom prst="rect">
            <a:avLst/>
          </a:prstGeom>
          <a:noFill/>
          <a:ln w="0">
            <a:noFill/>
          </a:ln>
        </p:spPr>
        <p:txBody>
          <a:bodyPr wrap="none" lIns="0" tIns="0" rIns="0" bIns="0" anchor="t">
            <a:noAutofit/>
          </a:bodyPr>
          <a:lstStyle/>
          <a:p>
            <a:pPr algn="l">
              <a:defRPr sz="2250" b="0" i="0">
                <a:solidFill>
                  <a:srgbClr val="F8F4EA"/>
                </a:solidFill>
                <a:latin typeface="Georgia"/>
                <a:ea typeface="Georgia"/>
                <a:cs typeface="Georgia"/>
              </a:defRPr>
            </a:pPr>
            <a:r>
              <a:rPr sz="2250" b="0" i="0" dirty="0">
                <a:solidFill>
                  <a:srgbClr val="F8F4EA"/>
                </a:solidFill>
                <a:latin typeface="Georgia"/>
                <a:ea typeface="Georgia"/>
                <a:cs typeface="Georgia"/>
              </a:rPr>
              <a:t>The earthly kingdom fulfills national promises</a:t>
            </a:r>
            <a:r>
              <a:rPr lang="en-US" sz="2250" b="0" i="0" dirty="0">
                <a:solidFill>
                  <a:srgbClr val="F8F4EA"/>
                </a:solidFill>
                <a:latin typeface="Georgia"/>
                <a:ea typeface="Georgia"/>
                <a:cs typeface="Georgia"/>
              </a:rPr>
              <a:t> (Stream #1)</a:t>
            </a:r>
            <a:r>
              <a:rPr sz="2250" b="0" i="0" dirty="0">
                <a:solidFill>
                  <a:srgbClr val="F8F4EA"/>
                </a:solidFill>
                <a:latin typeface="Georgia"/>
                <a:ea typeface="Georgia"/>
                <a:cs typeface="Georgia"/>
              </a:rPr>
              <a:t>.</a:t>
            </a:r>
            <a:endParaRPr lang="en-US" sz="2250" b="0" i="0" dirty="0">
              <a:solidFill>
                <a:srgbClr val="F8F4EA"/>
              </a:solidFill>
              <a:latin typeface="Georgia"/>
              <a:ea typeface="Georgia"/>
              <a:cs typeface="Georgia"/>
            </a:endParaRPr>
          </a:p>
          <a:p>
            <a:pPr algn="l">
              <a:defRPr sz="2250" b="0" i="0">
                <a:solidFill>
                  <a:srgbClr val="F8F4EA"/>
                </a:solidFill>
                <a:latin typeface="Georgia"/>
                <a:ea typeface="Georgia"/>
                <a:cs typeface="Georgia"/>
              </a:defRPr>
            </a:pPr>
            <a:r>
              <a:rPr lang="en-US" sz="2250" dirty="0">
                <a:solidFill>
                  <a:srgbClr val="F8F4EA"/>
                </a:solidFill>
                <a:latin typeface="Georgia"/>
                <a:ea typeface="Georgia"/>
                <a:cs typeface="Georgia"/>
              </a:rPr>
              <a:t>The church (including Gentiles) are citizens of that kingdom (Stream #2)</a:t>
            </a:r>
            <a:endParaRPr sz="2250" b="0" i="0" dirty="0">
              <a:solidFill>
                <a:srgbClr val="F8F4EA"/>
              </a:solidFill>
              <a:latin typeface="Georgia"/>
              <a:ea typeface="Georgia"/>
              <a:cs typeface="Georgia"/>
            </a:endParaRPr>
          </a:p>
        </p:txBody>
      </p:sp>
      <p:sp>
        <p:nvSpPr>
          <p:cNvPr id="14" name="Divider">
            <a:extLst>
              <a:ext uri="{FF2B5EF4-FFF2-40B4-BE49-F238E27FC236}">
                <a16:creationId xmlns:a16="http://schemas.microsoft.com/office/drawing/2014/main" id="{44307C68-F1FD-4A11-9670-DBB869D7A9AD}"/>
              </a:ext>
            </a:extLst>
          </p:cNvPr>
          <p:cNvSpPr>
            <a:spLocks noGrp="1"/>
          </p:cNvSpPr>
          <p:nvPr/>
        </p:nvSpPr>
        <p:spPr>
          <a:xfrm>
            <a:off x="609600" y="4543425"/>
            <a:ext cx="10972800" cy="19050"/>
          </a:xfrm>
          <a:prstGeom prst="rect">
            <a:avLst/>
          </a:prstGeom>
          <a:solidFill>
            <a:srgbClr val="53616A"/>
          </a:solidFill>
          <a:ln w="0">
            <a:noFill/>
          </a:ln>
        </p:spPr>
        <p:txBody>
          <a:bodyPr/>
          <a:lstStyle/>
          <a:p>
            <a:endParaRPr lang="en-US"/>
          </a:p>
        </p:txBody>
      </p:sp>
      <p:sp>
        <p:nvSpPr>
          <p:cNvPr id="15" name="Divider">
            <a:extLst>
              <a:ext uri="{FF2B5EF4-FFF2-40B4-BE49-F238E27FC236}">
                <a16:creationId xmlns:a16="http://schemas.microsoft.com/office/drawing/2014/main" id="{58908779-6B50-4017-9495-4A7BB94F6AE8}"/>
              </a:ext>
            </a:extLst>
          </p:cNvPr>
          <p:cNvSpPr>
            <a:spLocks noGrp="1"/>
          </p:cNvSpPr>
          <p:nvPr/>
        </p:nvSpPr>
        <p:spPr>
          <a:xfrm>
            <a:off x="609600" y="5124450"/>
            <a:ext cx="742950" cy="28575"/>
          </a:xfrm>
          <a:prstGeom prst="rect">
            <a:avLst/>
          </a:prstGeom>
          <a:solidFill>
            <a:srgbClr val="EDBD72"/>
          </a:solidFill>
          <a:ln w="0">
            <a:noFill/>
          </a:ln>
        </p:spPr>
        <p:txBody>
          <a:bodyPr/>
          <a:lstStyle/>
          <a:p>
            <a:endParaRPr lang="en-US"/>
          </a:p>
        </p:txBody>
      </p:sp>
      <p:sp>
        <p:nvSpPr>
          <p:cNvPr id="16" name="His completed plan demonstrates that His grace can be trusted.">
            <a:extLst>
              <a:ext uri="{FF2B5EF4-FFF2-40B4-BE49-F238E27FC236}">
                <a16:creationId xmlns:a16="http://schemas.microsoft.com/office/drawing/2014/main" id="{C245E39B-9549-428D-A3CA-C6D13E546D14}"/>
              </a:ext>
            </a:extLst>
          </p:cNvPr>
          <p:cNvSpPr>
            <a:spLocks noGrp="1"/>
          </p:cNvSpPr>
          <p:nvPr/>
        </p:nvSpPr>
        <p:spPr>
          <a:xfrm>
            <a:off x="609600" y="5248275"/>
            <a:ext cx="7772400" cy="723900"/>
          </a:xfrm>
          <a:prstGeom prst="rect">
            <a:avLst/>
          </a:prstGeom>
          <a:noFill/>
          <a:ln w="0">
            <a:noFill/>
          </a:ln>
        </p:spPr>
        <p:txBody>
          <a:bodyPr wrap="none" lIns="0" tIns="0" rIns="0" bIns="0" anchor="t">
            <a:noAutofit/>
          </a:bodyPr>
          <a:lstStyle/>
          <a:p>
            <a:pPr algn="l">
              <a:defRPr sz="2025" b="0" i="0">
                <a:solidFill>
                  <a:srgbClr val="F8F4EA"/>
                </a:solidFill>
                <a:latin typeface="Georgia"/>
                <a:ea typeface="Georgia"/>
                <a:cs typeface="Georgia"/>
              </a:defRPr>
            </a:pPr>
            <a:r>
              <a:rPr sz="2025" b="0" i="0">
                <a:solidFill>
                  <a:srgbClr val="F8F4EA"/>
                </a:solidFill>
                <a:latin typeface="Georgia"/>
                <a:ea typeface="Georgia"/>
                <a:cs typeface="Georgia"/>
              </a:rPr>
              <a:t>His completed plan demonstrates</a:t>
            </a:r>
          </a:p>
          <a:p>
            <a:pPr algn="l">
              <a:defRPr sz="2025" b="0" i="0">
                <a:solidFill>
                  <a:srgbClr val="F8F4EA"/>
                </a:solidFill>
                <a:latin typeface="Georgia"/>
                <a:ea typeface="Georgia"/>
                <a:cs typeface="Georgia"/>
              </a:defRPr>
            </a:pPr>
            <a:r>
              <a:rPr sz="2025" b="0" i="0">
                <a:solidFill>
                  <a:srgbClr val="F8F4EA"/>
                </a:solidFill>
                <a:latin typeface="Georgia"/>
                <a:ea typeface="Georgia"/>
                <a:cs typeface="Georgia"/>
              </a:rPr>
              <a:t>that His grace can be trusted.</a:t>
            </a:r>
          </a:p>
        </p:txBody>
      </p:sp>
    </p:spTree>
    <p:extLst>
      <p:ext uri="{BB962C8B-B14F-4D97-AF65-F5344CB8AC3E}">
        <p14:creationId xmlns:p14="http://schemas.microsoft.com/office/powerpoint/2010/main" val="102653996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E04848-DAD5-3841-8E0B-F92CE6A353BA}"/>
            </a:ext>
          </a:extLst>
        </p:cNvPr>
        <p:cNvGrpSpPr/>
        <p:nvPr/>
      </p:nvGrpSpPr>
      <p:grpSpPr>
        <a:xfrm>
          <a:off x="0" y="0"/>
          <a:ext cx="0" cy="0"/>
          <a:chOff x="0" y="0"/>
          <a:chExt cx="0" cy="0"/>
        </a:xfrm>
      </p:grpSpPr>
      <p:pic>
        <p:nvPicPr>
          <p:cNvPr id="38" name="Picture 37">
            <a:extLst>
              <a:ext uri="{FF2B5EF4-FFF2-40B4-BE49-F238E27FC236}">
                <a16:creationId xmlns:a16="http://schemas.microsoft.com/office/drawing/2014/main" id="{2AC7F159-D2BA-BB2B-CF3B-0F46ABBA7659}"/>
              </a:ext>
            </a:extLst>
          </p:cNvPr>
          <p:cNvPicPr>
            <a:picLocks noChangeAspect="1"/>
          </p:cNvPicPr>
          <p:nvPr/>
        </p:nvPicPr>
        <p:blipFill>
          <a:blip r:embed="rId3"/>
          <a:srcRect t="27" b="27"/>
          <a:stretch>
            <a:fillRect/>
          </a:stretch>
        </p:blipFill>
        <p:spPr>
          <a:xfrm>
            <a:off x="0" y="0"/>
            <a:ext cx="12192000" cy="6858000"/>
          </a:xfrm>
          <a:prstGeom prst="rect">
            <a:avLst/>
          </a:prstGeom>
        </p:spPr>
      </p:pic>
      <p:sp>
        <p:nvSpPr>
          <p:cNvPr id="2" name="Rectangle 1">
            <a:extLst>
              <a:ext uri="{FF2B5EF4-FFF2-40B4-BE49-F238E27FC236}">
                <a16:creationId xmlns:a16="http://schemas.microsoft.com/office/drawing/2014/main" id="{317F546D-049B-F8DA-7150-889D20DCF57A}"/>
              </a:ext>
            </a:extLst>
          </p:cNvPr>
          <p:cNvSpPr>
            <a:spLocks noGrp="1"/>
          </p:cNvSpPr>
          <p:nvPr/>
        </p:nvSpPr>
        <p:spPr>
          <a:xfrm>
            <a:off x="457200" y="266700"/>
            <a:ext cx="11277600" cy="495300"/>
          </a:xfrm>
          <a:prstGeom prst="rect">
            <a:avLst/>
          </a:prstGeom>
          <a:noFill/>
          <a:ln w="0">
            <a:noFill/>
          </a:ln>
        </p:spPr>
        <p:txBody>
          <a:bodyPr wrap="none" lIns="0" tIns="0" rIns="0" bIns="0">
            <a:noAutofit/>
          </a:bodyPr>
          <a:lstStyle/>
          <a:p>
            <a:pPr algn="ctr">
              <a:defRPr sz="2700" b="0">
                <a:solidFill>
                  <a:srgbClr val="F8F4EA"/>
                </a:solidFill>
                <a:latin typeface="Georgia"/>
                <a:ea typeface="Georgia"/>
                <a:cs typeface="Georgia"/>
              </a:defRPr>
            </a:pPr>
            <a:r>
              <a:rPr sz="2700" b="0" dirty="0">
                <a:solidFill>
                  <a:srgbClr val="F8F4EA"/>
                </a:solidFill>
                <a:latin typeface="Georgia"/>
                <a:ea typeface="Georgia"/>
                <a:cs typeface="Georgia"/>
              </a:rPr>
              <a:t>The Abrahamic </a:t>
            </a:r>
            <a:r>
              <a:rPr lang="en-US" sz="2700" dirty="0">
                <a:solidFill>
                  <a:srgbClr val="F8F4EA"/>
                </a:solidFill>
                <a:latin typeface="Georgia"/>
                <a:ea typeface="Georgia"/>
                <a:cs typeface="Georgia"/>
              </a:rPr>
              <a:t>Promise/Covenant</a:t>
            </a:r>
            <a:r>
              <a:rPr sz="2700" b="0" dirty="0">
                <a:solidFill>
                  <a:srgbClr val="F8F4EA"/>
                </a:solidFill>
                <a:latin typeface="Georgia"/>
                <a:ea typeface="Georgia"/>
                <a:cs typeface="Georgia"/>
              </a:rPr>
              <a:t>: Two Distinct Streams</a:t>
            </a:r>
          </a:p>
        </p:txBody>
      </p:sp>
      <p:sp>
        <p:nvSpPr>
          <p:cNvPr id="3" name="Rectangle 2">
            <a:extLst>
              <a:ext uri="{FF2B5EF4-FFF2-40B4-BE49-F238E27FC236}">
                <a16:creationId xmlns:a16="http://schemas.microsoft.com/office/drawing/2014/main" id="{1C039BCC-5647-2004-3594-1639E9C0CB16}"/>
              </a:ext>
            </a:extLst>
          </p:cNvPr>
          <p:cNvSpPr>
            <a:spLocks noGrp="1"/>
          </p:cNvSpPr>
          <p:nvPr/>
        </p:nvSpPr>
        <p:spPr>
          <a:xfrm>
            <a:off x="3810000" y="838200"/>
            <a:ext cx="4572000" cy="304800"/>
          </a:xfrm>
          <a:prstGeom prst="rect">
            <a:avLst/>
          </a:prstGeom>
          <a:noFill/>
          <a:ln w="0">
            <a:noFill/>
          </a:ln>
        </p:spPr>
        <p:txBody>
          <a:bodyPr wrap="none" lIns="0" tIns="0" rIns="0" bIns="0">
            <a:noAutofit/>
          </a:bodyPr>
          <a:lstStyle/>
          <a:p>
            <a:pPr algn="ctr">
              <a:defRPr sz="1950" b="1">
                <a:solidFill>
                  <a:srgbClr val="E8BA71"/>
                </a:solidFill>
                <a:latin typeface="Georgia"/>
                <a:ea typeface="Georgia"/>
                <a:cs typeface="Georgia"/>
              </a:defRPr>
            </a:pPr>
            <a:r>
              <a:rPr sz="1950" b="1">
                <a:solidFill>
                  <a:srgbClr val="E8BA71"/>
                </a:solidFill>
                <a:latin typeface="Georgia"/>
                <a:ea typeface="Georgia"/>
                <a:cs typeface="Georgia"/>
              </a:rPr>
              <a:t>GENESIS 12:2–3</a:t>
            </a:r>
          </a:p>
        </p:txBody>
      </p:sp>
      <p:sp>
        <p:nvSpPr>
          <p:cNvPr id="4" name="Rectangle 3">
            <a:extLst>
              <a:ext uri="{FF2B5EF4-FFF2-40B4-BE49-F238E27FC236}">
                <a16:creationId xmlns:a16="http://schemas.microsoft.com/office/drawing/2014/main" id="{77623AD8-09C2-478D-7BAE-B6151A1B0E92}"/>
              </a:ext>
            </a:extLst>
          </p:cNvPr>
          <p:cNvSpPr>
            <a:spLocks noGrp="1"/>
          </p:cNvSpPr>
          <p:nvPr/>
        </p:nvSpPr>
        <p:spPr>
          <a:xfrm>
            <a:off x="6096000" y="1190625"/>
            <a:ext cx="19050" cy="152400"/>
          </a:xfrm>
          <a:prstGeom prst="rect">
            <a:avLst/>
          </a:prstGeom>
          <a:solidFill>
            <a:srgbClr val="E8BA71"/>
          </a:solidFill>
          <a:ln w="0">
            <a:noFill/>
          </a:ln>
        </p:spPr>
        <p:txBody>
          <a:bodyPr/>
          <a:lstStyle/>
          <a:p>
            <a:endParaRPr lang="en-US"/>
          </a:p>
        </p:txBody>
      </p:sp>
      <p:sp>
        <p:nvSpPr>
          <p:cNvPr id="5" name="Rectangle 4">
            <a:extLst>
              <a:ext uri="{FF2B5EF4-FFF2-40B4-BE49-F238E27FC236}">
                <a16:creationId xmlns:a16="http://schemas.microsoft.com/office/drawing/2014/main" id="{E6AEC4B5-DD6F-B58C-E4BA-312CD627921D}"/>
              </a:ext>
            </a:extLst>
          </p:cNvPr>
          <p:cNvSpPr>
            <a:spLocks noGrp="1"/>
          </p:cNvSpPr>
          <p:nvPr/>
        </p:nvSpPr>
        <p:spPr>
          <a:xfrm>
            <a:off x="3143250" y="1343025"/>
            <a:ext cx="6096000" cy="19050"/>
          </a:xfrm>
          <a:prstGeom prst="rect">
            <a:avLst/>
          </a:prstGeom>
          <a:solidFill>
            <a:srgbClr val="E8BA71"/>
          </a:solidFill>
          <a:ln w="0">
            <a:noFill/>
          </a:ln>
        </p:spPr>
        <p:txBody>
          <a:bodyPr/>
          <a:lstStyle/>
          <a:p>
            <a:endParaRPr lang="en-US"/>
          </a:p>
        </p:txBody>
      </p:sp>
      <p:sp>
        <p:nvSpPr>
          <p:cNvPr id="6" name="Rectangle 5">
            <a:extLst>
              <a:ext uri="{FF2B5EF4-FFF2-40B4-BE49-F238E27FC236}">
                <a16:creationId xmlns:a16="http://schemas.microsoft.com/office/drawing/2014/main" id="{5C0BD7E9-14F3-AAA8-6071-687C5A3478BB}"/>
              </a:ext>
            </a:extLst>
          </p:cNvPr>
          <p:cNvSpPr>
            <a:spLocks noGrp="1"/>
          </p:cNvSpPr>
          <p:nvPr/>
        </p:nvSpPr>
        <p:spPr>
          <a:xfrm>
            <a:off x="3143250" y="1343025"/>
            <a:ext cx="19050" cy="142875"/>
          </a:xfrm>
          <a:prstGeom prst="rect">
            <a:avLst/>
          </a:prstGeom>
          <a:solidFill>
            <a:srgbClr val="E8BA71"/>
          </a:solidFill>
          <a:ln w="0">
            <a:noFill/>
          </a:ln>
        </p:spPr>
        <p:txBody>
          <a:bodyPr/>
          <a:lstStyle/>
          <a:p>
            <a:endParaRPr lang="en-US"/>
          </a:p>
        </p:txBody>
      </p:sp>
      <p:sp>
        <p:nvSpPr>
          <p:cNvPr id="7" name="Rectangle 6">
            <a:extLst>
              <a:ext uri="{FF2B5EF4-FFF2-40B4-BE49-F238E27FC236}">
                <a16:creationId xmlns:a16="http://schemas.microsoft.com/office/drawing/2014/main" id="{4FA41114-5DEF-C4E9-7291-EE365EBBCD30}"/>
              </a:ext>
            </a:extLst>
          </p:cNvPr>
          <p:cNvSpPr>
            <a:spLocks noGrp="1"/>
          </p:cNvSpPr>
          <p:nvPr/>
        </p:nvSpPr>
        <p:spPr>
          <a:xfrm>
            <a:off x="9239250" y="1343025"/>
            <a:ext cx="19050" cy="142875"/>
          </a:xfrm>
          <a:prstGeom prst="rect">
            <a:avLst/>
          </a:prstGeom>
          <a:solidFill>
            <a:srgbClr val="E8BA71"/>
          </a:solidFill>
          <a:ln w="0">
            <a:noFill/>
          </a:ln>
        </p:spPr>
        <p:txBody>
          <a:bodyPr/>
          <a:lstStyle/>
          <a:p>
            <a:endParaRPr lang="en-US"/>
          </a:p>
        </p:txBody>
      </p:sp>
      <p:sp>
        <p:nvSpPr>
          <p:cNvPr id="8" name="Freeform 7">
            <a:extLst>
              <a:ext uri="{FF2B5EF4-FFF2-40B4-BE49-F238E27FC236}">
                <a16:creationId xmlns:a16="http://schemas.microsoft.com/office/drawing/2014/main" id="{54C571E9-7E18-A321-74C4-623B437A6D38}"/>
              </a:ext>
            </a:extLst>
          </p:cNvPr>
          <p:cNvSpPr>
            <a:spLocks noGrp="1"/>
          </p:cNvSpPr>
          <p:nvPr/>
        </p:nvSpPr>
        <p:spPr>
          <a:xfrm>
            <a:off x="3095625" y="1485900"/>
            <a:ext cx="114300" cy="85725"/>
          </a:xfrm>
          <a:custGeom>
            <a:avLst/>
            <a:gdLst/>
            <a:ahLst/>
            <a:cxnLst/>
            <a:rect l="0" t="0" r="0" b="0"/>
            <a:pathLst>
              <a:path w="114300" h="85725">
                <a:moveTo>
                  <a:pt x="0" y="0"/>
                </a:moveTo>
                <a:lnTo>
                  <a:pt x="114300" y="0"/>
                </a:lnTo>
                <a:lnTo>
                  <a:pt x="57150" y="85725"/>
                </a:lnTo>
                <a:close/>
              </a:path>
            </a:pathLst>
          </a:custGeom>
          <a:solidFill>
            <a:srgbClr val="E8BA71"/>
          </a:solidFill>
          <a:ln w="0">
            <a:noFill/>
          </a:ln>
        </p:spPr>
        <p:txBody>
          <a:bodyPr/>
          <a:lstStyle/>
          <a:p>
            <a:endParaRPr lang="en-US"/>
          </a:p>
        </p:txBody>
      </p:sp>
      <p:sp>
        <p:nvSpPr>
          <p:cNvPr id="9" name="Freeform 8">
            <a:extLst>
              <a:ext uri="{FF2B5EF4-FFF2-40B4-BE49-F238E27FC236}">
                <a16:creationId xmlns:a16="http://schemas.microsoft.com/office/drawing/2014/main" id="{4C6A9AD1-9C3D-B606-320A-E419BFAF6A79}"/>
              </a:ext>
            </a:extLst>
          </p:cNvPr>
          <p:cNvSpPr>
            <a:spLocks noGrp="1"/>
          </p:cNvSpPr>
          <p:nvPr/>
        </p:nvSpPr>
        <p:spPr>
          <a:xfrm>
            <a:off x="9191625" y="1485900"/>
            <a:ext cx="114300" cy="85725"/>
          </a:xfrm>
          <a:custGeom>
            <a:avLst/>
            <a:gdLst/>
            <a:ahLst/>
            <a:cxnLst/>
            <a:rect l="0" t="0" r="0" b="0"/>
            <a:pathLst>
              <a:path w="114300" h="85725">
                <a:moveTo>
                  <a:pt x="0" y="0"/>
                </a:moveTo>
                <a:lnTo>
                  <a:pt x="114300" y="0"/>
                </a:lnTo>
                <a:lnTo>
                  <a:pt x="57150" y="85725"/>
                </a:lnTo>
                <a:close/>
              </a:path>
            </a:pathLst>
          </a:custGeom>
          <a:solidFill>
            <a:srgbClr val="E8BA71"/>
          </a:solidFill>
          <a:ln w="0">
            <a:noFill/>
          </a:ln>
        </p:spPr>
        <p:txBody>
          <a:bodyPr/>
          <a:lstStyle/>
          <a:p>
            <a:endParaRPr lang="en-US"/>
          </a:p>
        </p:txBody>
      </p:sp>
      <p:sp>
        <p:nvSpPr>
          <p:cNvPr id="10" name="Rectangle 9">
            <a:extLst>
              <a:ext uri="{FF2B5EF4-FFF2-40B4-BE49-F238E27FC236}">
                <a16:creationId xmlns:a16="http://schemas.microsoft.com/office/drawing/2014/main" id="{4D7316B7-D57C-68A8-52A1-6962905713B8}"/>
              </a:ext>
            </a:extLst>
          </p:cNvPr>
          <p:cNvSpPr>
            <a:spLocks noGrp="1"/>
          </p:cNvSpPr>
          <p:nvPr/>
        </p:nvSpPr>
        <p:spPr>
          <a:xfrm>
            <a:off x="457200" y="1676400"/>
            <a:ext cx="5429250" cy="333375"/>
          </a:xfrm>
          <a:prstGeom prst="rect">
            <a:avLst/>
          </a:prstGeom>
          <a:noFill/>
          <a:ln w="0">
            <a:noFill/>
          </a:ln>
        </p:spPr>
        <p:txBody>
          <a:bodyPr wrap="none" lIns="0" tIns="0" rIns="0" bIns="0">
            <a:noAutofit/>
          </a:bodyPr>
          <a:lstStyle/>
          <a:p>
            <a:pPr algn="l">
              <a:defRPr sz="2175" b="1">
                <a:solidFill>
                  <a:srgbClr val="E8BA71"/>
                </a:solidFill>
                <a:latin typeface="Georgia"/>
                <a:ea typeface="Georgia"/>
                <a:cs typeface="Georgia"/>
              </a:defRPr>
            </a:pPr>
            <a:r>
              <a:rPr sz="2175" b="1">
                <a:solidFill>
                  <a:srgbClr val="E8BA71"/>
                </a:solidFill>
                <a:latin typeface="Georgia"/>
                <a:ea typeface="Georgia"/>
                <a:cs typeface="Georgia"/>
              </a:rPr>
              <a:t>“A GREAT NATION”</a:t>
            </a:r>
          </a:p>
        </p:txBody>
      </p:sp>
      <p:sp>
        <p:nvSpPr>
          <p:cNvPr id="11" name="Rectangle 10">
            <a:extLst>
              <a:ext uri="{FF2B5EF4-FFF2-40B4-BE49-F238E27FC236}">
                <a16:creationId xmlns:a16="http://schemas.microsoft.com/office/drawing/2014/main" id="{5867B71B-236C-959A-8BFF-DB18DA226BFC}"/>
              </a:ext>
            </a:extLst>
          </p:cNvPr>
          <p:cNvSpPr>
            <a:spLocks noGrp="1"/>
          </p:cNvSpPr>
          <p:nvPr/>
        </p:nvSpPr>
        <p:spPr>
          <a:xfrm>
            <a:off x="7086540" y="1676400"/>
            <a:ext cx="4667309" cy="333375"/>
          </a:xfrm>
          <a:prstGeom prst="rect">
            <a:avLst/>
          </a:prstGeom>
          <a:noFill/>
          <a:ln w="0">
            <a:noFill/>
          </a:ln>
        </p:spPr>
        <p:txBody>
          <a:bodyPr wrap="none" lIns="0" tIns="0" rIns="0" bIns="0">
            <a:noAutofit/>
          </a:bodyPr>
          <a:lstStyle/>
          <a:p>
            <a:pPr algn="l">
              <a:defRPr sz="2025" b="1">
                <a:solidFill>
                  <a:srgbClr val="8BB9D0"/>
                </a:solidFill>
                <a:latin typeface="Georgia"/>
                <a:ea typeface="Georgia"/>
                <a:cs typeface="Georgia"/>
              </a:defRPr>
            </a:pPr>
            <a:r>
              <a:rPr sz="2025" b="1" dirty="0">
                <a:solidFill>
                  <a:srgbClr val="8BB9D0"/>
                </a:solidFill>
                <a:latin typeface="Georgia"/>
                <a:ea typeface="Georgia"/>
                <a:cs typeface="Georgia"/>
              </a:rPr>
              <a:t>“ALL FAMILIES OF THE EARTH”</a:t>
            </a:r>
          </a:p>
        </p:txBody>
      </p:sp>
      <p:sp>
        <p:nvSpPr>
          <p:cNvPr id="12" name="Rectangle 11">
            <a:extLst>
              <a:ext uri="{FF2B5EF4-FFF2-40B4-BE49-F238E27FC236}">
                <a16:creationId xmlns:a16="http://schemas.microsoft.com/office/drawing/2014/main" id="{D70BFDB8-D1B7-EBBA-393D-1814A5890FA3}"/>
              </a:ext>
            </a:extLst>
          </p:cNvPr>
          <p:cNvSpPr>
            <a:spLocks noGrp="1"/>
          </p:cNvSpPr>
          <p:nvPr/>
        </p:nvSpPr>
        <p:spPr>
          <a:xfrm>
            <a:off x="457200" y="2076450"/>
            <a:ext cx="5410200" cy="285750"/>
          </a:xfrm>
          <a:prstGeom prst="rect">
            <a:avLst/>
          </a:prstGeom>
          <a:noFill/>
          <a:ln w="0">
            <a:noFill/>
          </a:ln>
        </p:spPr>
        <p:txBody>
          <a:bodyPr wrap="none" lIns="0" tIns="0" rIns="0" bIns="0">
            <a:noAutofit/>
          </a:bodyPr>
          <a:lstStyle/>
          <a:p>
            <a:pPr algn="l">
              <a:defRPr sz="1650" b="0">
                <a:solidFill>
                  <a:srgbClr val="E8BA71"/>
                </a:solidFill>
                <a:latin typeface="Georgia"/>
                <a:ea typeface="Georgia"/>
                <a:cs typeface="Georgia"/>
              </a:defRPr>
            </a:pPr>
            <a:r>
              <a:rPr sz="1650" b="0">
                <a:solidFill>
                  <a:srgbClr val="E8BA71"/>
                </a:solidFill>
                <a:latin typeface="Georgia"/>
                <a:ea typeface="Georgia"/>
                <a:cs typeface="Georgia"/>
              </a:rPr>
              <a:t>ISRAEL • Distinct from the church</a:t>
            </a:r>
          </a:p>
        </p:txBody>
      </p:sp>
      <p:sp>
        <p:nvSpPr>
          <p:cNvPr id="13" name="Rectangle 12">
            <a:extLst>
              <a:ext uri="{FF2B5EF4-FFF2-40B4-BE49-F238E27FC236}">
                <a16:creationId xmlns:a16="http://schemas.microsoft.com/office/drawing/2014/main" id="{60DBA22B-8E1D-B47F-65EE-76C166D192D8}"/>
              </a:ext>
            </a:extLst>
          </p:cNvPr>
          <p:cNvSpPr>
            <a:spLocks noGrp="1"/>
          </p:cNvSpPr>
          <p:nvPr/>
        </p:nvSpPr>
        <p:spPr>
          <a:xfrm>
            <a:off x="7134160" y="2076450"/>
            <a:ext cx="4619689" cy="285750"/>
          </a:xfrm>
          <a:prstGeom prst="rect">
            <a:avLst/>
          </a:prstGeom>
          <a:noFill/>
          <a:ln w="0">
            <a:noFill/>
          </a:ln>
        </p:spPr>
        <p:txBody>
          <a:bodyPr wrap="none" lIns="0" tIns="0" rIns="0" bIns="0">
            <a:noAutofit/>
          </a:bodyPr>
          <a:lstStyle/>
          <a:p>
            <a:pPr algn="l">
              <a:defRPr sz="1650" b="0">
                <a:solidFill>
                  <a:srgbClr val="8BB9D0"/>
                </a:solidFill>
                <a:latin typeface="Georgia"/>
                <a:ea typeface="Georgia"/>
                <a:cs typeface="Georgia"/>
              </a:defRPr>
            </a:pPr>
            <a:r>
              <a:rPr sz="1650" b="0" dirty="0">
                <a:solidFill>
                  <a:srgbClr val="8BB9D0"/>
                </a:solidFill>
                <a:latin typeface="Georgia"/>
                <a:ea typeface="Georgia"/>
                <a:cs typeface="Georgia"/>
              </a:rPr>
              <a:t>ALL PEOPLES • Genesis 12:3b</a:t>
            </a:r>
          </a:p>
        </p:txBody>
      </p:sp>
      <p:sp>
        <p:nvSpPr>
          <p:cNvPr id="14" name="Rectangle 13">
            <a:extLst>
              <a:ext uri="{FF2B5EF4-FFF2-40B4-BE49-F238E27FC236}">
                <a16:creationId xmlns:a16="http://schemas.microsoft.com/office/drawing/2014/main" id="{27BAF7AC-8069-34E7-CD58-8C3521D383A0}"/>
              </a:ext>
            </a:extLst>
          </p:cNvPr>
          <p:cNvSpPr>
            <a:spLocks noGrp="1"/>
          </p:cNvSpPr>
          <p:nvPr/>
        </p:nvSpPr>
        <p:spPr>
          <a:xfrm>
            <a:off x="6134100" y="1704975"/>
            <a:ext cx="9525" cy="3038475"/>
          </a:xfrm>
          <a:prstGeom prst="rect">
            <a:avLst/>
          </a:prstGeom>
          <a:solidFill>
            <a:srgbClr val="53616A"/>
          </a:solidFill>
          <a:ln w="0">
            <a:noFill/>
          </a:ln>
        </p:spPr>
        <p:txBody>
          <a:bodyPr/>
          <a:lstStyle/>
          <a:p>
            <a:endParaRPr lang="en-US"/>
          </a:p>
        </p:txBody>
      </p:sp>
      <p:sp>
        <p:nvSpPr>
          <p:cNvPr id="15" name="Rectangle 14">
            <a:extLst>
              <a:ext uri="{FF2B5EF4-FFF2-40B4-BE49-F238E27FC236}">
                <a16:creationId xmlns:a16="http://schemas.microsoft.com/office/drawing/2014/main" id="{0F4DBDA0-9B3A-4E75-62C9-A96083311E46}"/>
              </a:ext>
            </a:extLst>
          </p:cNvPr>
          <p:cNvSpPr>
            <a:spLocks noGrp="1"/>
          </p:cNvSpPr>
          <p:nvPr/>
        </p:nvSpPr>
        <p:spPr>
          <a:xfrm>
            <a:off x="457200" y="2409825"/>
            <a:ext cx="5429250" cy="276225"/>
          </a:xfrm>
          <a:prstGeom prst="rect">
            <a:avLst/>
          </a:prstGeom>
          <a:noFill/>
          <a:ln w="0">
            <a:noFill/>
          </a:ln>
        </p:spPr>
        <p:txBody>
          <a:bodyPr wrap="none" lIns="0" tIns="0" rIns="0" bIns="0">
            <a:noAutofit/>
          </a:bodyPr>
          <a:lstStyle/>
          <a:p>
            <a:pPr algn="l">
              <a:defRPr sz="1500" b="0">
                <a:solidFill>
                  <a:srgbClr val="F8F4EA"/>
                </a:solidFill>
                <a:latin typeface="Georgia"/>
                <a:ea typeface="Georgia"/>
                <a:cs typeface="Georgia"/>
              </a:defRPr>
            </a:pPr>
            <a:r>
              <a:rPr sz="1500" b="0">
                <a:solidFill>
                  <a:srgbClr val="F8F4EA"/>
                </a:solidFill>
                <a:latin typeface="Georgia"/>
                <a:ea typeface="Georgia"/>
                <a:cs typeface="Georgia"/>
              </a:rPr>
              <a:t>Unconditional • God will fulfill literally to Israel</a:t>
            </a:r>
          </a:p>
        </p:txBody>
      </p:sp>
      <p:sp>
        <p:nvSpPr>
          <p:cNvPr id="16" name="Rectangle 15">
            <a:extLst>
              <a:ext uri="{FF2B5EF4-FFF2-40B4-BE49-F238E27FC236}">
                <a16:creationId xmlns:a16="http://schemas.microsoft.com/office/drawing/2014/main" id="{35F09E5B-ECBF-768B-5C3D-663A3E6E2F47}"/>
              </a:ext>
            </a:extLst>
          </p:cNvPr>
          <p:cNvSpPr>
            <a:spLocks noGrp="1"/>
          </p:cNvSpPr>
          <p:nvPr/>
        </p:nvSpPr>
        <p:spPr>
          <a:xfrm>
            <a:off x="457200" y="2781300"/>
            <a:ext cx="5429250" cy="238125"/>
          </a:xfrm>
          <a:prstGeom prst="rect">
            <a:avLst/>
          </a:prstGeom>
          <a:noFill/>
          <a:ln w="0">
            <a:noFill/>
          </a:ln>
        </p:spPr>
        <p:txBody>
          <a:bodyPr wrap="none" lIns="0" tIns="0" rIns="0" bIns="0">
            <a:noAutofit/>
          </a:bodyPr>
          <a:lstStyle/>
          <a:p>
            <a:pPr algn="l">
              <a:defRPr sz="1500" b="1">
                <a:solidFill>
                  <a:srgbClr val="E8BA71"/>
                </a:solidFill>
                <a:latin typeface="Georgia"/>
                <a:ea typeface="Georgia"/>
                <a:cs typeface="Georgia"/>
              </a:defRPr>
            </a:pPr>
            <a:r>
              <a:rPr sz="1500" b="1" dirty="0">
                <a:solidFill>
                  <a:schemeClr val="accent1">
                    <a:lumMod val="60000"/>
                    <a:lumOff val="40000"/>
                  </a:schemeClr>
                </a:solidFill>
                <a:latin typeface="Georgia"/>
                <a:ea typeface="Georgia"/>
                <a:cs typeface="Georgia"/>
              </a:rPr>
              <a:t>LAND</a:t>
            </a:r>
            <a:r>
              <a:rPr sz="1500" b="1" dirty="0">
                <a:solidFill>
                  <a:srgbClr val="E8BA71"/>
                </a:solidFill>
                <a:latin typeface="Georgia"/>
                <a:ea typeface="Georgia"/>
                <a:cs typeface="Georgia"/>
              </a:rPr>
              <a:t> PROMISES</a:t>
            </a:r>
          </a:p>
        </p:txBody>
      </p:sp>
      <p:sp>
        <p:nvSpPr>
          <p:cNvPr id="17" name="Rectangle 16">
            <a:extLst>
              <a:ext uri="{FF2B5EF4-FFF2-40B4-BE49-F238E27FC236}">
                <a16:creationId xmlns:a16="http://schemas.microsoft.com/office/drawing/2014/main" id="{DAB0E1E8-3E43-DBCA-0EBA-623B374395A7}"/>
              </a:ext>
            </a:extLst>
          </p:cNvPr>
          <p:cNvSpPr>
            <a:spLocks noGrp="1"/>
          </p:cNvSpPr>
          <p:nvPr/>
        </p:nvSpPr>
        <p:spPr>
          <a:xfrm>
            <a:off x="457200" y="3019425"/>
            <a:ext cx="5429250" cy="238125"/>
          </a:xfrm>
          <a:prstGeom prst="rect">
            <a:avLst/>
          </a:prstGeom>
          <a:noFill/>
          <a:ln w="0">
            <a:noFill/>
          </a:ln>
        </p:spPr>
        <p:txBody>
          <a:bodyPr wrap="none" lIns="0" tIns="0" rIns="0" bIns="0">
            <a:noAutofit/>
          </a:bodyPr>
          <a:lstStyle/>
          <a:p>
            <a:pPr algn="l">
              <a:defRPr sz="1350" b="0">
                <a:solidFill>
                  <a:srgbClr val="C8CED0"/>
                </a:solidFill>
                <a:latin typeface="Georgia"/>
                <a:ea typeface="Georgia"/>
                <a:cs typeface="Georgia"/>
              </a:defRPr>
            </a:pPr>
            <a:r>
              <a:rPr sz="1350" b="0" dirty="0">
                <a:solidFill>
                  <a:srgbClr val="C8CED0"/>
                </a:solidFill>
                <a:latin typeface="Georgia"/>
                <a:ea typeface="Georgia"/>
                <a:cs typeface="Georgia"/>
              </a:rPr>
              <a:t>Genesis 15:18–21; Deuteronomy 30:1–10</a:t>
            </a:r>
          </a:p>
        </p:txBody>
      </p:sp>
      <p:sp>
        <p:nvSpPr>
          <p:cNvPr id="18" name="Rectangle 17">
            <a:extLst>
              <a:ext uri="{FF2B5EF4-FFF2-40B4-BE49-F238E27FC236}">
                <a16:creationId xmlns:a16="http://schemas.microsoft.com/office/drawing/2014/main" id="{2272B657-34A8-E6F2-AA2C-1CECD582AA80}"/>
              </a:ext>
            </a:extLst>
          </p:cNvPr>
          <p:cNvSpPr>
            <a:spLocks noGrp="1"/>
          </p:cNvSpPr>
          <p:nvPr/>
        </p:nvSpPr>
        <p:spPr>
          <a:xfrm>
            <a:off x="457200" y="3295650"/>
            <a:ext cx="5429250" cy="238125"/>
          </a:xfrm>
          <a:prstGeom prst="rect">
            <a:avLst/>
          </a:prstGeom>
          <a:noFill/>
          <a:ln w="0">
            <a:noFill/>
          </a:ln>
        </p:spPr>
        <p:txBody>
          <a:bodyPr wrap="none" lIns="0" tIns="0" rIns="0" bIns="0">
            <a:noAutofit/>
          </a:bodyPr>
          <a:lstStyle/>
          <a:p>
            <a:pPr algn="l">
              <a:defRPr sz="1500" b="1">
                <a:solidFill>
                  <a:srgbClr val="E8BA71"/>
                </a:solidFill>
                <a:latin typeface="Georgia"/>
                <a:ea typeface="Georgia"/>
                <a:cs typeface="Georgia"/>
              </a:defRPr>
            </a:pPr>
            <a:r>
              <a:rPr sz="1500" b="1" dirty="0">
                <a:solidFill>
                  <a:srgbClr val="E8BA71"/>
                </a:solidFill>
                <a:latin typeface="Georgia"/>
                <a:ea typeface="Georgia"/>
                <a:cs typeface="Georgia"/>
              </a:rPr>
              <a:t>DAVIDIC COVENANT: </a:t>
            </a:r>
            <a:r>
              <a:rPr sz="1500" b="1" dirty="0">
                <a:solidFill>
                  <a:schemeClr val="accent1">
                    <a:lumMod val="60000"/>
                    <a:lumOff val="40000"/>
                  </a:schemeClr>
                </a:solidFill>
                <a:latin typeface="Georgia"/>
                <a:ea typeface="Georgia"/>
                <a:cs typeface="Georgia"/>
              </a:rPr>
              <a:t>KING / KINGDOM</a:t>
            </a:r>
          </a:p>
        </p:txBody>
      </p:sp>
      <p:sp>
        <p:nvSpPr>
          <p:cNvPr id="19" name="Rectangle 18">
            <a:extLst>
              <a:ext uri="{FF2B5EF4-FFF2-40B4-BE49-F238E27FC236}">
                <a16:creationId xmlns:a16="http://schemas.microsoft.com/office/drawing/2014/main" id="{49345BAD-1111-9EA4-C164-7D48A62E5C4D}"/>
              </a:ext>
            </a:extLst>
          </p:cNvPr>
          <p:cNvSpPr>
            <a:spLocks noGrp="1"/>
          </p:cNvSpPr>
          <p:nvPr/>
        </p:nvSpPr>
        <p:spPr>
          <a:xfrm>
            <a:off x="457200" y="3533775"/>
            <a:ext cx="5429250" cy="238125"/>
          </a:xfrm>
          <a:prstGeom prst="rect">
            <a:avLst/>
          </a:prstGeom>
          <a:noFill/>
          <a:ln w="0">
            <a:noFill/>
          </a:ln>
        </p:spPr>
        <p:txBody>
          <a:bodyPr wrap="none" lIns="0" tIns="0" rIns="0" bIns="0">
            <a:noAutofit/>
          </a:bodyPr>
          <a:lstStyle/>
          <a:p>
            <a:pPr algn="l">
              <a:defRPr sz="1350" b="0">
                <a:solidFill>
                  <a:srgbClr val="C8CED0"/>
                </a:solidFill>
                <a:latin typeface="Georgia"/>
                <a:ea typeface="Georgia"/>
                <a:cs typeface="Georgia"/>
              </a:defRPr>
            </a:pPr>
            <a:r>
              <a:rPr sz="1350" b="0">
                <a:solidFill>
                  <a:srgbClr val="C8CED0"/>
                </a:solidFill>
                <a:latin typeface="Georgia"/>
                <a:ea typeface="Georgia"/>
                <a:cs typeface="Georgia"/>
              </a:rPr>
              <a:t>2 Samuel 7:12–16; Psalm 89:30–37</a:t>
            </a:r>
          </a:p>
        </p:txBody>
      </p:sp>
      <p:sp>
        <p:nvSpPr>
          <p:cNvPr id="20" name="Rectangle 19">
            <a:extLst>
              <a:ext uri="{FF2B5EF4-FFF2-40B4-BE49-F238E27FC236}">
                <a16:creationId xmlns:a16="http://schemas.microsoft.com/office/drawing/2014/main" id="{0215B7DB-66C6-A111-EBC6-731C4EC876B1}"/>
              </a:ext>
            </a:extLst>
          </p:cNvPr>
          <p:cNvSpPr>
            <a:spLocks noGrp="1"/>
          </p:cNvSpPr>
          <p:nvPr/>
        </p:nvSpPr>
        <p:spPr>
          <a:xfrm>
            <a:off x="457200" y="3810000"/>
            <a:ext cx="5429250" cy="238125"/>
          </a:xfrm>
          <a:prstGeom prst="rect">
            <a:avLst/>
          </a:prstGeom>
          <a:noFill/>
          <a:ln w="0">
            <a:noFill/>
          </a:ln>
        </p:spPr>
        <p:txBody>
          <a:bodyPr wrap="none" lIns="0" tIns="0" rIns="0" bIns="0">
            <a:noAutofit/>
          </a:bodyPr>
          <a:lstStyle/>
          <a:p>
            <a:pPr algn="l">
              <a:defRPr sz="1350" b="1">
                <a:solidFill>
                  <a:srgbClr val="E8BA71"/>
                </a:solidFill>
                <a:latin typeface="Georgia"/>
                <a:ea typeface="Georgia"/>
                <a:cs typeface="Georgia"/>
              </a:defRPr>
            </a:pPr>
            <a:r>
              <a:rPr sz="1350" b="1" dirty="0">
                <a:solidFill>
                  <a:srgbClr val="E8BA71"/>
                </a:solidFill>
                <a:latin typeface="Georgia"/>
                <a:ea typeface="Georgia"/>
                <a:cs typeface="Georgia"/>
              </a:rPr>
              <a:t>NEW COVENANT: </a:t>
            </a:r>
            <a:r>
              <a:rPr sz="1350" b="1" dirty="0">
                <a:solidFill>
                  <a:schemeClr val="accent1">
                    <a:lumMod val="60000"/>
                    <a:lumOff val="40000"/>
                  </a:schemeClr>
                </a:solidFill>
                <a:latin typeface="Georgia"/>
                <a:ea typeface="Georgia"/>
                <a:cs typeface="Georgia"/>
              </a:rPr>
              <a:t>FORGIVEN / REGENERATED PEOPLE</a:t>
            </a:r>
          </a:p>
        </p:txBody>
      </p:sp>
      <p:sp>
        <p:nvSpPr>
          <p:cNvPr id="21" name="Rectangle 20">
            <a:extLst>
              <a:ext uri="{FF2B5EF4-FFF2-40B4-BE49-F238E27FC236}">
                <a16:creationId xmlns:a16="http://schemas.microsoft.com/office/drawing/2014/main" id="{D3F0D502-149A-A3CC-B857-AA210B9B89A8}"/>
              </a:ext>
            </a:extLst>
          </p:cNvPr>
          <p:cNvSpPr>
            <a:spLocks noGrp="1"/>
          </p:cNvSpPr>
          <p:nvPr/>
        </p:nvSpPr>
        <p:spPr>
          <a:xfrm>
            <a:off x="457200" y="4048125"/>
            <a:ext cx="5429250" cy="238125"/>
          </a:xfrm>
          <a:prstGeom prst="rect">
            <a:avLst/>
          </a:prstGeom>
          <a:noFill/>
          <a:ln w="0">
            <a:noFill/>
          </a:ln>
        </p:spPr>
        <p:txBody>
          <a:bodyPr wrap="none" lIns="0" tIns="0" rIns="0" bIns="0">
            <a:noAutofit/>
          </a:bodyPr>
          <a:lstStyle/>
          <a:p>
            <a:pPr algn="l">
              <a:defRPr sz="1350" b="0">
                <a:solidFill>
                  <a:srgbClr val="C8CED0"/>
                </a:solidFill>
                <a:latin typeface="Georgia"/>
                <a:ea typeface="Georgia"/>
                <a:cs typeface="Georgia"/>
              </a:defRPr>
            </a:pPr>
            <a:r>
              <a:rPr sz="1350" b="0">
                <a:solidFill>
                  <a:srgbClr val="C8CED0"/>
                </a:solidFill>
                <a:latin typeface="Georgia"/>
                <a:ea typeface="Georgia"/>
                <a:cs typeface="Georgia"/>
              </a:rPr>
              <a:t>Jeremiah 31:31–34; Ezekiel 36:24–28</a:t>
            </a:r>
          </a:p>
        </p:txBody>
      </p:sp>
      <p:sp>
        <p:nvSpPr>
          <p:cNvPr id="22" name="Rectangle 21">
            <a:extLst>
              <a:ext uri="{FF2B5EF4-FFF2-40B4-BE49-F238E27FC236}">
                <a16:creationId xmlns:a16="http://schemas.microsoft.com/office/drawing/2014/main" id="{2B1B71C1-F866-FF2B-33A5-9DE7000940A8}"/>
              </a:ext>
            </a:extLst>
          </p:cNvPr>
          <p:cNvSpPr>
            <a:spLocks noGrp="1"/>
          </p:cNvSpPr>
          <p:nvPr/>
        </p:nvSpPr>
        <p:spPr>
          <a:xfrm>
            <a:off x="7153208" y="2476500"/>
            <a:ext cx="4600641" cy="314325"/>
          </a:xfrm>
          <a:prstGeom prst="rect">
            <a:avLst/>
          </a:prstGeom>
          <a:noFill/>
          <a:ln w="0">
            <a:noFill/>
          </a:ln>
        </p:spPr>
        <p:txBody>
          <a:bodyPr wrap="none" lIns="0" tIns="0" rIns="0" bIns="0">
            <a:noAutofit/>
          </a:bodyPr>
          <a:lstStyle/>
          <a:p>
            <a:pPr algn="l">
              <a:defRPr sz="2025" b="0">
                <a:solidFill>
                  <a:srgbClr val="8BB9D0"/>
                </a:solidFill>
                <a:latin typeface="Georgia"/>
                <a:ea typeface="Georgia"/>
                <a:cs typeface="Georgia"/>
              </a:defRPr>
            </a:pPr>
            <a:r>
              <a:rPr sz="2025" b="0" dirty="0">
                <a:solidFill>
                  <a:srgbClr val="8BB9D0"/>
                </a:solidFill>
                <a:latin typeface="Georgia"/>
                <a:ea typeface="Georgia"/>
                <a:cs typeface="Georgia"/>
              </a:rPr>
              <a:t>Gospel proclaimed beforehand</a:t>
            </a:r>
          </a:p>
        </p:txBody>
      </p:sp>
      <p:sp>
        <p:nvSpPr>
          <p:cNvPr id="23" name="Rectangle 22">
            <a:extLst>
              <a:ext uri="{FF2B5EF4-FFF2-40B4-BE49-F238E27FC236}">
                <a16:creationId xmlns:a16="http://schemas.microsoft.com/office/drawing/2014/main" id="{6137AE5C-7A32-A7EA-621B-E59E6A3CDA60}"/>
              </a:ext>
            </a:extLst>
          </p:cNvPr>
          <p:cNvSpPr>
            <a:spLocks noGrp="1"/>
          </p:cNvSpPr>
          <p:nvPr/>
        </p:nvSpPr>
        <p:spPr>
          <a:xfrm>
            <a:off x="7172256" y="2838450"/>
            <a:ext cx="4581593" cy="257175"/>
          </a:xfrm>
          <a:prstGeom prst="rect">
            <a:avLst/>
          </a:prstGeom>
          <a:noFill/>
          <a:ln w="0">
            <a:noFill/>
          </a:ln>
        </p:spPr>
        <p:txBody>
          <a:bodyPr wrap="none" lIns="0" tIns="0" rIns="0" bIns="0">
            <a:noAutofit/>
          </a:bodyPr>
          <a:lstStyle/>
          <a:p>
            <a:pPr algn="l">
              <a:defRPr sz="1575" b="0">
                <a:solidFill>
                  <a:srgbClr val="C8CED0"/>
                </a:solidFill>
                <a:latin typeface="Georgia"/>
                <a:ea typeface="Georgia"/>
                <a:cs typeface="Georgia"/>
              </a:defRPr>
            </a:pPr>
            <a:r>
              <a:rPr sz="1575" b="0" dirty="0">
                <a:solidFill>
                  <a:srgbClr val="C8CED0"/>
                </a:solidFill>
                <a:latin typeface="Georgia"/>
                <a:ea typeface="Georgia"/>
                <a:cs typeface="Georgia"/>
              </a:rPr>
              <a:t>Galatians 3:8</a:t>
            </a:r>
          </a:p>
        </p:txBody>
      </p:sp>
      <p:sp>
        <p:nvSpPr>
          <p:cNvPr id="24" name="Rectangle 23">
            <a:extLst>
              <a:ext uri="{FF2B5EF4-FFF2-40B4-BE49-F238E27FC236}">
                <a16:creationId xmlns:a16="http://schemas.microsoft.com/office/drawing/2014/main" id="{DFB14D41-0324-AC07-C54F-35DF6B2E6BC8}"/>
              </a:ext>
            </a:extLst>
          </p:cNvPr>
          <p:cNvSpPr>
            <a:spLocks noGrp="1"/>
          </p:cNvSpPr>
          <p:nvPr/>
        </p:nvSpPr>
        <p:spPr>
          <a:xfrm>
            <a:off x="7153208" y="3286125"/>
            <a:ext cx="4600642" cy="304800"/>
          </a:xfrm>
          <a:prstGeom prst="rect">
            <a:avLst/>
          </a:prstGeom>
          <a:noFill/>
          <a:ln w="0">
            <a:noFill/>
          </a:ln>
        </p:spPr>
        <p:txBody>
          <a:bodyPr wrap="none" lIns="0" tIns="0" rIns="0" bIns="0">
            <a:noAutofit/>
          </a:bodyPr>
          <a:lstStyle/>
          <a:p>
            <a:pPr algn="l">
              <a:defRPr sz="2100" b="0">
                <a:solidFill>
                  <a:srgbClr val="F8F4EA"/>
                </a:solidFill>
                <a:latin typeface="Georgia"/>
                <a:ea typeface="Georgia"/>
                <a:cs typeface="Georgia"/>
              </a:defRPr>
            </a:pPr>
            <a:r>
              <a:rPr sz="2100" b="0" dirty="0">
                <a:solidFill>
                  <a:srgbClr val="F8F4EA"/>
                </a:solidFill>
                <a:latin typeface="Georgia"/>
                <a:ea typeface="Georgia"/>
                <a:cs typeface="Georgia"/>
              </a:rPr>
              <a:t>Blessing fulfilled in Christ</a:t>
            </a:r>
          </a:p>
        </p:txBody>
      </p:sp>
      <p:sp>
        <p:nvSpPr>
          <p:cNvPr id="25" name="Rectangle 24">
            <a:extLst>
              <a:ext uri="{FF2B5EF4-FFF2-40B4-BE49-F238E27FC236}">
                <a16:creationId xmlns:a16="http://schemas.microsoft.com/office/drawing/2014/main" id="{25ED6BCA-96FA-79C6-C400-B55CF3DAD6AA}"/>
              </a:ext>
            </a:extLst>
          </p:cNvPr>
          <p:cNvSpPr>
            <a:spLocks noGrp="1"/>
          </p:cNvSpPr>
          <p:nvPr/>
        </p:nvSpPr>
        <p:spPr>
          <a:xfrm>
            <a:off x="7134160" y="3638550"/>
            <a:ext cx="4619690" cy="257175"/>
          </a:xfrm>
          <a:prstGeom prst="rect">
            <a:avLst/>
          </a:prstGeom>
          <a:noFill/>
          <a:ln w="0">
            <a:noFill/>
          </a:ln>
        </p:spPr>
        <p:txBody>
          <a:bodyPr wrap="none" lIns="0" tIns="0" rIns="0" bIns="0">
            <a:noAutofit/>
          </a:bodyPr>
          <a:lstStyle/>
          <a:p>
            <a:pPr algn="l">
              <a:defRPr sz="1575" b="0">
                <a:solidFill>
                  <a:srgbClr val="C8CED0"/>
                </a:solidFill>
                <a:latin typeface="Georgia"/>
                <a:ea typeface="Georgia"/>
                <a:cs typeface="Georgia"/>
              </a:defRPr>
            </a:pPr>
            <a:r>
              <a:rPr sz="1575" b="0" dirty="0">
                <a:solidFill>
                  <a:srgbClr val="C8CED0"/>
                </a:solidFill>
                <a:latin typeface="Georgia"/>
                <a:ea typeface="Georgia"/>
                <a:cs typeface="Georgia"/>
              </a:rPr>
              <a:t>Galatians 3:13–16</a:t>
            </a:r>
          </a:p>
        </p:txBody>
      </p:sp>
      <p:sp>
        <p:nvSpPr>
          <p:cNvPr id="26" name="Rectangle 25">
            <a:extLst>
              <a:ext uri="{FF2B5EF4-FFF2-40B4-BE49-F238E27FC236}">
                <a16:creationId xmlns:a16="http://schemas.microsoft.com/office/drawing/2014/main" id="{E6D8A299-3116-DABC-6F92-4753FF9DBC9E}"/>
              </a:ext>
            </a:extLst>
          </p:cNvPr>
          <p:cNvSpPr>
            <a:spLocks noGrp="1"/>
          </p:cNvSpPr>
          <p:nvPr/>
        </p:nvSpPr>
        <p:spPr>
          <a:xfrm>
            <a:off x="7153208" y="4095750"/>
            <a:ext cx="4600642" cy="285750"/>
          </a:xfrm>
          <a:prstGeom prst="rect">
            <a:avLst/>
          </a:prstGeom>
          <a:noFill/>
          <a:ln w="0">
            <a:noFill/>
          </a:ln>
        </p:spPr>
        <p:txBody>
          <a:bodyPr wrap="none" lIns="0" tIns="0" rIns="0" bIns="0">
            <a:noAutofit/>
          </a:bodyPr>
          <a:lstStyle/>
          <a:p>
            <a:pPr algn="l">
              <a:defRPr sz="1725" b="0">
                <a:solidFill>
                  <a:srgbClr val="F8F4EA"/>
                </a:solidFill>
                <a:latin typeface="Georgia"/>
                <a:ea typeface="Georgia"/>
                <a:cs typeface="Georgia"/>
              </a:defRPr>
            </a:pPr>
            <a:r>
              <a:rPr sz="1725" b="0" dirty="0">
                <a:solidFill>
                  <a:srgbClr val="F8F4EA"/>
                </a:solidFill>
                <a:latin typeface="Georgia"/>
                <a:ea typeface="Georgia"/>
                <a:cs typeface="Georgia"/>
              </a:rPr>
              <a:t>Redemption provided for all humanity</a:t>
            </a:r>
          </a:p>
        </p:txBody>
      </p:sp>
      <p:sp>
        <p:nvSpPr>
          <p:cNvPr id="27" name="Rectangle 26">
            <a:extLst>
              <a:ext uri="{FF2B5EF4-FFF2-40B4-BE49-F238E27FC236}">
                <a16:creationId xmlns:a16="http://schemas.microsoft.com/office/drawing/2014/main" id="{778903C3-A31B-E278-EAE3-BCCF842D2041}"/>
              </a:ext>
            </a:extLst>
          </p:cNvPr>
          <p:cNvSpPr>
            <a:spLocks noGrp="1"/>
          </p:cNvSpPr>
          <p:nvPr/>
        </p:nvSpPr>
        <p:spPr>
          <a:xfrm>
            <a:off x="7172256" y="4438650"/>
            <a:ext cx="4581594" cy="247650"/>
          </a:xfrm>
          <a:prstGeom prst="rect">
            <a:avLst/>
          </a:prstGeom>
          <a:noFill/>
          <a:ln w="0">
            <a:noFill/>
          </a:ln>
        </p:spPr>
        <p:txBody>
          <a:bodyPr wrap="none" lIns="0" tIns="0" rIns="0" bIns="0">
            <a:noAutofit/>
          </a:bodyPr>
          <a:lstStyle/>
          <a:p>
            <a:pPr algn="l">
              <a:defRPr sz="1425" b="0">
                <a:solidFill>
                  <a:srgbClr val="C8CED0"/>
                </a:solidFill>
                <a:latin typeface="Georgia"/>
                <a:ea typeface="Georgia"/>
                <a:cs typeface="Georgia"/>
              </a:defRPr>
            </a:pPr>
            <a:r>
              <a:rPr sz="1425" b="0" dirty="0">
                <a:solidFill>
                  <a:srgbClr val="C8CED0"/>
                </a:solidFill>
                <a:latin typeface="Georgia"/>
                <a:ea typeface="Georgia"/>
                <a:cs typeface="Georgia"/>
              </a:rPr>
              <a:t>Received through faith </a:t>
            </a:r>
            <a:endParaRPr lang="en-US" sz="1425" b="0" dirty="0">
              <a:solidFill>
                <a:srgbClr val="C8CED0"/>
              </a:solidFill>
              <a:latin typeface="Georgia"/>
              <a:ea typeface="Georgia"/>
              <a:cs typeface="Georgia"/>
            </a:endParaRPr>
          </a:p>
          <a:p>
            <a:pPr algn="l">
              <a:defRPr sz="1425" b="0">
                <a:solidFill>
                  <a:srgbClr val="C8CED0"/>
                </a:solidFill>
                <a:latin typeface="Georgia"/>
                <a:ea typeface="Georgia"/>
                <a:cs typeface="Georgia"/>
              </a:defRPr>
            </a:pPr>
            <a:r>
              <a:rPr sz="1425" b="0" dirty="0">
                <a:solidFill>
                  <a:srgbClr val="C8CED0"/>
                </a:solidFill>
                <a:latin typeface="Georgia"/>
                <a:ea typeface="Georgia"/>
                <a:cs typeface="Georgia"/>
              </a:rPr>
              <a:t>• John 3:16; Galatians 3:9</a:t>
            </a:r>
          </a:p>
        </p:txBody>
      </p:sp>
      <p:sp>
        <p:nvSpPr>
          <p:cNvPr id="28" name="Rectangle 27">
            <a:extLst>
              <a:ext uri="{FF2B5EF4-FFF2-40B4-BE49-F238E27FC236}">
                <a16:creationId xmlns:a16="http://schemas.microsoft.com/office/drawing/2014/main" id="{14A38A82-86C4-D96C-B123-6F2476BD1ADD}"/>
              </a:ext>
            </a:extLst>
          </p:cNvPr>
          <p:cNvSpPr>
            <a:spLocks noGrp="1"/>
          </p:cNvSpPr>
          <p:nvPr/>
        </p:nvSpPr>
        <p:spPr>
          <a:xfrm>
            <a:off x="457200" y="4295775"/>
            <a:ext cx="5295900" cy="9525"/>
          </a:xfrm>
          <a:prstGeom prst="rect">
            <a:avLst/>
          </a:prstGeom>
          <a:solidFill>
            <a:srgbClr val="53616A"/>
          </a:solidFill>
          <a:ln w="0">
            <a:noFill/>
          </a:ln>
        </p:spPr>
        <p:txBody>
          <a:bodyPr/>
          <a:lstStyle/>
          <a:p>
            <a:endParaRPr lang="en-US"/>
          </a:p>
        </p:txBody>
      </p:sp>
      <p:sp>
        <p:nvSpPr>
          <p:cNvPr id="29" name="Rectangle 28">
            <a:extLst>
              <a:ext uri="{FF2B5EF4-FFF2-40B4-BE49-F238E27FC236}">
                <a16:creationId xmlns:a16="http://schemas.microsoft.com/office/drawing/2014/main" id="{8150898E-EB07-5314-9C75-3D15ABCF0C7B}"/>
              </a:ext>
            </a:extLst>
          </p:cNvPr>
          <p:cNvSpPr>
            <a:spLocks noGrp="1"/>
          </p:cNvSpPr>
          <p:nvPr/>
        </p:nvSpPr>
        <p:spPr>
          <a:xfrm>
            <a:off x="289560" y="5629275"/>
            <a:ext cx="5429250" cy="238125"/>
          </a:xfrm>
          <a:prstGeom prst="rect">
            <a:avLst/>
          </a:prstGeom>
          <a:noFill/>
          <a:ln w="0">
            <a:noFill/>
          </a:ln>
        </p:spPr>
        <p:txBody>
          <a:bodyPr wrap="none" lIns="0" tIns="0" rIns="0" bIns="0">
            <a:noAutofit/>
          </a:bodyPr>
          <a:lstStyle/>
          <a:p>
            <a:pPr algn="l">
              <a:defRPr sz="1500" b="1">
                <a:solidFill>
                  <a:srgbClr val="E8BA71"/>
                </a:solidFill>
                <a:latin typeface="Georgia"/>
                <a:ea typeface="Georgia"/>
                <a:cs typeface="Georgia"/>
              </a:defRPr>
            </a:pPr>
            <a:r>
              <a:rPr sz="1400" b="1" dirty="0">
                <a:solidFill>
                  <a:schemeClr val="accent2">
                    <a:lumMod val="60000"/>
                    <a:lumOff val="40000"/>
                  </a:schemeClr>
                </a:solidFill>
                <a:latin typeface="Georgia"/>
                <a:ea typeface="Georgia"/>
                <a:cs typeface="Georgia"/>
              </a:rPr>
              <a:t>MOSAIC</a:t>
            </a:r>
            <a:r>
              <a:rPr lang="en-US" sz="1400" b="1" dirty="0">
                <a:solidFill>
                  <a:schemeClr val="accent2">
                    <a:lumMod val="60000"/>
                    <a:lumOff val="40000"/>
                  </a:schemeClr>
                </a:solidFill>
                <a:latin typeface="Georgia"/>
                <a:ea typeface="Georgia"/>
                <a:cs typeface="Georgia"/>
              </a:rPr>
              <a:t> COVENANT</a:t>
            </a:r>
            <a:r>
              <a:rPr sz="1400" b="1" dirty="0">
                <a:solidFill>
                  <a:schemeClr val="accent2">
                    <a:lumMod val="60000"/>
                    <a:lumOff val="40000"/>
                  </a:schemeClr>
                </a:solidFill>
                <a:latin typeface="Georgia"/>
                <a:ea typeface="Georgia"/>
                <a:cs typeface="Georgia"/>
              </a:rPr>
              <a:t>: CONDITIONAL TUTOR</a:t>
            </a:r>
          </a:p>
        </p:txBody>
      </p:sp>
      <p:sp>
        <p:nvSpPr>
          <p:cNvPr id="30" name="Rectangle 29">
            <a:extLst>
              <a:ext uri="{FF2B5EF4-FFF2-40B4-BE49-F238E27FC236}">
                <a16:creationId xmlns:a16="http://schemas.microsoft.com/office/drawing/2014/main" id="{4FEEB7F1-4D33-0B81-D734-A062FA4DB5AB}"/>
              </a:ext>
            </a:extLst>
          </p:cNvPr>
          <p:cNvSpPr>
            <a:spLocks noGrp="1"/>
          </p:cNvSpPr>
          <p:nvPr/>
        </p:nvSpPr>
        <p:spPr>
          <a:xfrm>
            <a:off x="289560" y="5886450"/>
            <a:ext cx="7905750" cy="266700"/>
          </a:xfrm>
          <a:prstGeom prst="rect">
            <a:avLst/>
          </a:prstGeom>
          <a:noFill/>
          <a:ln w="0">
            <a:noFill/>
          </a:ln>
        </p:spPr>
        <p:txBody>
          <a:bodyPr wrap="none" lIns="0" tIns="0" rIns="0" bIns="0">
            <a:noAutofit/>
          </a:bodyPr>
          <a:lstStyle/>
          <a:p>
            <a:pPr algn="l">
              <a:defRPr sz="1500" b="0">
                <a:solidFill>
                  <a:srgbClr val="F8F4EA"/>
                </a:solidFill>
                <a:latin typeface="Georgia"/>
                <a:ea typeface="Georgia"/>
                <a:cs typeface="Georgia"/>
              </a:defRPr>
            </a:pPr>
            <a:r>
              <a:rPr sz="1500" b="0" dirty="0">
                <a:solidFill>
                  <a:srgbClr val="F8F4EA"/>
                </a:solidFill>
                <a:latin typeface="Georgia"/>
                <a:ea typeface="Georgia"/>
                <a:cs typeface="Georgia"/>
              </a:rPr>
              <a:t>Exposes need for God’s redemption and regeneration</a:t>
            </a:r>
          </a:p>
        </p:txBody>
      </p:sp>
      <p:sp>
        <p:nvSpPr>
          <p:cNvPr id="31" name="Rectangle 30">
            <a:extLst>
              <a:ext uri="{FF2B5EF4-FFF2-40B4-BE49-F238E27FC236}">
                <a16:creationId xmlns:a16="http://schemas.microsoft.com/office/drawing/2014/main" id="{3E8BCB4F-26CA-A5AD-1E04-5CECF10439CB}"/>
              </a:ext>
            </a:extLst>
          </p:cNvPr>
          <p:cNvSpPr>
            <a:spLocks noGrp="1"/>
          </p:cNvSpPr>
          <p:nvPr/>
        </p:nvSpPr>
        <p:spPr>
          <a:xfrm>
            <a:off x="289560" y="6172200"/>
            <a:ext cx="7905750" cy="228600"/>
          </a:xfrm>
          <a:prstGeom prst="rect">
            <a:avLst/>
          </a:prstGeom>
          <a:noFill/>
          <a:ln w="0">
            <a:noFill/>
          </a:ln>
        </p:spPr>
        <p:txBody>
          <a:bodyPr wrap="none" lIns="0" tIns="0" rIns="0" bIns="0">
            <a:noAutofit/>
          </a:bodyPr>
          <a:lstStyle/>
          <a:p>
            <a:pPr algn="l">
              <a:defRPr sz="1350" b="0">
                <a:solidFill>
                  <a:srgbClr val="C8CED0"/>
                </a:solidFill>
                <a:latin typeface="Georgia"/>
                <a:ea typeface="Georgia"/>
                <a:cs typeface="Georgia"/>
              </a:defRPr>
            </a:pPr>
            <a:r>
              <a:rPr sz="1350" b="0" dirty="0">
                <a:solidFill>
                  <a:srgbClr val="C8CED0"/>
                </a:solidFill>
                <a:latin typeface="Georgia"/>
                <a:ea typeface="Georgia"/>
                <a:cs typeface="Georgia"/>
              </a:rPr>
              <a:t>Exodus 19:5–6; Romans 3:20; Galatians 3:21–24</a:t>
            </a:r>
          </a:p>
        </p:txBody>
      </p:sp>
      <p:sp>
        <p:nvSpPr>
          <p:cNvPr id="32" name="Rectangle 31">
            <a:extLst>
              <a:ext uri="{FF2B5EF4-FFF2-40B4-BE49-F238E27FC236}">
                <a16:creationId xmlns:a16="http://schemas.microsoft.com/office/drawing/2014/main" id="{FD753CDC-B7D4-44DC-31CF-148EF81D21AA}"/>
              </a:ext>
            </a:extLst>
          </p:cNvPr>
          <p:cNvSpPr>
            <a:spLocks noGrp="1"/>
          </p:cNvSpPr>
          <p:nvPr/>
        </p:nvSpPr>
        <p:spPr>
          <a:xfrm>
            <a:off x="755710" y="4486275"/>
            <a:ext cx="3035935" cy="266700"/>
          </a:xfrm>
          <a:prstGeom prst="rect">
            <a:avLst/>
          </a:prstGeom>
          <a:noFill/>
          <a:ln w="0">
            <a:noFill/>
          </a:ln>
        </p:spPr>
        <p:txBody>
          <a:bodyPr wrap="none" lIns="0" tIns="0" rIns="0" bIns="0">
            <a:noAutofit/>
          </a:bodyPr>
          <a:lstStyle/>
          <a:p>
            <a:pPr algn="l">
              <a:defRPr sz="1650" b="1">
                <a:solidFill>
                  <a:srgbClr val="E8BA71"/>
                </a:solidFill>
                <a:latin typeface="Georgia"/>
                <a:ea typeface="Georgia"/>
                <a:cs typeface="Georgia"/>
              </a:defRPr>
            </a:pPr>
            <a:r>
              <a:rPr lang="en-US" sz="1650" b="1" dirty="0">
                <a:solidFill>
                  <a:srgbClr val="E8BA71"/>
                </a:solidFill>
                <a:latin typeface="Georgia"/>
                <a:ea typeface="Georgia"/>
                <a:cs typeface="Georgia"/>
              </a:rPr>
              <a:t>Fulfilled in the f</a:t>
            </a:r>
            <a:r>
              <a:rPr sz="1650" b="1" dirty="0">
                <a:solidFill>
                  <a:srgbClr val="E8BA71"/>
                </a:solidFill>
                <a:latin typeface="Georgia"/>
                <a:ea typeface="Georgia"/>
                <a:cs typeface="Georgia"/>
              </a:rPr>
              <a:t>uture </a:t>
            </a:r>
            <a:endParaRPr lang="en-US" sz="1650" b="1" dirty="0">
              <a:solidFill>
                <a:srgbClr val="E8BA71"/>
              </a:solidFill>
              <a:latin typeface="Georgia"/>
              <a:ea typeface="Georgia"/>
              <a:cs typeface="Georgia"/>
            </a:endParaRPr>
          </a:p>
          <a:p>
            <a:pPr algn="l">
              <a:defRPr sz="1650" b="1">
                <a:solidFill>
                  <a:srgbClr val="E8BA71"/>
                </a:solidFill>
                <a:latin typeface="Georgia"/>
                <a:ea typeface="Georgia"/>
                <a:cs typeface="Georgia"/>
              </a:defRPr>
            </a:pPr>
            <a:r>
              <a:rPr sz="1650" b="1" dirty="0">
                <a:solidFill>
                  <a:srgbClr val="E8BA71"/>
                </a:solidFill>
                <a:latin typeface="Georgia"/>
                <a:ea typeface="Georgia"/>
                <a:cs typeface="Georgia"/>
              </a:rPr>
              <a:t>earthly kingdom for Israel </a:t>
            </a:r>
            <a:endParaRPr lang="en-US" sz="1650" b="1" dirty="0">
              <a:solidFill>
                <a:srgbClr val="E8BA71"/>
              </a:solidFill>
              <a:latin typeface="Georgia"/>
              <a:ea typeface="Georgia"/>
              <a:cs typeface="Georgia"/>
            </a:endParaRPr>
          </a:p>
          <a:p>
            <a:pPr algn="l">
              <a:defRPr sz="1650" b="1">
                <a:solidFill>
                  <a:srgbClr val="E8BA71"/>
                </a:solidFill>
                <a:latin typeface="Georgia"/>
                <a:ea typeface="Georgia"/>
                <a:cs typeface="Georgia"/>
              </a:defRPr>
            </a:pPr>
            <a:r>
              <a:rPr sz="1650" b="1" dirty="0">
                <a:solidFill>
                  <a:schemeClr val="bg1"/>
                </a:solidFill>
                <a:latin typeface="Georgia"/>
                <a:ea typeface="Georgia"/>
                <a:cs typeface="Georgia"/>
              </a:rPr>
              <a:t>• Revelation 19–20</a:t>
            </a:r>
          </a:p>
        </p:txBody>
      </p:sp>
      <p:sp>
        <p:nvSpPr>
          <p:cNvPr id="34" name="Rectangle 33">
            <a:extLst>
              <a:ext uri="{FF2B5EF4-FFF2-40B4-BE49-F238E27FC236}">
                <a16:creationId xmlns:a16="http://schemas.microsoft.com/office/drawing/2014/main" id="{FB0BE569-0407-F129-5C18-9E2BECC83024}"/>
              </a:ext>
            </a:extLst>
          </p:cNvPr>
          <p:cNvSpPr>
            <a:spLocks noGrp="1"/>
          </p:cNvSpPr>
          <p:nvPr/>
        </p:nvSpPr>
        <p:spPr>
          <a:xfrm>
            <a:off x="4734560" y="4505325"/>
            <a:ext cx="2741930" cy="295275"/>
          </a:xfrm>
          <a:prstGeom prst="rect">
            <a:avLst/>
          </a:prstGeom>
          <a:noFill/>
          <a:ln w="0">
            <a:noFill/>
          </a:ln>
        </p:spPr>
        <p:txBody>
          <a:bodyPr wrap="none" lIns="0" tIns="0" rIns="0" bIns="0">
            <a:noAutofit/>
          </a:bodyPr>
          <a:lstStyle/>
          <a:p>
            <a:pPr algn="ctr">
              <a:defRPr sz="1875" b="1">
                <a:solidFill>
                  <a:srgbClr val="E8BA71"/>
                </a:solidFill>
                <a:latin typeface="Georgia"/>
                <a:ea typeface="Georgia"/>
                <a:cs typeface="Georgia"/>
              </a:defRPr>
            </a:pPr>
            <a:r>
              <a:rPr sz="1875" b="1" dirty="0">
                <a:solidFill>
                  <a:srgbClr val="E8BA71"/>
                </a:solidFill>
                <a:latin typeface="Georgia"/>
                <a:ea typeface="Georgia"/>
                <a:cs typeface="Georgia"/>
              </a:rPr>
              <a:t>ONE DEATH </a:t>
            </a:r>
            <a:endParaRPr lang="en-US" sz="1875" b="1" dirty="0">
              <a:solidFill>
                <a:srgbClr val="E8BA71"/>
              </a:solidFill>
              <a:latin typeface="Georgia"/>
              <a:ea typeface="Georgia"/>
              <a:cs typeface="Georgia"/>
            </a:endParaRPr>
          </a:p>
          <a:p>
            <a:pPr algn="ctr">
              <a:defRPr sz="1875" b="1">
                <a:solidFill>
                  <a:srgbClr val="E8BA71"/>
                </a:solidFill>
                <a:latin typeface="Georgia"/>
                <a:ea typeface="Georgia"/>
                <a:cs typeface="Georgia"/>
              </a:defRPr>
            </a:pPr>
            <a:r>
              <a:rPr sz="1875" b="1" dirty="0">
                <a:solidFill>
                  <a:srgbClr val="E8BA71"/>
                </a:solidFill>
                <a:latin typeface="Georgia"/>
                <a:ea typeface="Georgia"/>
                <a:cs typeface="Georgia"/>
              </a:rPr>
              <a:t>OF CHRIST </a:t>
            </a:r>
            <a:endParaRPr lang="en-US" sz="1875" b="1" dirty="0">
              <a:solidFill>
                <a:srgbClr val="E8BA71"/>
              </a:solidFill>
              <a:latin typeface="Georgia"/>
              <a:ea typeface="Georgia"/>
              <a:cs typeface="Georgia"/>
            </a:endParaRPr>
          </a:p>
          <a:p>
            <a:pPr algn="ctr">
              <a:defRPr sz="1875" b="1">
                <a:solidFill>
                  <a:srgbClr val="E8BA71"/>
                </a:solidFill>
                <a:latin typeface="Georgia"/>
                <a:ea typeface="Georgia"/>
                <a:cs typeface="Georgia"/>
              </a:defRPr>
            </a:pPr>
            <a:r>
              <a:rPr sz="1875" b="1" dirty="0">
                <a:solidFill>
                  <a:srgbClr val="E8BA71"/>
                </a:solidFill>
                <a:latin typeface="Georgia"/>
                <a:ea typeface="Georgia"/>
                <a:cs typeface="Georgia"/>
              </a:rPr>
              <a:t>PAYS FOR BOTH</a:t>
            </a:r>
          </a:p>
        </p:txBody>
      </p:sp>
      <p:sp>
        <p:nvSpPr>
          <p:cNvPr id="35" name="Rectangle 34">
            <a:extLst>
              <a:ext uri="{FF2B5EF4-FFF2-40B4-BE49-F238E27FC236}">
                <a16:creationId xmlns:a16="http://schemas.microsoft.com/office/drawing/2014/main" id="{9D766E31-7CCD-EA00-E853-12D8F341F036}"/>
              </a:ext>
            </a:extLst>
          </p:cNvPr>
          <p:cNvSpPr>
            <a:spLocks noGrp="1"/>
          </p:cNvSpPr>
          <p:nvPr/>
        </p:nvSpPr>
        <p:spPr>
          <a:xfrm>
            <a:off x="401320" y="5410200"/>
            <a:ext cx="11501120" cy="219075"/>
          </a:xfrm>
          <a:prstGeom prst="rect">
            <a:avLst/>
          </a:prstGeom>
          <a:noFill/>
          <a:ln w="0">
            <a:noFill/>
          </a:ln>
        </p:spPr>
        <p:txBody>
          <a:bodyPr wrap="none" lIns="0" tIns="0" rIns="0" bIns="0">
            <a:noAutofit/>
          </a:bodyPr>
          <a:lstStyle/>
          <a:p>
            <a:pPr algn="ctr">
              <a:defRPr sz="1500" b="0">
                <a:solidFill>
                  <a:srgbClr val="F8F4EA"/>
                </a:solidFill>
                <a:latin typeface="Georgia"/>
                <a:ea typeface="Georgia"/>
                <a:cs typeface="Georgia"/>
              </a:defRPr>
            </a:pPr>
            <a:r>
              <a:rPr sz="1500" b="0" dirty="0">
                <a:solidFill>
                  <a:srgbClr val="F8F4EA"/>
                </a:solidFill>
                <a:latin typeface="Georgia"/>
                <a:ea typeface="Georgia"/>
                <a:cs typeface="Georgia"/>
              </a:rPr>
              <a:t>Israel’s New Covenant: </a:t>
            </a:r>
            <a:endParaRPr lang="en-US" sz="1500" b="0" dirty="0">
              <a:solidFill>
                <a:srgbClr val="F8F4EA"/>
              </a:solidFill>
              <a:latin typeface="Georgia"/>
              <a:ea typeface="Georgia"/>
              <a:cs typeface="Georgia"/>
            </a:endParaRPr>
          </a:p>
          <a:p>
            <a:pPr algn="ctr">
              <a:defRPr sz="1500" b="0">
                <a:solidFill>
                  <a:srgbClr val="F8F4EA"/>
                </a:solidFill>
                <a:latin typeface="Georgia"/>
                <a:ea typeface="Georgia"/>
                <a:cs typeface="Georgia"/>
              </a:defRPr>
            </a:pPr>
            <a:r>
              <a:rPr sz="1500" b="0" dirty="0">
                <a:solidFill>
                  <a:srgbClr val="F8F4EA"/>
                </a:solidFill>
                <a:latin typeface="Georgia"/>
                <a:ea typeface="Georgia"/>
                <a:cs typeface="Georgia"/>
              </a:rPr>
              <a:t>Luke 22:20; Hebrews 9:15</a:t>
            </a:r>
          </a:p>
        </p:txBody>
      </p:sp>
      <p:sp>
        <p:nvSpPr>
          <p:cNvPr id="36" name="Rectangle 35">
            <a:extLst>
              <a:ext uri="{FF2B5EF4-FFF2-40B4-BE49-F238E27FC236}">
                <a16:creationId xmlns:a16="http://schemas.microsoft.com/office/drawing/2014/main" id="{08B0E852-BB96-DDF6-1A19-5A639A945C34}"/>
              </a:ext>
            </a:extLst>
          </p:cNvPr>
          <p:cNvSpPr>
            <a:spLocks noGrp="1"/>
          </p:cNvSpPr>
          <p:nvPr/>
        </p:nvSpPr>
        <p:spPr>
          <a:xfrm>
            <a:off x="401320" y="6005513"/>
            <a:ext cx="11409680" cy="238124"/>
          </a:xfrm>
          <a:prstGeom prst="rect">
            <a:avLst/>
          </a:prstGeom>
          <a:noFill/>
          <a:ln w="0">
            <a:noFill/>
          </a:ln>
        </p:spPr>
        <p:txBody>
          <a:bodyPr wrap="none" lIns="0" tIns="0" rIns="0" bIns="0">
            <a:noAutofit/>
          </a:bodyPr>
          <a:lstStyle/>
          <a:p>
            <a:pPr algn="ctr">
              <a:defRPr sz="1500" b="0">
                <a:solidFill>
                  <a:srgbClr val="F8F4EA"/>
                </a:solidFill>
                <a:latin typeface="Georgia"/>
                <a:ea typeface="Georgia"/>
                <a:cs typeface="Georgia"/>
              </a:defRPr>
            </a:pPr>
            <a:r>
              <a:rPr sz="1500" b="0" dirty="0">
                <a:solidFill>
                  <a:srgbClr val="F8F4EA"/>
                </a:solidFill>
                <a:latin typeface="Georgia"/>
                <a:ea typeface="Georgia"/>
                <a:cs typeface="Georgia"/>
              </a:rPr>
              <a:t>Redemption for all: </a:t>
            </a:r>
            <a:endParaRPr lang="en-US" sz="1500" b="0" dirty="0">
              <a:solidFill>
                <a:srgbClr val="F8F4EA"/>
              </a:solidFill>
              <a:latin typeface="Georgia"/>
              <a:ea typeface="Georgia"/>
              <a:cs typeface="Georgia"/>
            </a:endParaRPr>
          </a:p>
          <a:p>
            <a:pPr algn="ctr">
              <a:defRPr sz="1500" b="0">
                <a:solidFill>
                  <a:srgbClr val="F8F4EA"/>
                </a:solidFill>
                <a:latin typeface="Georgia"/>
                <a:ea typeface="Georgia"/>
                <a:cs typeface="Georgia"/>
              </a:defRPr>
            </a:pPr>
            <a:r>
              <a:rPr sz="1500" b="0" dirty="0">
                <a:solidFill>
                  <a:srgbClr val="F8F4EA"/>
                </a:solidFill>
                <a:latin typeface="Georgia"/>
                <a:ea typeface="Georgia"/>
                <a:cs typeface="Georgia"/>
              </a:rPr>
              <a:t>1 Timothy 2:5–6; 1 John 2:2</a:t>
            </a:r>
          </a:p>
        </p:txBody>
      </p:sp>
      <p:sp>
        <p:nvSpPr>
          <p:cNvPr id="37" name="Rectangle 36">
            <a:extLst>
              <a:ext uri="{FF2B5EF4-FFF2-40B4-BE49-F238E27FC236}">
                <a16:creationId xmlns:a16="http://schemas.microsoft.com/office/drawing/2014/main" id="{8614A47F-C0F5-A0B1-25A8-49F39698CC0A}"/>
              </a:ext>
            </a:extLst>
          </p:cNvPr>
          <p:cNvSpPr>
            <a:spLocks noGrp="1"/>
          </p:cNvSpPr>
          <p:nvPr/>
        </p:nvSpPr>
        <p:spPr>
          <a:xfrm>
            <a:off x="457200" y="6572250"/>
            <a:ext cx="3810000" cy="190500"/>
          </a:xfrm>
          <a:prstGeom prst="rect">
            <a:avLst/>
          </a:prstGeom>
          <a:noFill/>
          <a:ln w="0">
            <a:noFill/>
          </a:ln>
        </p:spPr>
        <p:txBody>
          <a:bodyPr wrap="none" lIns="0" tIns="0" rIns="0" bIns="0">
            <a:noAutofit/>
          </a:bodyPr>
          <a:lstStyle/>
          <a:p>
            <a:pPr algn="l">
              <a:defRPr sz="975" b="0">
                <a:solidFill>
                  <a:srgbClr val="C8CED0"/>
                </a:solidFill>
                <a:latin typeface="Georgia"/>
                <a:ea typeface="Georgia"/>
                <a:cs typeface="Georgia"/>
              </a:defRPr>
            </a:pPr>
            <a:r>
              <a:rPr sz="975" b="0">
                <a:solidFill>
                  <a:srgbClr val="C8CED0"/>
                </a:solidFill>
                <a:latin typeface="Georgia"/>
                <a:ea typeface="Georgia"/>
                <a:cs typeface="Georgia"/>
              </a:rPr>
              <a:t>Dr. Christopher Cone</a:t>
            </a:r>
          </a:p>
        </p:txBody>
      </p:sp>
      <p:sp>
        <p:nvSpPr>
          <p:cNvPr id="40" name="Rectangle 39">
            <a:extLst>
              <a:ext uri="{FF2B5EF4-FFF2-40B4-BE49-F238E27FC236}">
                <a16:creationId xmlns:a16="http://schemas.microsoft.com/office/drawing/2014/main" id="{BBC35960-DDBD-D3CC-352D-7C1A8AB1AE56}"/>
              </a:ext>
            </a:extLst>
          </p:cNvPr>
          <p:cNvSpPr/>
          <p:nvPr/>
        </p:nvSpPr>
        <p:spPr>
          <a:xfrm>
            <a:off x="5977891" y="1736407"/>
            <a:ext cx="282574" cy="2578418"/>
          </a:xfrm>
          <a:prstGeom prst="rect">
            <a:avLst/>
          </a:prstGeom>
          <a:solidFill>
            <a:srgbClr val="C0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40">
            <a:extLst>
              <a:ext uri="{FF2B5EF4-FFF2-40B4-BE49-F238E27FC236}">
                <a16:creationId xmlns:a16="http://schemas.microsoft.com/office/drawing/2014/main" id="{BDE239F7-8EE0-AED2-7C07-D902DE0525D8}"/>
              </a:ext>
            </a:extLst>
          </p:cNvPr>
          <p:cNvSpPr/>
          <p:nvPr/>
        </p:nvSpPr>
        <p:spPr>
          <a:xfrm>
            <a:off x="5437538" y="2284412"/>
            <a:ext cx="1355024" cy="292418"/>
          </a:xfrm>
          <a:prstGeom prst="rect">
            <a:avLst/>
          </a:prstGeom>
          <a:solidFill>
            <a:srgbClr val="C0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8914136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06121C"/>
        </a:solidFill>
        <a:effectLst/>
      </p:bgPr>
    </p:bg>
    <p:spTree>
      <p:nvGrpSpPr>
        <p:cNvPr id="1" name=""/>
        <p:cNvGrpSpPr/>
        <p:nvPr/>
      </p:nvGrpSpPr>
      <p:grpSpPr>
        <a:xfrm>
          <a:off x="0" y="0"/>
          <a:ext cx="0" cy="0"/>
          <a:chOff x="0" y="0"/>
          <a:chExt cx="0" cy="0"/>
        </a:xfrm>
      </p:grpSpPr>
      <p:pic>
        <p:nvPicPr>
          <p:cNvPr id="15" name="Picture 14"/>
          <p:cNvPicPr>
            <a:picLocks noChangeAspect="1"/>
          </p:cNvPicPr>
          <p:nvPr/>
        </p:nvPicPr>
        <p:blipFill>
          <a:blip r:embed="rId3"/>
          <a:srcRect t="27" b="27"/>
          <a:stretch>
            <a:fillRect/>
          </a:stretch>
        </p:blipFill>
        <p:spPr>
          <a:xfrm>
            <a:off x="0" y="0"/>
            <a:ext cx="12192000" cy="6858000"/>
          </a:xfrm>
          <a:prstGeom prst="rect">
            <a:avLst/>
          </a:prstGeom>
        </p:spPr>
      </p:pic>
      <p:sp>
        <p:nvSpPr>
          <p:cNvPr id="2" name="Dependable Grace Leads to Worship and Trust">
            <a:extLst>
              <a:ext uri="{FF2B5EF4-FFF2-40B4-BE49-F238E27FC236}">
                <a16:creationId xmlns:a16="http://schemas.microsoft.com/office/drawing/2014/main" id="{3359F416-5B1B-4676-9453-97A9957765EC}"/>
              </a:ext>
            </a:extLst>
          </p:cNvPr>
          <p:cNvSpPr>
            <a:spLocks noGrp="1"/>
          </p:cNvSpPr>
          <p:nvPr/>
        </p:nvSpPr>
        <p:spPr>
          <a:xfrm>
            <a:off x="609600" y="381000"/>
            <a:ext cx="10896600" cy="685800"/>
          </a:xfrm>
          <a:prstGeom prst="rect">
            <a:avLst/>
          </a:prstGeom>
          <a:noFill/>
          <a:ln w="0">
            <a:noFill/>
          </a:ln>
        </p:spPr>
        <p:txBody>
          <a:bodyPr wrap="none" lIns="0" tIns="0" rIns="0" bIns="0" anchor="t">
            <a:noAutofit/>
          </a:bodyPr>
          <a:lstStyle/>
          <a:p>
            <a:pPr algn="l">
              <a:defRPr sz="2700" b="0" i="0">
                <a:solidFill>
                  <a:srgbClr val="F8F4EA"/>
                </a:solidFill>
                <a:latin typeface="Georgia"/>
                <a:ea typeface="Georgia"/>
                <a:cs typeface="Georgia"/>
              </a:defRPr>
            </a:pPr>
            <a:r>
              <a:rPr sz="2700" b="0" i="0" dirty="0">
                <a:solidFill>
                  <a:srgbClr val="F8F4EA"/>
                </a:solidFill>
                <a:latin typeface="Georgia"/>
                <a:ea typeface="Georgia"/>
                <a:cs typeface="Georgia"/>
              </a:rPr>
              <a:t>Dependable Grace Leads to Worship and Trust</a:t>
            </a:r>
          </a:p>
        </p:txBody>
      </p:sp>
      <p:sp>
        <p:nvSpPr>
          <p:cNvPr id="3" name="Divider">
            <a:extLst>
              <a:ext uri="{FF2B5EF4-FFF2-40B4-BE49-F238E27FC236}">
                <a16:creationId xmlns:a16="http://schemas.microsoft.com/office/drawing/2014/main" id="{D9142082-6323-433A-9ABB-F03FD3E3D964}"/>
              </a:ext>
            </a:extLst>
          </p:cNvPr>
          <p:cNvSpPr>
            <a:spLocks noGrp="1"/>
          </p:cNvSpPr>
          <p:nvPr/>
        </p:nvSpPr>
        <p:spPr>
          <a:xfrm>
            <a:off x="609600" y="1200150"/>
            <a:ext cx="1809750" cy="19050"/>
          </a:xfrm>
          <a:prstGeom prst="rect">
            <a:avLst/>
          </a:prstGeom>
          <a:solidFill>
            <a:srgbClr val="D9AA65"/>
          </a:solidFill>
          <a:ln w="0">
            <a:noFill/>
          </a:ln>
        </p:spPr>
        <p:txBody>
          <a:bodyPr/>
          <a:lstStyle/>
          <a:p>
            <a:endParaRPr lang="en-US"/>
          </a:p>
        </p:txBody>
      </p:sp>
      <p:sp>
        <p:nvSpPr>
          <p:cNvPr id="4" name="18">
            <a:extLst>
              <a:ext uri="{FF2B5EF4-FFF2-40B4-BE49-F238E27FC236}">
                <a16:creationId xmlns:a16="http://schemas.microsoft.com/office/drawing/2014/main" id="{CE7BA2C4-324C-48D2-AE1D-7835BD971884}"/>
              </a:ext>
            </a:extLst>
          </p:cNvPr>
          <p:cNvSpPr>
            <a:spLocks noGrp="1"/>
          </p:cNvSpPr>
          <p:nvPr/>
        </p:nvSpPr>
        <p:spPr>
          <a:xfrm>
            <a:off x="609600" y="6477000"/>
            <a:ext cx="361950" cy="190500"/>
          </a:xfrm>
          <a:prstGeom prst="rect">
            <a:avLst/>
          </a:prstGeom>
          <a:noFill/>
          <a:ln w="0">
            <a:noFill/>
          </a:ln>
        </p:spPr>
        <p:txBody>
          <a:bodyPr wrap="none" lIns="0" tIns="0" rIns="0" bIns="0" anchor="t">
            <a:noAutofit/>
          </a:bodyPr>
          <a:lstStyle/>
          <a:p>
            <a:pPr algn="l">
              <a:defRPr sz="1050" b="0" i="0">
                <a:solidFill>
                  <a:srgbClr val="D9AA65"/>
                </a:solidFill>
                <a:latin typeface="Georgia"/>
                <a:ea typeface="Georgia"/>
                <a:cs typeface="Georgia"/>
              </a:defRPr>
            </a:pPr>
            <a:r>
              <a:rPr sz="1050" b="0" i="0">
                <a:solidFill>
                  <a:srgbClr val="D9AA65"/>
                </a:solidFill>
                <a:latin typeface="Georgia"/>
                <a:ea typeface="Georgia"/>
                <a:cs typeface="Georgia"/>
              </a:rPr>
              <a:t>18</a:t>
            </a:r>
          </a:p>
        </p:txBody>
      </p:sp>
      <p:sp>
        <p:nvSpPr>
          <p:cNvPr id="5" name="Dr. Christopher Cone">
            <a:extLst>
              <a:ext uri="{FF2B5EF4-FFF2-40B4-BE49-F238E27FC236}">
                <a16:creationId xmlns:a16="http://schemas.microsoft.com/office/drawing/2014/main" id="{2733AFBA-3179-4A0A-99D7-9F99AE6422BD}"/>
              </a:ext>
            </a:extLst>
          </p:cNvPr>
          <p:cNvSpPr>
            <a:spLocks noGrp="1"/>
          </p:cNvSpPr>
          <p:nvPr/>
        </p:nvSpPr>
        <p:spPr>
          <a:xfrm>
            <a:off x="1028700" y="6477000"/>
            <a:ext cx="2419350" cy="209550"/>
          </a:xfrm>
          <a:prstGeom prst="rect">
            <a:avLst/>
          </a:prstGeom>
          <a:noFill/>
          <a:ln w="0">
            <a:noFill/>
          </a:ln>
        </p:spPr>
        <p:txBody>
          <a:bodyPr wrap="none" lIns="0" tIns="0" rIns="0" bIns="0" anchor="t">
            <a:noAutofit/>
          </a:bodyPr>
          <a:lstStyle/>
          <a:p>
            <a:pPr algn="l">
              <a:defRPr sz="1050" b="0" i="0">
                <a:solidFill>
                  <a:srgbClr val="C8CED0"/>
                </a:solidFill>
                <a:latin typeface="Georgia"/>
                <a:ea typeface="Georgia"/>
                <a:cs typeface="Georgia"/>
              </a:defRPr>
            </a:pPr>
            <a:r>
              <a:rPr sz="1050" b="0" i="0">
                <a:solidFill>
                  <a:srgbClr val="C8CED0"/>
                </a:solidFill>
                <a:latin typeface="Georgia"/>
                <a:ea typeface="Georgia"/>
                <a:cs typeface="Georgia"/>
              </a:rPr>
              <a:t>Dr. Christopher Cone</a:t>
            </a:r>
          </a:p>
        </p:txBody>
      </p:sp>
      <p:sp>
        <p:nvSpPr>
          <p:cNvPr id="6" name="Romans 11:33–36; 12:1–2">
            <a:extLst>
              <a:ext uri="{FF2B5EF4-FFF2-40B4-BE49-F238E27FC236}">
                <a16:creationId xmlns:a16="http://schemas.microsoft.com/office/drawing/2014/main" id="{C99B92E2-71EE-434B-9324-663A8DDE0475}"/>
              </a:ext>
            </a:extLst>
          </p:cNvPr>
          <p:cNvSpPr>
            <a:spLocks noGrp="1"/>
          </p:cNvSpPr>
          <p:nvPr/>
        </p:nvSpPr>
        <p:spPr>
          <a:xfrm>
            <a:off x="609600" y="6105525"/>
            <a:ext cx="7905750" cy="314325"/>
          </a:xfrm>
          <a:prstGeom prst="rect">
            <a:avLst/>
          </a:prstGeom>
          <a:noFill/>
          <a:ln w="0">
            <a:noFill/>
          </a:ln>
        </p:spPr>
        <p:txBody>
          <a:bodyPr wrap="none" lIns="0" tIns="0" rIns="0" bIns="0" anchor="t">
            <a:noAutofit/>
          </a:bodyPr>
          <a:lstStyle/>
          <a:p>
            <a:pPr algn="l">
              <a:defRPr sz="1125" b="0" i="0">
                <a:solidFill>
                  <a:srgbClr val="C8CED0"/>
                </a:solidFill>
                <a:latin typeface="Georgia"/>
                <a:ea typeface="Georgia"/>
                <a:cs typeface="Georgia"/>
              </a:defRPr>
            </a:pPr>
            <a:r>
              <a:rPr sz="1125" b="0" i="0">
                <a:solidFill>
                  <a:srgbClr val="C8CED0"/>
                </a:solidFill>
                <a:latin typeface="Georgia"/>
                <a:ea typeface="Georgia"/>
                <a:cs typeface="Georgia"/>
              </a:rPr>
              <a:t>Romans 11:33–36; 12:1–2</a:t>
            </a:r>
          </a:p>
        </p:txBody>
      </p:sp>
      <p:sp>
        <p:nvSpPr>
          <p:cNvPr id="7" name="Trust what God has promised.">
            <a:extLst>
              <a:ext uri="{FF2B5EF4-FFF2-40B4-BE49-F238E27FC236}">
                <a16:creationId xmlns:a16="http://schemas.microsoft.com/office/drawing/2014/main" id="{12EB2ABD-9DFE-48E8-BA2B-D6235327DC31}"/>
              </a:ext>
            </a:extLst>
          </p:cNvPr>
          <p:cNvSpPr>
            <a:spLocks noGrp="1"/>
          </p:cNvSpPr>
          <p:nvPr/>
        </p:nvSpPr>
        <p:spPr>
          <a:xfrm>
            <a:off x="609600" y="1752600"/>
            <a:ext cx="10972800" cy="590550"/>
          </a:xfrm>
          <a:prstGeom prst="rect">
            <a:avLst/>
          </a:prstGeom>
          <a:noFill/>
          <a:ln w="0">
            <a:noFill/>
          </a:ln>
        </p:spPr>
        <p:txBody>
          <a:bodyPr wrap="none" lIns="0" tIns="0" rIns="0" bIns="0" anchor="t">
            <a:noAutofit/>
          </a:bodyPr>
          <a:lstStyle/>
          <a:p>
            <a:pPr algn="l">
              <a:defRPr sz="2475" b="0" i="0">
                <a:solidFill>
                  <a:srgbClr val="D9AA65"/>
                </a:solidFill>
                <a:latin typeface="Georgia"/>
                <a:ea typeface="Georgia"/>
                <a:cs typeface="Georgia"/>
              </a:defRPr>
            </a:pPr>
            <a:r>
              <a:rPr sz="2475" b="0" i="0">
                <a:solidFill>
                  <a:srgbClr val="D9AA65"/>
                </a:solidFill>
                <a:latin typeface="Georgia"/>
                <a:ea typeface="Georgia"/>
                <a:cs typeface="Georgia"/>
              </a:rPr>
              <a:t>Trust what God has promised.</a:t>
            </a:r>
          </a:p>
        </p:txBody>
      </p:sp>
      <p:sp>
        <p:nvSpPr>
          <p:cNvPr id="8" name="Divider">
            <a:extLst>
              <a:ext uri="{FF2B5EF4-FFF2-40B4-BE49-F238E27FC236}">
                <a16:creationId xmlns:a16="http://schemas.microsoft.com/office/drawing/2014/main" id="{53923C62-EB26-4A4A-95C6-532FA241DCBB}"/>
              </a:ext>
            </a:extLst>
          </p:cNvPr>
          <p:cNvSpPr>
            <a:spLocks noGrp="1"/>
          </p:cNvSpPr>
          <p:nvPr/>
        </p:nvSpPr>
        <p:spPr>
          <a:xfrm>
            <a:off x="609600" y="2371725"/>
            <a:ext cx="10972800" cy="19050"/>
          </a:xfrm>
          <a:prstGeom prst="rect">
            <a:avLst/>
          </a:prstGeom>
          <a:solidFill>
            <a:srgbClr val="53616A"/>
          </a:solidFill>
          <a:ln w="0">
            <a:noFill/>
          </a:ln>
        </p:spPr>
        <p:txBody>
          <a:bodyPr/>
          <a:lstStyle/>
          <a:p>
            <a:endParaRPr lang="en-US"/>
          </a:p>
        </p:txBody>
      </p:sp>
      <p:sp>
        <p:nvSpPr>
          <p:cNvPr id="9" name="Worship Him for His wisdom and mercy.">
            <a:extLst>
              <a:ext uri="{FF2B5EF4-FFF2-40B4-BE49-F238E27FC236}">
                <a16:creationId xmlns:a16="http://schemas.microsoft.com/office/drawing/2014/main" id="{AB873007-FC2A-43A2-BCB7-6A90A60DFA8B}"/>
              </a:ext>
            </a:extLst>
          </p:cNvPr>
          <p:cNvSpPr>
            <a:spLocks noGrp="1"/>
          </p:cNvSpPr>
          <p:nvPr/>
        </p:nvSpPr>
        <p:spPr>
          <a:xfrm>
            <a:off x="609600" y="2695575"/>
            <a:ext cx="10972800" cy="590550"/>
          </a:xfrm>
          <a:prstGeom prst="rect">
            <a:avLst/>
          </a:prstGeom>
          <a:noFill/>
          <a:ln w="0">
            <a:noFill/>
          </a:ln>
        </p:spPr>
        <p:txBody>
          <a:bodyPr wrap="none" lIns="0" tIns="0" rIns="0" bIns="0" anchor="t">
            <a:noAutofit/>
          </a:bodyPr>
          <a:lstStyle/>
          <a:p>
            <a:pPr algn="l">
              <a:defRPr sz="2475" b="0" i="0">
                <a:solidFill>
                  <a:srgbClr val="F8F4EA"/>
                </a:solidFill>
                <a:latin typeface="Georgia"/>
                <a:ea typeface="Georgia"/>
                <a:cs typeface="Georgia"/>
              </a:defRPr>
            </a:pPr>
            <a:r>
              <a:rPr lang="en-US" sz="2475" b="0" i="0" dirty="0">
                <a:solidFill>
                  <a:srgbClr val="F8F4EA"/>
                </a:solidFill>
                <a:latin typeface="Georgia"/>
                <a:ea typeface="Georgia"/>
                <a:cs typeface="Georgia"/>
              </a:rPr>
              <a:t>Fear Him, </a:t>
            </a:r>
            <a:r>
              <a:rPr sz="2475" b="0" i="0" dirty="0">
                <a:solidFill>
                  <a:srgbClr val="F8F4EA"/>
                </a:solidFill>
                <a:latin typeface="Georgia"/>
                <a:ea typeface="Georgia"/>
                <a:cs typeface="Georgia"/>
              </a:rPr>
              <a:t>Worship Him</a:t>
            </a:r>
            <a:r>
              <a:rPr lang="en-US" sz="2475" b="0" i="0" dirty="0">
                <a:solidFill>
                  <a:srgbClr val="F8F4EA"/>
                </a:solidFill>
                <a:latin typeface="Georgia"/>
                <a:ea typeface="Georgia"/>
                <a:cs typeface="Georgia"/>
              </a:rPr>
              <a:t>, Love Him</a:t>
            </a:r>
            <a:r>
              <a:rPr sz="2475" b="0" i="0" dirty="0">
                <a:solidFill>
                  <a:srgbClr val="F8F4EA"/>
                </a:solidFill>
                <a:latin typeface="Georgia"/>
                <a:ea typeface="Georgia"/>
                <a:cs typeface="Georgia"/>
              </a:rPr>
              <a:t> for His wisdom and mercy.</a:t>
            </a:r>
          </a:p>
        </p:txBody>
      </p:sp>
      <p:sp>
        <p:nvSpPr>
          <p:cNvPr id="10" name="Divider">
            <a:extLst>
              <a:ext uri="{FF2B5EF4-FFF2-40B4-BE49-F238E27FC236}">
                <a16:creationId xmlns:a16="http://schemas.microsoft.com/office/drawing/2014/main" id="{4154403D-E763-4612-97C2-E2FA2118C2AE}"/>
              </a:ext>
            </a:extLst>
          </p:cNvPr>
          <p:cNvSpPr>
            <a:spLocks noGrp="1"/>
          </p:cNvSpPr>
          <p:nvPr/>
        </p:nvSpPr>
        <p:spPr>
          <a:xfrm>
            <a:off x="609600" y="3314700"/>
            <a:ext cx="10972800" cy="19050"/>
          </a:xfrm>
          <a:prstGeom prst="rect">
            <a:avLst/>
          </a:prstGeom>
          <a:solidFill>
            <a:srgbClr val="53616A"/>
          </a:solidFill>
          <a:ln w="0">
            <a:noFill/>
          </a:ln>
        </p:spPr>
        <p:txBody>
          <a:bodyPr/>
          <a:lstStyle/>
          <a:p>
            <a:endParaRPr lang="en-US"/>
          </a:p>
        </p:txBody>
      </p:sp>
      <p:sp>
        <p:nvSpPr>
          <p:cNvPr id="11" name="Present yourself to Him in faithful service.">
            <a:extLst>
              <a:ext uri="{FF2B5EF4-FFF2-40B4-BE49-F238E27FC236}">
                <a16:creationId xmlns:a16="http://schemas.microsoft.com/office/drawing/2014/main" id="{B6AA8CC9-F127-4DDA-A678-97623E21FF0A}"/>
              </a:ext>
            </a:extLst>
          </p:cNvPr>
          <p:cNvSpPr>
            <a:spLocks noGrp="1"/>
          </p:cNvSpPr>
          <p:nvPr/>
        </p:nvSpPr>
        <p:spPr>
          <a:xfrm>
            <a:off x="609600" y="3638550"/>
            <a:ext cx="10972800" cy="590550"/>
          </a:xfrm>
          <a:prstGeom prst="rect">
            <a:avLst/>
          </a:prstGeom>
          <a:noFill/>
          <a:ln w="0">
            <a:noFill/>
          </a:ln>
        </p:spPr>
        <p:txBody>
          <a:bodyPr wrap="none" lIns="0" tIns="0" rIns="0" bIns="0" anchor="t">
            <a:noAutofit/>
          </a:bodyPr>
          <a:lstStyle/>
          <a:p>
            <a:pPr algn="l">
              <a:defRPr sz="2475" b="0" i="0">
                <a:solidFill>
                  <a:srgbClr val="F8F4EA"/>
                </a:solidFill>
                <a:latin typeface="Georgia"/>
                <a:ea typeface="Georgia"/>
                <a:cs typeface="Georgia"/>
              </a:defRPr>
            </a:pPr>
            <a:r>
              <a:rPr sz="2475" b="0" i="0" dirty="0">
                <a:solidFill>
                  <a:srgbClr val="F8F4EA"/>
                </a:solidFill>
                <a:latin typeface="Georgia"/>
                <a:ea typeface="Georgia"/>
                <a:cs typeface="Georgia"/>
              </a:rPr>
              <a:t>Present </a:t>
            </a:r>
            <a:r>
              <a:rPr lang="en-US" sz="2475" b="0" i="0" dirty="0">
                <a:solidFill>
                  <a:srgbClr val="F8F4EA"/>
                </a:solidFill>
                <a:latin typeface="Georgia"/>
                <a:ea typeface="Georgia"/>
                <a:cs typeface="Georgia"/>
              </a:rPr>
              <a:t>ourselves</a:t>
            </a:r>
            <a:r>
              <a:rPr sz="2475" b="0" i="0" dirty="0">
                <a:solidFill>
                  <a:srgbClr val="F8F4EA"/>
                </a:solidFill>
                <a:latin typeface="Georgia"/>
                <a:ea typeface="Georgia"/>
                <a:cs typeface="Georgia"/>
              </a:rPr>
              <a:t> to Him in </a:t>
            </a:r>
            <a:r>
              <a:rPr lang="en-US" sz="2475" dirty="0">
                <a:solidFill>
                  <a:srgbClr val="F8F4EA"/>
                </a:solidFill>
                <a:latin typeface="Georgia"/>
                <a:ea typeface="Georgia"/>
                <a:cs typeface="Georgia"/>
              </a:rPr>
              <a:t>”logical” worship</a:t>
            </a:r>
            <a:r>
              <a:rPr sz="2475" b="0" i="0" dirty="0">
                <a:solidFill>
                  <a:srgbClr val="F8F4EA"/>
                </a:solidFill>
                <a:latin typeface="Georgia"/>
                <a:ea typeface="Georgia"/>
                <a:cs typeface="Georgia"/>
              </a:rPr>
              <a:t>.</a:t>
            </a:r>
          </a:p>
        </p:txBody>
      </p:sp>
      <p:sp>
        <p:nvSpPr>
          <p:cNvPr id="12" name="Divider">
            <a:extLst>
              <a:ext uri="{FF2B5EF4-FFF2-40B4-BE49-F238E27FC236}">
                <a16:creationId xmlns:a16="http://schemas.microsoft.com/office/drawing/2014/main" id="{373C9CE2-F078-479D-9D13-0AE68A9CCEA6}"/>
              </a:ext>
            </a:extLst>
          </p:cNvPr>
          <p:cNvSpPr>
            <a:spLocks noGrp="1"/>
          </p:cNvSpPr>
          <p:nvPr/>
        </p:nvSpPr>
        <p:spPr>
          <a:xfrm>
            <a:off x="609600" y="4257675"/>
            <a:ext cx="10972800" cy="19050"/>
          </a:xfrm>
          <a:prstGeom prst="rect">
            <a:avLst/>
          </a:prstGeom>
          <a:solidFill>
            <a:srgbClr val="53616A"/>
          </a:solidFill>
          <a:ln w="0">
            <a:noFill/>
          </a:ln>
        </p:spPr>
        <p:txBody>
          <a:bodyPr/>
          <a:lstStyle/>
          <a:p>
            <a:endParaRPr lang="en-US"/>
          </a:p>
        </p:txBody>
      </p:sp>
      <p:sp>
        <p:nvSpPr>
          <p:cNvPr id="13" name="Divider">
            <a:extLst>
              <a:ext uri="{FF2B5EF4-FFF2-40B4-BE49-F238E27FC236}">
                <a16:creationId xmlns:a16="http://schemas.microsoft.com/office/drawing/2014/main" id="{5C5D4F46-C946-451F-B666-569A49FF3700}"/>
              </a:ext>
            </a:extLst>
          </p:cNvPr>
          <p:cNvSpPr>
            <a:spLocks noGrp="1"/>
          </p:cNvSpPr>
          <p:nvPr/>
        </p:nvSpPr>
        <p:spPr>
          <a:xfrm>
            <a:off x="609600" y="5124450"/>
            <a:ext cx="742950" cy="28575"/>
          </a:xfrm>
          <a:prstGeom prst="rect">
            <a:avLst/>
          </a:prstGeom>
          <a:solidFill>
            <a:srgbClr val="EDBD72"/>
          </a:solidFill>
          <a:ln w="0">
            <a:noFill/>
          </a:ln>
        </p:spPr>
        <p:txBody>
          <a:bodyPr/>
          <a:lstStyle/>
          <a:p>
            <a:endParaRPr lang="en-US"/>
          </a:p>
        </p:txBody>
      </p:sp>
      <p:sp>
        <p:nvSpPr>
          <p:cNvPr id="14" name="In view of His mercies, let us present ourselves to Him.">
            <a:extLst>
              <a:ext uri="{FF2B5EF4-FFF2-40B4-BE49-F238E27FC236}">
                <a16:creationId xmlns:a16="http://schemas.microsoft.com/office/drawing/2014/main" id="{C7DE70A0-4E5E-4BBD-83D3-DC61797942D6}"/>
              </a:ext>
            </a:extLst>
          </p:cNvPr>
          <p:cNvSpPr>
            <a:spLocks noGrp="1"/>
          </p:cNvSpPr>
          <p:nvPr/>
        </p:nvSpPr>
        <p:spPr>
          <a:xfrm>
            <a:off x="609600" y="5248275"/>
            <a:ext cx="7772400" cy="723900"/>
          </a:xfrm>
          <a:prstGeom prst="rect">
            <a:avLst/>
          </a:prstGeom>
          <a:noFill/>
          <a:ln w="0">
            <a:noFill/>
          </a:ln>
        </p:spPr>
        <p:txBody>
          <a:bodyPr wrap="none" lIns="0" tIns="0" rIns="0" bIns="0" anchor="t">
            <a:noAutofit/>
          </a:bodyPr>
          <a:lstStyle/>
          <a:p>
            <a:pPr algn="l">
              <a:defRPr sz="2025" b="0" i="0">
                <a:solidFill>
                  <a:srgbClr val="F8F4EA"/>
                </a:solidFill>
                <a:latin typeface="Georgia"/>
                <a:ea typeface="Georgia"/>
                <a:cs typeface="Georgia"/>
              </a:defRPr>
            </a:pPr>
            <a:r>
              <a:rPr sz="2025" b="0" i="0">
                <a:solidFill>
                  <a:srgbClr val="F8F4EA"/>
                </a:solidFill>
                <a:latin typeface="Georgia"/>
                <a:ea typeface="Georgia"/>
                <a:cs typeface="Georgia"/>
              </a:rPr>
              <a:t>In view of His mercies,</a:t>
            </a:r>
          </a:p>
          <a:p>
            <a:pPr algn="l">
              <a:defRPr sz="2025" b="0" i="0">
                <a:solidFill>
                  <a:srgbClr val="F8F4EA"/>
                </a:solidFill>
                <a:latin typeface="Georgia"/>
                <a:ea typeface="Georgia"/>
                <a:cs typeface="Georgia"/>
              </a:defRPr>
            </a:pPr>
            <a:r>
              <a:rPr sz="2025" b="0" i="0">
                <a:solidFill>
                  <a:srgbClr val="F8F4EA"/>
                </a:solidFill>
                <a:latin typeface="Georgia"/>
                <a:ea typeface="Georgia"/>
                <a:cs typeface="Georgia"/>
              </a:rPr>
              <a:t>let us present ourselves to Him.</a:t>
            </a:r>
          </a:p>
        </p:txBody>
      </p:sp>
    </p:spTree>
    <p:extLst>
      <p:ext uri="{BB962C8B-B14F-4D97-AF65-F5344CB8AC3E}">
        <p14:creationId xmlns:p14="http://schemas.microsoft.com/office/powerpoint/2010/main" val="75638999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1C7BE8-A35A-8C0C-5E45-3A9575B0494D}"/>
            </a:ext>
          </a:extLst>
        </p:cNvPr>
        <p:cNvGrpSpPr/>
        <p:nvPr/>
      </p:nvGrpSpPr>
      <p:grpSpPr>
        <a:xfrm>
          <a:off x="0" y="0"/>
          <a:ext cx="0" cy="0"/>
          <a:chOff x="0" y="0"/>
          <a:chExt cx="0" cy="0"/>
        </a:xfrm>
      </p:grpSpPr>
      <p:pic>
        <p:nvPicPr>
          <p:cNvPr id="17" name="Picture 16">
            <a:extLst>
              <a:ext uri="{FF2B5EF4-FFF2-40B4-BE49-F238E27FC236}">
                <a16:creationId xmlns:a16="http://schemas.microsoft.com/office/drawing/2014/main" id="{A368169A-1A09-58C8-1C18-8E9F778F32AB}"/>
              </a:ext>
            </a:extLst>
          </p:cNvPr>
          <p:cNvPicPr>
            <a:picLocks noChangeAspect="1"/>
          </p:cNvPicPr>
          <p:nvPr/>
        </p:nvPicPr>
        <p:blipFill>
          <a:blip r:embed="rId3"/>
          <a:srcRect t="27" b="27"/>
          <a:stretch>
            <a:fillRect/>
          </a:stretch>
        </p:blipFill>
        <p:spPr>
          <a:xfrm>
            <a:off x="0" y="0"/>
            <a:ext cx="12192000" cy="6858000"/>
          </a:xfrm>
          <a:prstGeom prst="rect">
            <a:avLst/>
          </a:prstGeom>
        </p:spPr>
      </p:pic>
      <p:sp>
        <p:nvSpPr>
          <p:cNvPr id="2" name="Eschatology">
            <a:extLst>
              <a:ext uri="{FF2B5EF4-FFF2-40B4-BE49-F238E27FC236}">
                <a16:creationId xmlns:a16="http://schemas.microsoft.com/office/drawing/2014/main" id="{B389818D-9DE8-75ED-C16B-6D97F63538C7}"/>
              </a:ext>
            </a:extLst>
          </p:cNvPr>
          <p:cNvSpPr>
            <a:spLocks noGrp="1"/>
          </p:cNvSpPr>
          <p:nvPr/>
        </p:nvSpPr>
        <p:spPr>
          <a:xfrm>
            <a:off x="1504950" y="714375"/>
            <a:ext cx="8572500" cy="1104900"/>
          </a:xfrm>
          <a:prstGeom prst="rect">
            <a:avLst/>
          </a:prstGeom>
          <a:noFill/>
          <a:ln w="0">
            <a:noFill/>
          </a:ln>
        </p:spPr>
        <p:txBody>
          <a:bodyPr wrap="none" lIns="0" tIns="0" rIns="0" bIns="0" anchor="t">
            <a:noAutofit/>
          </a:bodyPr>
          <a:lstStyle/>
          <a:p>
            <a:pPr algn="l">
              <a:defRPr sz="6825" b="0" i="0">
                <a:solidFill>
                  <a:srgbClr val="F8F4EA"/>
                </a:solidFill>
                <a:latin typeface="Georgia"/>
                <a:ea typeface="Georgia"/>
                <a:cs typeface="Georgia"/>
              </a:defRPr>
            </a:pPr>
            <a:r>
              <a:rPr sz="6825" b="0" i="0">
                <a:solidFill>
                  <a:srgbClr val="F8F4EA"/>
                </a:solidFill>
                <a:latin typeface="Georgia"/>
                <a:ea typeface="Georgia"/>
                <a:cs typeface="Georgia"/>
              </a:rPr>
              <a:t>Eschatology</a:t>
            </a:r>
          </a:p>
        </p:txBody>
      </p:sp>
      <p:sp>
        <p:nvSpPr>
          <p:cNvPr id="3" name="and">
            <a:extLst>
              <a:ext uri="{FF2B5EF4-FFF2-40B4-BE49-F238E27FC236}">
                <a16:creationId xmlns:a16="http://schemas.microsoft.com/office/drawing/2014/main" id="{85B8267D-0E35-249D-1B90-03EA89DE93F1}"/>
              </a:ext>
            </a:extLst>
          </p:cNvPr>
          <p:cNvSpPr>
            <a:spLocks noGrp="1"/>
          </p:cNvSpPr>
          <p:nvPr/>
        </p:nvSpPr>
        <p:spPr>
          <a:xfrm>
            <a:off x="1514475" y="2143125"/>
            <a:ext cx="1352550" cy="800100"/>
          </a:xfrm>
          <a:prstGeom prst="rect">
            <a:avLst/>
          </a:prstGeom>
          <a:noFill/>
          <a:ln w="0">
            <a:noFill/>
          </a:ln>
        </p:spPr>
        <p:txBody>
          <a:bodyPr wrap="none" lIns="0" tIns="0" rIns="0" bIns="0" anchor="t">
            <a:noAutofit/>
          </a:bodyPr>
          <a:lstStyle/>
          <a:p>
            <a:pPr algn="l">
              <a:defRPr sz="4950" b="0" i="1">
                <a:solidFill>
                  <a:srgbClr val="D9AA65"/>
                </a:solidFill>
                <a:latin typeface="Georgia"/>
                <a:ea typeface="Georgia"/>
                <a:cs typeface="Georgia"/>
              </a:defRPr>
            </a:pPr>
            <a:r>
              <a:rPr sz="4950" b="0" i="1">
                <a:solidFill>
                  <a:srgbClr val="D9AA65"/>
                </a:solidFill>
                <a:latin typeface="Georgia"/>
                <a:ea typeface="Georgia"/>
                <a:cs typeface="Georgia"/>
              </a:rPr>
              <a:t>and</a:t>
            </a:r>
          </a:p>
        </p:txBody>
      </p:sp>
      <p:sp>
        <p:nvSpPr>
          <p:cNvPr id="4" name="True Grace">
            <a:extLst>
              <a:ext uri="{FF2B5EF4-FFF2-40B4-BE49-F238E27FC236}">
                <a16:creationId xmlns:a16="http://schemas.microsoft.com/office/drawing/2014/main" id="{6147EE6C-5955-78DE-14EF-4B1B285565F1}"/>
              </a:ext>
            </a:extLst>
          </p:cNvPr>
          <p:cNvSpPr>
            <a:spLocks noGrp="1"/>
          </p:cNvSpPr>
          <p:nvPr/>
        </p:nvSpPr>
        <p:spPr>
          <a:xfrm>
            <a:off x="2886075" y="1952625"/>
            <a:ext cx="6762750" cy="1123950"/>
          </a:xfrm>
          <a:prstGeom prst="rect">
            <a:avLst/>
          </a:prstGeom>
          <a:noFill/>
          <a:ln w="0">
            <a:noFill/>
          </a:ln>
        </p:spPr>
        <p:txBody>
          <a:bodyPr wrap="none" lIns="0" tIns="0" rIns="0" bIns="0" anchor="t">
            <a:noAutofit/>
          </a:bodyPr>
          <a:lstStyle/>
          <a:p>
            <a:pPr algn="l">
              <a:defRPr sz="7200" b="0" i="0">
                <a:solidFill>
                  <a:srgbClr val="D9AA65"/>
                </a:solidFill>
                <a:latin typeface="Georgia"/>
                <a:ea typeface="Georgia"/>
                <a:cs typeface="Georgia"/>
              </a:defRPr>
            </a:pPr>
            <a:r>
              <a:rPr sz="7200" b="0" i="0">
                <a:solidFill>
                  <a:srgbClr val="D9AA65"/>
                </a:solidFill>
                <a:latin typeface="Georgia"/>
                <a:ea typeface="Georgia"/>
                <a:cs typeface="Georgia"/>
              </a:rPr>
              <a:t>True Grace</a:t>
            </a:r>
          </a:p>
        </p:txBody>
      </p:sp>
      <p:sp>
        <p:nvSpPr>
          <p:cNvPr id="5" name="Divider">
            <a:extLst>
              <a:ext uri="{FF2B5EF4-FFF2-40B4-BE49-F238E27FC236}">
                <a16:creationId xmlns:a16="http://schemas.microsoft.com/office/drawing/2014/main" id="{83C9DCA9-1C93-F2A1-C957-D09795A25590}"/>
              </a:ext>
            </a:extLst>
          </p:cNvPr>
          <p:cNvSpPr>
            <a:spLocks noGrp="1"/>
          </p:cNvSpPr>
          <p:nvPr/>
        </p:nvSpPr>
        <p:spPr>
          <a:xfrm>
            <a:off x="1533525" y="3238500"/>
            <a:ext cx="6191250" cy="19050"/>
          </a:xfrm>
          <a:prstGeom prst="rect">
            <a:avLst/>
          </a:prstGeom>
          <a:solidFill>
            <a:srgbClr val="D9AA65"/>
          </a:solidFill>
          <a:ln w="0">
            <a:noFill/>
          </a:ln>
        </p:spPr>
        <p:txBody>
          <a:bodyPr/>
          <a:lstStyle/>
          <a:p>
            <a:endParaRPr lang="en-US"/>
          </a:p>
        </p:txBody>
      </p:sp>
      <p:sp>
        <p:nvSpPr>
          <p:cNvPr id="6" name="Can God’s grace be trusted?">
            <a:extLst>
              <a:ext uri="{FF2B5EF4-FFF2-40B4-BE49-F238E27FC236}">
                <a16:creationId xmlns:a16="http://schemas.microsoft.com/office/drawing/2014/main" id="{911C7EFD-B8D6-35CC-F9B0-22BF5E9FFA90}"/>
              </a:ext>
            </a:extLst>
          </p:cNvPr>
          <p:cNvSpPr>
            <a:spLocks noGrp="1"/>
          </p:cNvSpPr>
          <p:nvPr/>
        </p:nvSpPr>
        <p:spPr>
          <a:xfrm>
            <a:off x="3795712" y="3313371"/>
            <a:ext cx="7858125" cy="495300"/>
          </a:xfrm>
          <a:prstGeom prst="rect">
            <a:avLst/>
          </a:prstGeom>
          <a:noFill/>
          <a:ln w="0">
            <a:noFill/>
          </a:ln>
        </p:spPr>
        <p:txBody>
          <a:bodyPr wrap="none" lIns="0" tIns="0" rIns="0" bIns="0" anchor="t">
            <a:noAutofit/>
          </a:bodyPr>
          <a:lstStyle/>
          <a:p>
            <a:pPr algn="l">
              <a:defRPr sz="2550" b="0" i="0">
                <a:solidFill>
                  <a:srgbClr val="F8F4EA"/>
                </a:solidFill>
                <a:latin typeface="Georgia"/>
                <a:ea typeface="Georgia"/>
                <a:cs typeface="Georgia"/>
              </a:defRPr>
            </a:pPr>
            <a:r>
              <a:rPr sz="2550" b="0" i="0" dirty="0">
                <a:solidFill>
                  <a:srgbClr val="F8F4EA"/>
                </a:solidFill>
                <a:latin typeface="Georgia"/>
                <a:ea typeface="Georgia"/>
                <a:cs typeface="Georgia"/>
              </a:rPr>
              <a:t>Can God’s grace be trusted?</a:t>
            </a:r>
          </a:p>
        </p:txBody>
      </p:sp>
      <p:sp>
        <p:nvSpPr>
          <p:cNvPr id="7" name="Genesis 12:2–3 / Romans 11:25–36">
            <a:extLst>
              <a:ext uri="{FF2B5EF4-FFF2-40B4-BE49-F238E27FC236}">
                <a16:creationId xmlns:a16="http://schemas.microsoft.com/office/drawing/2014/main" id="{B56633A2-2CD7-D544-746D-33E833A89E48}"/>
              </a:ext>
            </a:extLst>
          </p:cNvPr>
          <p:cNvSpPr>
            <a:spLocks noGrp="1"/>
          </p:cNvSpPr>
          <p:nvPr/>
        </p:nvSpPr>
        <p:spPr>
          <a:xfrm>
            <a:off x="3795712" y="3708659"/>
            <a:ext cx="7858125" cy="352425"/>
          </a:xfrm>
          <a:prstGeom prst="rect">
            <a:avLst/>
          </a:prstGeom>
          <a:noFill/>
          <a:ln w="0">
            <a:noFill/>
          </a:ln>
        </p:spPr>
        <p:txBody>
          <a:bodyPr wrap="none" lIns="0" tIns="0" rIns="0" bIns="0" anchor="t">
            <a:noAutofit/>
          </a:bodyPr>
          <a:lstStyle/>
          <a:p>
            <a:pPr algn="l">
              <a:defRPr sz="1875" b="0" i="0">
                <a:solidFill>
                  <a:srgbClr val="C8CED0"/>
                </a:solidFill>
                <a:latin typeface="Georgia"/>
                <a:ea typeface="Georgia"/>
                <a:cs typeface="Georgia"/>
              </a:defRPr>
            </a:pPr>
            <a:r>
              <a:rPr sz="1875" b="0" i="0" dirty="0">
                <a:solidFill>
                  <a:srgbClr val="C8CED0"/>
                </a:solidFill>
                <a:latin typeface="Georgia"/>
                <a:ea typeface="Georgia"/>
                <a:cs typeface="Georgia"/>
              </a:rPr>
              <a:t>Genesis 12:2–3 / Romans 11:25–36</a:t>
            </a:r>
          </a:p>
        </p:txBody>
      </p:sp>
      <p:sp>
        <p:nvSpPr>
          <p:cNvPr id="8" name="Dr. Christopher Cone">
            <a:extLst>
              <a:ext uri="{FF2B5EF4-FFF2-40B4-BE49-F238E27FC236}">
                <a16:creationId xmlns:a16="http://schemas.microsoft.com/office/drawing/2014/main" id="{80918D00-878F-BB6A-5481-E26B4BF9EA38}"/>
              </a:ext>
            </a:extLst>
          </p:cNvPr>
          <p:cNvSpPr>
            <a:spLocks noGrp="1"/>
          </p:cNvSpPr>
          <p:nvPr/>
        </p:nvSpPr>
        <p:spPr>
          <a:xfrm>
            <a:off x="1762125" y="5943600"/>
            <a:ext cx="6381750" cy="419100"/>
          </a:xfrm>
          <a:prstGeom prst="rect">
            <a:avLst/>
          </a:prstGeom>
          <a:noFill/>
          <a:ln w="0">
            <a:noFill/>
          </a:ln>
        </p:spPr>
        <p:txBody>
          <a:bodyPr wrap="none" lIns="0" tIns="0" rIns="0" bIns="0" anchor="t">
            <a:noAutofit/>
          </a:bodyPr>
          <a:lstStyle/>
          <a:p>
            <a:pPr algn="l">
              <a:defRPr sz="2400" b="0" i="0">
                <a:solidFill>
                  <a:srgbClr val="F8F4EA"/>
                </a:solidFill>
                <a:latin typeface="Georgia"/>
                <a:ea typeface="Georgia"/>
                <a:cs typeface="Georgia"/>
              </a:defRPr>
            </a:pPr>
            <a:r>
              <a:rPr sz="2400" b="0" i="0">
                <a:solidFill>
                  <a:srgbClr val="F8F4EA"/>
                </a:solidFill>
                <a:latin typeface="Georgia"/>
                <a:ea typeface="Georgia"/>
                <a:cs typeface="Georgia"/>
              </a:rPr>
              <a:t>Dr. Christopher Cone</a:t>
            </a:r>
          </a:p>
        </p:txBody>
      </p:sp>
      <p:sp>
        <p:nvSpPr>
          <p:cNvPr id="9" name="drcone.com / agathonu.com">
            <a:extLst>
              <a:ext uri="{FF2B5EF4-FFF2-40B4-BE49-F238E27FC236}">
                <a16:creationId xmlns:a16="http://schemas.microsoft.com/office/drawing/2014/main" id="{C02CA75F-1C83-3F40-ED77-8798E49FEB3A}"/>
              </a:ext>
            </a:extLst>
          </p:cNvPr>
          <p:cNvSpPr>
            <a:spLocks noGrp="1"/>
          </p:cNvSpPr>
          <p:nvPr/>
        </p:nvSpPr>
        <p:spPr>
          <a:xfrm>
            <a:off x="1762125" y="6353175"/>
            <a:ext cx="6381750" cy="352425"/>
          </a:xfrm>
          <a:prstGeom prst="rect">
            <a:avLst/>
          </a:prstGeom>
          <a:noFill/>
          <a:ln w="0">
            <a:noFill/>
          </a:ln>
        </p:spPr>
        <p:txBody>
          <a:bodyPr wrap="none" lIns="0" tIns="0" rIns="0" bIns="0" anchor="t">
            <a:noAutofit/>
          </a:bodyPr>
          <a:lstStyle/>
          <a:p>
            <a:pPr algn="l">
              <a:defRPr sz="1875" b="0" i="0">
                <a:solidFill>
                  <a:srgbClr val="D9AA65"/>
                </a:solidFill>
                <a:latin typeface="Georgia"/>
                <a:ea typeface="Georgia"/>
                <a:cs typeface="Georgia"/>
              </a:defRPr>
            </a:pPr>
            <a:r>
              <a:rPr sz="1875" b="0" i="0">
                <a:solidFill>
                  <a:srgbClr val="D9AA65"/>
                </a:solidFill>
                <a:latin typeface="Georgia"/>
                <a:ea typeface="Georgia"/>
                <a:cs typeface="Georgia"/>
              </a:rPr>
              <a:t>drcone.com / agathonu.com</a:t>
            </a:r>
          </a:p>
        </p:txBody>
      </p:sp>
      <p:sp>
        <p:nvSpPr>
          <p:cNvPr id="10" name="“Your word is truth.”">
            <a:extLst>
              <a:ext uri="{FF2B5EF4-FFF2-40B4-BE49-F238E27FC236}">
                <a16:creationId xmlns:a16="http://schemas.microsoft.com/office/drawing/2014/main" id="{A6291578-0990-F408-4694-059AAE6334D3}"/>
              </a:ext>
            </a:extLst>
          </p:cNvPr>
          <p:cNvSpPr>
            <a:spLocks noGrp="1"/>
          </p:cNvSpPr>
          <p:nvPr/>
        </p:nvSpPr>
        <p:spPr>
          <a:xfrm>
            <a:off x="9848850" y="371475"/>
            <a:ext cx="2095500" cy="857250"/>
          </a:xfrm>
          <a:prstGeom prst="rect">
            <a:avLst/>
          </a:prstGeom>
          <a:noFill/>
          <a:ln w="0">
            <a:noFill/>
          </a:ln>
        </p:spPr>
        <p:txBody>
          <a:bodyPr wrap="none" lIns="0" tIns="0" rIns="0" bIns="0" anchor="t">
            <a:noAutofit/>
          </a:bodyPr>
          <a:lstStyle/>
          <a:p>
            <a:pPr algn="ctr">
              <a:defRPr sz="2100" b="0" i="1">
                <a:solidFill>
                  <a:srgbClr val="F8F4EA"/>
                </a:solidFill>
                <a:latin typeface="Georgia"/>
                <a:ea typeface="Georgia"/>
                <a:cs typeface="Georgia"/>
              </a:defRPr>
            </a:pPr>
            <a:r>
              <a:rPr sz="2100" b="0" i="1">
                <a:solidFill>
                  <a:srgbClr val="F8F4EA"/>
                </a:solidFill>
                <a:latin typeface="Georgia"/>
                <a:ea typeface="Georgia"/>
                <a:cs typeface="Georgia"/>
              </a:rPr>
              <a:t>“Your word</a:t>
            </a:r>
          </a:p>
          <a:p>
            <a:pPr algn="ctr">
              <a:defRPr sz="2100" b="0" i="1">
                <a:solidFill>
                  <a:srgbClr val="F8F4EA"/>
                </a:solidFill>
                <a:latin typeface="Georgia"/>
                <a:ea typeface="Georgia"/>
                <a:cs typeface="Georgia"/>
              </a:defRPr>
            </a:pPr>
            <a:r>
              <a:rPr sz="2100" b="0" i="1">
                <a:solidFill>
                  <a:srgbClr val="F8F4EA"/>
                </a:solidFill>
                <a:latin typeface="Georgia"/>
                <a:ea typeface="Georgia"/>
                <a:cs typeface="Georgia"/>
              </a:rPr>
              <a:t>is truth.”</a:t>
            </a:r>
          </a:p>
        </p:txBody>
      </p:sp>
      <p:sp>
        <p:nvSpPr>
          <p:cNvPr id="11" name="JOHN 17:17">
            <a:extLst>
              <a:ext uri="{FF2B5EF4-FFF2-40B4-BE49-F238E27FC236}">
                <a16:creationId xmlns:a16="http://schemas.microsoft.com/office/drawing/2014/main" id="{11689A2E-E473-C007-AD8C-BB951730C917}"/>
              </a:ext>
            </a:extLst>
          </p:cNvPr>
          <p:cNvSpPr>
            <a:spLocks noGrp="1"/>
          </p:cNvSpPr>
          <p:nvPr/>
        </p:nvSpPr>
        <p:spPr>
          <a:xfrm>
            <a:off x="10210800" y="1228725"/>
            <a:ext cx="1695450" cy="266700"/>
          </a:xfrm>
          <a:prstGeom prst="rect">
            <a:avLst/>
          </a:prstGeom>
          <a:noFill/>
          <a:ln w="0">
            <a:noFill/>
          </a:ln>
        </p:spPr>
        <p:txBody>
          <a:bodyPr wrap="none" lIns="0" tIns="0" rIns="0" bIns="0" anchor="t">
            <a:noAutofit/>
          </a:bodyPr>
          <a:lstStyle/>
          <a:p>
            <a:pPr algn="l">
              <a:defRPr sz="1275" b="0" i="0">
                <a:solidFill>
                  <a:srgbClr val="F8F4EA"/>
                </a:solidFill>
                <a:latin typeface="Georgia"/>
                <a:ea typeface="Georgia"/>
                <a:cs typeface="Georgia"/>
              </a:defRPr>
            </a:pPr>
            <a:r>
              <a:rPr sz="1275" b="0" i="0">
                <a:solidFill>
                  <a:srgbClr val="F8F4EA"/>
                </a:solidFill>
                <a:latin typeface="Georgia"/>
                <a:ea typeface="Georgia"/>
                <a:cs typeface="Georgia"/>
              </a:rPr>
              <a:t>JOHN 17:17</a:t>
            </a:r>
          </a:p>
        </p:txBody>
      </p:sp>
      <p:sp>
        <p:nvSpPr>
          <p:cNvPr id="12" name="T R U T H">
            <a:extLst>
              <a:ext uri="{FF2B5EF4-FFF2-40B4-BE49-F238E27FC236}">
                <a16:creationId xmlns:a16="http://schemas.microsoft.com/office/drawing/2014/main" id="{4CC68B61-84A9-FDDF-94C0-3438FD686618}"/>
              </a:ext>
            </a:extLst>
          </p:cNvPr>
          <p:cNvSpPr>
            <a:spLocks noGrp="1"/>
          </p:cNvSpPr>
          <p:nvPr/>
        </p:nvSpPr>
        <p:spPr>
          <a:xfrm>
            <a:off x="295275" y="552450"/>
            <a:ext cx="1181100" cy="247650"/>
          </a:xfrm>
          <a:prstGeom prst="rect">
            <a:avLst/>
          </a:prstGeom>
          <a:noFill/>
          <a:ln w="0">
            <a:noFill/>
          </a:ln>
        </p:spPr>
        <p:txBody>
          <a:bodyPr wrap="none" lIns="0" tIns="0" rIns="0" bIns="0" anchor="t">
            <a:noAutofit/>
          </a:bodyPr>
          <a:lstStyle/>
          <a:p>
            <a:pPr algn="l">
              <a:defRPr sz="825" b="0" i="0">
                <a:solidFill>
                  <a:srgbClr val="6F90A4"/>
                </a:solidFill>
                <a:latin typeface="Georgia"/>
                <a:ea typeface="Georgia"/>
                <a:cs typeface="Georgia"/>
              </a:defRPr>
            </a:pPr>
            <a:r>
              <a:rPr sz="825" b="0" i="0">
                <a:solidFill>
                  <a:srgbClr val="6F90A4"/>
                </a:solidFill>
                <a:latin typeface="Georgia"/>
                <a:ea typeface="Georgia"/>
                <a:cs typeface="Georgia"/>
              </a:rPr>
              <a:t>T R U T H</a:t>
            </a:r>
          </a:p>
        </p:txBody>
      </p:sp>
      <p:sp>
        <p:nvSpPr>
          <p:cNvPr id="13" name="R E A L I T Y">
            <a:extLst>
              <a:ext uri="{FF2B5EF4-FFF2-40B4-BE49-F238E27FC236}">
                <a16:creationId xmlns:a16="http://schemas.microsoft.com/office/drawing/2014/main" id="{795489C0-B144-3F83-A5F2-01D576EBA688}"/>
              </a:ext>
            </a:extLst>
          </p:cNvPr>
          <p:cNvSpPr>
            <a:spLocks noGrp="1"/>
          </p:cNvSpPr>
          <p:nvPr/>
        </p:nvSpPr>
        <p:spPr>
          <a:xfrm>
            <a:off x="295275" y="933450"/>
            <a:ext cx="1181100" cy="247650"/>
          </a:xfrm>
          <a:prstGeom prst="rect">
            <a:avLst/>
          </a:prstGeom>
          <a:noFill/>
          <a:ln w="0">
            <a:noFill/>
          </a:ln>
        </p:spPr>
        <p:txBody>
          <a:bodyPr wrap="none" lIns="0" tIns="0" rIns="0" bIns="0" anchor="t">
            <a:noAutofit/>
          </a:bodyPr>
          <a:lstStyle/>
          <a:p>
            <a:pPr algn="l">
              <a:defRPr sz="825" b="0" i="0">
                <a:solidFill>
                  <a:srgbClr val="6F90A4"/>
                </a:solidFill>
                <a:latin typeface="Georgia"/>
                <a:ea typeface="Georgia"/>
                <a:cs typeface="Georgia"/>
              </a:defRPr>
            </a:pPr>
            <a:r>
              <a:rPr sz="825" b="0" i="0">
                <a:solidFill>
                  <a:srgbClr val="6F90A4"/>
                </a:solidFill>
                <a:latin typeface="Georgia"/>
                <a:ea typeface="Georgia"/>
                <a:cs typeface="Georgia"/>
              </a:rPr>
              <a:t>R E A L I T Y</a:t>
            </a:r>
          </a:p>
        </p:txBody>
      </p:sp>
      <p:sp>
        <p:nvSpPr>
          <p:cNvPr id="14" name="M E A N I N G">
            <a:extLst>
              <a:ext uri="{FF2B5EF4-FFF2-40B4-BE49-F238E27FC236}">
                <a16:creationId xmlns:a16="http://schemas.microsoft.com/office/drawing/2014/main" id="{4CF0B427-512A-F871-5F6E-5D52C7A285D6}"/>
              </a:ext>
            </a:extLst>
          </p:cNvPr>
          <p:cNvSpPr>
            <a:spLocks noGrp="1"/>
          </p:cNvSpPr>
          <p:nvPr/>
        </p:nvSpPr>
        <p:spPr>
          <a:xfrm>
            <a:off x="295275" y="1314450"/>
            <a:ext cx="1181100" cy="247650"/>
          </a:xfrm>
          <a:prstGeom prst="rect">
            <a:avLst/>
          </a:prstGeom>
          <a:noFill/>
          <a:ln w="0">
            <a:noFill/>
          </a:ln>
        </p:spPr>
        <p:txBody>
          <a:bodyPr wrap="none" lIns="0" tIns="0" rIns="0" bIns="0" anchor="t">
            <a:noAutofit/>
          </a:bodyPr>
          <a:lstStyle/>
          <a:p>
            <a:pPr algn="l">
              <a:defRPr sz="825" b="0" i="0">
                <a:solidFill>
                  <a:srgbClr val="6F90A4"/>
                </a:solidFill>
                <a:latin typeface="Georgia"/>
                <a:ea typeface="Georgia"/>
                <a:cs typeface="Georgia"/>
              </a:defRPr>
            </a:pPr>
            <a:r>
              <a:rPr sz="825" b="0" i="0">
                <a:solidFill>
                  <a:srgbClr val="6F90A4"/>
                </a:solidFill>
                <a:latin typeface="Georgia"/>
                <a:ea typeface="Georgia"/>
                <a:cs typeface="Georgia"/>
              </a:rPr>
              <a:t>M E A N I N G</a:t>
            </a:r>
          </a:p>
        </p:txBody>
      </p:sp>
      <p:sp>
        <p:nvSpPr>
          <p:cNvPr id="15" name="P U R P O S E">
            <a:extLst>
              <a:ext uri="{FF2B5EF4-FFF2-40B4-BE49-F238E27FC236}">
                <a16:creationId xmlns:a16="http://schemas.microsoft.com/office/drawing/2014/main" id="{EDF588E0-B3C9-156D-496D-E0589F0D3B52}"/>
              </a:ext>
            </a:extLst>
          </p:cNvPr>
          <p:cNvSpPr>
            <a:spLocks noGrp="1"/>
          </p:cNvSpPr>
          <p:nvPr/>
        </p:nvSpPr>
        <p:spPr>
          <a:xfrm>
            <a:off x="295275" y="1695450"/>
            <a:ext cx="1181100" cy="247650"/>
          </a:xfrm>
          <a:prstGeom prst="rect">
            <a:avLst/>
          </a:prstGeom>
          <a:noFill/>
          <a:ln w="0">
            <a:noFill/>
          </a:ln>
        </p:spPr>
        <p:txBody>
          <a:bodyPr wrap="none" lIns="0" tIns="0" rIns="0" bIns="0" anchor="t">
            <a:noAutofit/>
          </a:bodyPr>
          <a:lstStyle/>
          <a:p>
            <a:pPr algn="l">
              <a:defRPr sz="825" b="0" i="0">
                <a:solidFill>
                  <a:srgbClr val="6F90A4"/>
                </a:solidFill>
                <a:latin typeface="Georgia"/>
                <a:ea typeface="Georgia"/>
                <a:cs typeface="Georgia"/>
              </a:defRPr>
            </a:pPr>
            <a:r>
              <a:rPr sz="825" b="0" i="0">
                <a:solidFill>
                  <a:srgbClr val="6F90A4"/>
                </a:solidFill>
                <a:latin typeface="Georgia"/>
                <a:ea typeface="Georgia"/>
                <a:cs typeface="Georgia"/>
              </a:rPr>
              <a:t>P U R P O S E</a:t>
            </a:r>
          </a:p>
        </p:txBody>
      </p:sp>
      <p:sp>
        <p:nvSpPr>
          <p:cNvPr id="16" name="H O P E">
            <a:extLst>
              <a:ext uri="{FF2B5EF4-FFF2-40B4-BE49-F238E27FC236}">
                <a16:creationId xmlns:a16="http://schemas.microsoft.com/office/drawing/2014/main" id="{429B7F79-89B2-4CA1-421E-2DE1627B5312}"/>
              </a:ext>
            </a:extLst>
          </p:cNvPr>
          <p:cNvSpPr>
            <a:spLocks noGrp="1"/>
          </p:cNvSpPr>
          <p:nvPr/>
        </p:nvSpPr>
        <p:spPr>
          <a:xfrm>
            <a:off x="295275" y="2076450"/>
            <a:ext cx="1181100" cy="247650"/>
          </a:xfrm>
          <a:prstGeom prst="rect">
            <a:avLst/>
          </a:prstGeom>
          <a:noFill/>
          <a:ln w="0">
            <a:noFill/>
          </a:ln>
        </p:spPr>
        <p:txBody>
          <a:bodyPr wrap="none" lIns="0" tIns="0" rIns="0" bIns="0" anchor="t">
            <a:noAutofit/>
          </a:bodyPr>
          <a:lstStyle/>
          <a:p>
            <a:pPr algn="l">
              <a:defRPr sz="825" b="0" i="0">
                <a:solidFill>
                  <a:srgbClr val="6F90A4"/>
                </a:solidFill>
                <a:latin typeface="Georgia"/>
                <a:ea typeface="Georgia"/>
                <a:cs typeface="Georgia"/>
              </a:defRPr>
            </a:pPr>
            <a:r>
              <a:rPr sz="825" b="0" i="0">
                <a:solidFill>
                  <a:srgbClr val="6F90A4"/>
                </a:solidFill>
                <a:latin typeface="Georgia"/>
                <a:ea typeface="Georgia"/>
                <a:cs typeface="Georgia"/>
              </a:rPr>
              <a:t>H O P E</a:t>
            </a:r>
          </a:p>
        </p:txBody>
      </p:sp>
    </p:spTree>
    <p:extLst>
      <p:ext uri="{BB962C8B-B14F-4D97-AF65-F5344CB8AC3E}">
        <p14:creationId xmlns:p14="http://schemas.microsoft.com/office/powerpoint/2010/main" val="42382644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F37A66-58DF-CAEA-BCDD-9035C835FAD3}"/>
            </a:ext>
          </a:extLst>
        </p:cNvPr>
        <p:cNvGrpSpPr/>
        <p:nvPr/>
      </p:nvGrpSpPr>
      <p:grpSpPr>
        <a:xfrm>
          <a:off x="0" y="0"/>
          <a:ext cx="0" cy="0"/>
          <a:chOff x="0" y="0"/>
          <a:chExt cx="0" cy="0"/>
        </a:xfrm>
      </p:grpSpPr>
      <p:pic>
        <p:nvPicPr>
          <p:cNvPr id="15" name="Picture 14">
            <a:extLst>
              <a:ext uri="{FF2B5EF4-FFF2-40B4-BE49-F238E27FC236}">
                <a16:creationId xmlns:a16="http://schemas.microsoft.com/office/drawing/2014/main" id="{BD6BDE04-AFD1-8B19-9B6B-3F0E9C47C540}"/>
              </a:ext>
            </a:extLst>
          </p:cNvPr>
          <p:cNvPicPr>
            <a:picLocks noChangeAspect="1"/>
          </p:cNvPicPr>
          <p:nvPr/>
        </p:nvPicPr>
        <p:blipFill>
          <a:blip r:embed="rId3"/>
          <a:srcRect t="27" b="27"/>
          <a:stretch>
            <a:fillRect/>
          </a:stretch>
        </p:blipFill>
        <p:spPr>
          <a:xfrm>
            <a:off x="0" y="0"/>
            <a:ext cx="12192000" cy="6858000"/>
          </a:xfrm>
          <a:prstGeom prst="rect">
            <a:avLst/>
          </a:prstGeom>
        </p:spPr>
      </p:pic>
      <p:sp>
        <p:nvSpPr>
          <p:cNvPr id="2" name="“I Will Make You a Great Nation”">
            <a:extLst>
              <a:ext uri="{FF2B5EF4-FFF2-40B4-BE49-F238E27FC236}">
                <a16:creationId xmlns:a16="http://schemas.microsoft.com/office/drawing/2014/main" id="{27CA1795-A1C5-145C-41F3-B7897166547C}"/>
              </a:ext>
            </a:extLst>
          </p:cNvPr>
          <p:cNvSpPr>
            <a:spLocks noGrp="1"/>
          </p:cNvSpPr>
          <p:nvPr/>
        </p:nvSpPr>
        <p:spPr>
          <a:xfrm>
            <a:off x="609600" y="381000"/>
            <a:ext cx="10896600" cy="685800"/>
          </a:xfrm>
          <a:prstGeom prst="rect">
            <a:avLst/>
          </a:prstGeom>
          <a:noFill/>
          <a:ln w="0">
            <a:noFill/>
          </a:ln>
        </p:spPr>
        <p:txBody>
          <a:bodyPr wrap="none" lIns="0" tIns="0" rIns="0" bIns="0" anchor="t">
            <a:noAutofit/>
          </a:bodyPr>
          <a:lstStyle/>
          <a:p>
            <a:pPr algn="r">
              <a:defRPr sz="2700" b="0" i="0">
                <a:solidFill>
                  <a:srgbClr val="F8F4EA"/>
                </a:solidFill>
                <a:latin typeface="Georgia"/>
                <a:ea typeface="Georgia"/>
                <a:cs typeface="Georgia"/>
              </a:defRPr>
            </a:pPr>
            <a:r>
              <a:rPr lang="en-US" sz="2700" b="0" i="0" dirty="0">
                <a:solidFill>
                  <a:srgbClr val="F8F4EA"/>
                </a:solidFill>
                <a:latin typeface="Georgia"/>
                <a:ea typeface="Georgia"/>
                <a:cs typeface="Georgia"/>
              </a:rPr>
              <a:t>Early Eschatology</a:t>
            </a:r>
            <a:endParaRPr sz="2700" b="0" i="0" dirty="0">
              <a:solidFill>
                <a:srgbClr val="F8F4EA"/>
              </a:solidFill>
              <a:latin typeface="Georgia"/>
              <a:ea typeface="Georgia"/>
              <a:cs typeface="Georgia"/>
            </a:endParaRPr>
          </a:p>
        </p:txBody>
      </p:sp>
      <p:sp>
        <p:nvSpPr>
          <p:cNvPr id="3" name="Divider">
            <a:extLst>
              <a:ext uri="{FF2B5EF4-FFF2-40B4-BE49-F238E27FC236}">
                <a16:creationId xmlns:a16="http://schemas.microsoft.com/office/drawing/2014/main" id="{AE751EF2-1E11-661F-D571-B44AE3D8C442}"/>
              </a:ext>
            </a:extLst>
          </p:cNvPr>
          <p:cNvSpPr>
            <a:spLocks noGrp="1"/>
          </p:cNvSpPr>
          <p:nvPr/>
        </p:nvSpPr>
        <p:spPr>
          <a:xfrm>
            <a:off x="609600" y="1200150"/>
            <a:ext cx="1809750" cy="19050"/>
          </a:xfrm>
          <a:prstGeom prst="rect">
            <a:avLst/>
          </a:prstGeom>
          <a:solidFill>
            <a:srgbClr val="D9AA65"/>
          </a:solidFill>
          <a:ln w="0">
            <a:noFill/>
          </a:ln>
        </p:spPr>
        <p:txBody>
          <a:bodyPr/>
          <a:lstStyle/>
          <a:p>
            <a:endParaRPr lang="en-US"/>
          </a:p>
        </p:txBody>
      </p:sp>
      <p:sp>
        <p:nvSpPr>
          <p:cNvPr id="4" name="05">
            <a:extLst>
              <a:ext uri="{FF2B5EF4-FFF2-40B4-BE49-F238E27FC236}">
                <a16:creationId xmlns:a16="http://schemas.microsoft.com/office/drawing/2014/main" id="{C2E79B02-381F-97CD-8132-EA07F2E9C79B}"/>
              </a:ext>
            </a:extLst>
          </p:cNvPr>
          <p:cNvSpPr>
            <a:spLocks noGrp="1"/>
          </p:cNvSpPr>
          <p:nvPr/>
        </p:nvSpPr>
        <p:spPr>
          <a:xfrm>
            <a:off x="609600" y="6477000"/>
            <a:ext cx="361950" cy="190500"/>
          </a:xfrm>
          <a:prstGeom prst="rect">
            <a:avLst/>
          </a:prstGeom>
          <a:noFill/>
          <a:ln w="0">
            <a:noFill/>
          </a:ln>
        </p:spPr>
        <p:txBody>
          <a:bodyPr wrap="none" lIns="0" tIns="0" rIns="0" bIns="0" anchor="t">
            <a:noAutofit/>
          </a:bodyPr>
          <a:lstStyle/>
          <a:p>
            <a:pPr algn="l">
              <a:defRPr sz="1050" b="0" i="0">
                <a:solidFill>
                  <a:srgbClr val="D9AA65"/>
                </a:solidFill>
                <a:latin typeface="Georgia"/>
                <a:ea typeface="Georgia"/>
                <a:cs typeface="Georgia"/>
              </a:defRPr>
            </a:pPr>
            <a:r>
              <a:rPr sz="1050" b="0" i="0">
                <a:solidFill>
                  <a:srgbClr val="D9AA65"/>
                </a:solidFill>
                <a:latin typeface="Georgia"/>
                <a:ea typeface="Georgia"/>
                <a:cs typeface="Georgia"/>
              </a:rPr>
              <a:t>05</a:t>
            </a:r>
          </a:p>
        </p:txBody>
      </p:sp>
      <p:sp>
        <p:nvSpPr>
          <p:cNvPr id="5" name="Dr. Christopher Cone">
            <a:extLst>
              <a:ext uri="{FF2B5EF4-FFF2-40B4-BE49-F238E27FC236}">
                <a16:creationId xmlns:a16="http://schemas.microsoft.com/office/drawing/2014/main" id="{6DB71527-CFD3-F277-BDBA-9E298BE14646}"/>
              </a:ext>
            </a:extLst>
          </p:cNvPr>
          <p:cNvSpPr>
            <a:spLocks noGrp="1"/>
          </p:cNvSpPr>
          <p:nvPr/>
        </p:nvSpPr>
        <p:spPr>
          <a:xfrm>
            <a:off x="1028700" y="6477000"/>
            <a:ext cx="2419350" cy="209550"/>
          </a:xfrm>
          <a:prstGeom prst="rect">
            <a:avLst/>
          </a:prstGeom>
          <a:noFill/>
          <a:ln w="0">
            <a:noFill/>
          </a:ln>
        </p:spPr>
        <p:txBody>
          <a:bodyPr wrap="none" lIns="0" tIns="0" rIns="0" bIns="0" anchor="t">
            <a:noAutofit/>
          </a:bodyPr>
          <a:lstStyle/>
          <a:p>
            <a:pPr algn="l">
              <a:defRPr sz="1050" b="0" i="0">
                <a:solidFill>
                  <a:srgbClr val="C8CED0"/>
                </a:solidFill>
                <a:latin typeface="Georgia"/>
                <a:ea typeface="Georgia"/>
                <a:cs typeface="Georgia"/>
              </a:defRPr>
            </a:pPr>
            <a:r>
              <a:rPr sz="1050" b="0" i="0">
                <a:solidFill>
                  <a:srgbClr val="C8CED0"/>
                </a:solidFill>
                <a:latin typeface="Georgia"/>
                <a:ea typeface="Georgia"/>
                <a:cs typeface="Georgia"/>
              </a:rPr>
              <a:t>Dr. Christopher Cone</a:t>
            </a:r>
          </a:p>
        </p:txBody>
      </p:sp>
      <p:sp>
        <p:nvSpPr>
          <p:cNvPr id="7" name="A national purpose for Abraham’s descendants">
            <a:extLst>
              <a:ext uri="{FF2B5EF4-FFF2-40B4-BE49-F238E27FC236}">
                <a16:creationId xmlns:a16="http://schemas.microsoft.com/office/drawing/2014/main" id="{6EA3713D-D807-73EA-94C4-7F350DB4D5DE}"/>
              </a:ext>
            </a:extLst>
          </p:cNvPr>
          <p:cNvSpPr>
            <a:spLocks noGrp="1"/>
          </p:cNvSpPr>
          <p:nvPr/>
        </p:nvSpPr>
        <p:spPr>
          <a:xfrm>
            <a:off x="609600" y="1752600"/>
            <a:ext cx="10972800" cy="590550"/>
          </a:xfrm>
          <a:prstGeom prst="rect">
            <a:avLst/>
          </a:prstGeom>
          <a:noFill/>
          <a:ln w="0">
            <a:noFill/>
          </a:ln>
        </p:spPr>
        <p:txBody>
          <a:bodyPr wrap="none" lIns="0" tIns="0" rIns="0" bIns="0" anchor="t">
            <a:noAutofit/>
          </a:bodyPr>
          <a:lstStyle/>
          <a:p>
            <a:pPr algn="l">
              <a:defRPr sz="2475" b="0" i="0">
                <a:solidFill>
                  <a:srgbClr val="D9AA65"/>
                </a:solidFill>
                <a:latin typeface="Georgia"/>
                <a:ea typeface="Georgia"/>
                <a:cs typeface="Georgia"/>
              </a:defRPr>
            </a:pPr>
            <a:r>
              <a:rPr lang="en-US" sz="2475" b="0" i="0" dirty="0">
                <a:solidFill>
                  <a:srgbClr val="D9AA65"/>
                </a:solidFill>
                <a:latin typeface="Georgia"/>
                <a:ea typeface="Georgia"/>
                <a:cs typeface="Georgia"/>
              </a:rPr>
              <a:t>Conditional Promise of Death (separation from God) – Genesis 2:17</a:t>
            </a:r>
            <a:endParaRPr sz="2475" b="0" i="0" dirty="0">
              <a:solidFill>
                <a:srgbClr val="D9AA65"/>
              </a:solidFill>
              <a:latin typeface="Georgia"/>
              <a:ea typeface="Georgia"/>
              <a:cs typeface="Georgia"/>
            </a:endParaRPr>
          </a:p>
        </p:txBody>
      </p:sp>
      <p:sp>
        <p:nvSpPr>
          <p:cNvPr id="8" name="Divider">
            <a:extLst>
              <a:ext uri="{FF2B5EF4-FFF2-40B4-BE49-F238E27FC236}">
                <a16:creationId xmlns:a16="http://schemas.microsoft.com/office/drawing/2014/main" id="{E90C1C8F-1125-DFC9-F10E-B10870DAEA58}"/>
              </a:ext>
            </a:extLst>
          </p:cNvPr>
          <p:cNvSpPr>
            <a:spLocks noGrp="1"/>
          </p:cNvSpPr>
          <p:nvPr/>
        </p:nvSpPr>
        <p:spPr>
          <a:xfrm>
            <a:off x="609600" y="2371725"/>
            <a:ext cx="10972800" cy="19050"/>
          </a:xfrm>
          <a:prstGeom prst="rect">
            <a:avLst/>
          </a:prstGeom>
          <a:solidFill>
            <a:srgbClr val="53616A"/>
          </a:solidFill>
          <a:ln w="0">
            <a:noFill/>
          </a:ln>
        </p:spPr>
        <p:txBody>
          <a:bodyPr/>
          <a:lstStyle/>
          <a:p>
            <a:endParaRPr lang="en-US"/>
          </a:p>
        </p:txBody>
      </p:sp>
      <p:sp>
        <p:nvSpPr>
          <p:cNvPr id="9" name="Disobedience and discipline in Israel’s history">
            <a:extLst>
              <a:ext uri="{FF2B5EF4-FFF2-40B4-BE49-F238E27FC236}">
                <a16:creationId xmlns:a16="http://schemas.microsoft.com/office/drawing/2014/main" id="{5C0B35BA-416F-2FCF-F3CA-BF197FB9D96A}"/>
              </a:ext>
            </a:extLst>
          </p:cNvPr>
          <p:cNvSpPr>
            <a:spLocks noGrp="1"/>
          </p:cNvSpPr>
          <p:nvPr/>
        </p:nvSpPr>
        <p:spPr>
          <a:xfrm>
            <a:off x="609600" y="2695575"/>
            <a:ext cx="10972800" cy="590550"/>
          </a:xfrm>
          <a:prstGeom prst="rect">
            <a:avLst/>
          </a:prstGeom>
          <a:noFill/>
          <a:ln w="0">
            <a:noFill/>
          </a:ln>
        </p:spPr>
        <p:txBody>
          <a:bodyPr wrap="none" lIns="0" tIns="0" rIns="0" bIns="0" anchor="t">
            <a:noAutofit/>
          </a:bodyPr>
          <a:lstStyle/>
          <a:p>
            <a:pPr algn="l">
              <a:defRPr sz="2475" b="0" i="0">
                <a:solidFill>
                  <a:srgbClr val="F8F4EA"/>
                </a:solidFill>
                <a:latin typeface="Georgia"/>
                <a:ea typeface="Georgia"/>
                <a:cs typeface="Georgia"/>
              </a:defRPr>
            </a:pPr>
            <a:r>
              <a:rPr lang="en-US" sz="2475" b="0" i="0" dirty="0">
                <a:solidFill>
                  <a:srgbClr val="F8F4EA"/>
                </a:solidFill>
                <a:latin typeface="Georgia"/>
                <a:ea typeface="Georgia"/>
                <a:cs typeface="Georgia"/>
              </a:rPr>
              <a:t>Veiled promise of redemption–Genesis 3:15</a:t>
            </a:r>
            <a:endParaRPr sz="2475" b="0" i="0" dirty="0">
              <a:solidFill>
                <a:srgbClr val="F8F4EA"/>
              </a:solidFill>
              <a:latin typeface="Georgia"/>
              <a:ea typeface="Georgia"/>
              <a:cs typeface="Georgia"/>
            </a:endParaRPr>
          </a:p>
        </p:txBody>
      </p:sp>
      <p:sp>
        <p:nvSpPr>
          <p:cNvPr id="10" name="Divider">
            <a:extLst>
              <a:ext uri="{FF2B5EF4-FFF2-40B4-BE49-F238E27FC236}">
                <a16:creationId xmlns:a16="http://schemas.microsoft.com/office/drawing/2014/main" id="{9490FD4D-CAEA-CC0A-9BA5-B499CFB77ECD}"/>
              </a:ext>
            </a:extLst>
          </p:cNvPr>
          <p:cNvSpPr>
            <a:spLocks noGrp="1"/>
          </p:cNvSpPr>
          <p:nvPr/>
        </p:nvSpPr>
        <p:spPr>
          <a:xfrm>
            <a:off x="609600" y="3314700"/>
            <a:ext cx="10972800" cy="19050"/>
          </a:xfrm>
          <a:prstGeom prst="rect">
            <a:avLst/>
          </a:prstGeom>
          <a:solidFill>
            <a:srgbClr val="53616A"/>
          </a:solidFill>
          <a:ln w="0">
            <a:noFill/>
          </a:ln>
        </p:spPr>
        <p:txBody>
          <a:bodyPr/>
          <a:lstStyle/>
          <a:p>
            <a:endParaRPr lang="en-US"/>
          </a:p>
        </p:txBody>
      </p:sp>
      <p:sp>
        <p:nvSpPr>
          <p:cNvPr id="11" name="Preservation and a remnant according to grace">
            <a:extLst>
              <a:ext uri="{FF2B5EF4-FFF2-40B4-BE49-F238E27FC236}">
                <a16:creationId xmlns:a16="http://schemas.microsoft.com/office/drawing/2014/main" id="{BF2166D0-51E1-87FB-20A5-A11D6B15F872}"/>
              </a:ext>
            </a:extLst>
          </p:cNvPr>
          <p:cNvSpPr>
            <a:spLocks noGrp="1"/>
          </p:cNvSpPr>
          <p:nvPr/>
        </p:nvSpPr>
        <p:spPr>
          <a:xfrm>
            <a:off x="609600" y="3638550"/>
            <a:ext cx="10972800" cy="590550"/>
          </a:xfrm>
          <a:prstGeom prst="rect">
            <a:avLst/>
          </a:prstGeom>
          <a:noFill/>
          <a:ln w="0">
            <a:noFill/>
          </a:ln>
        </p:spPr>
        <p:txBody>
          <a:bodyPr wrap="none" lIns="0" tIns="0" rIns="0" bIns="0" anchor="t">
            <a:noAutofit/>
          </a:bodyPr>
          <a:lstStyle/>
          <a:p>
            <a:pPr>
              <a:defRPr sz="2475" b="0" i="0">
                <a:solidFill>
                  <a:srgbClr val="F8F4EA"/>
                </a:solidFill>
                <a:latin typeface="Georgia"/>
                <a:ea typeface="Georgia"/>
                <a:cs typeface="Georgia"/>
              </a:defRPr>
            </a:pPr>
            <a:r>
              <a:rPr lang="en-US" sz="2475" dirty="0">
                <a:solidFill>
                  <a:srgbClr val="F8F4EA"/>
                </a:solidFill>
                <a:latin typeface="Georgia"/>
                <a:ea typeface="Georgia"/>
                <a:cs typeface="Georgia"/>
              </a:rPr>
              <a:t>Promise of Physical Death (separation of body and spirit) – Genesis 3:19</a:t>
            </a:r>
          </a:p>
        </p:txBody>
      </p:sp>
      <p:sp>
        <p:nvSpPr>
          <p:cNvPr id="12" name="Divider">
            <a:extLst>
              <a:ext uri="{FF2B5EF4-FFF2-40B4-BE49-F238E27FC236}">
                <a16:creationId xmlns:a16="http://schemas.microsoft.com/office/drawing/2014/main" id="{F532CD4C-50FF-09E3-6DC6-A990907F2DD1}"/>
              </a:ext>
            </a:extLst>
          </p:cNvPr>
          <p:cNvSpPr>
            <a:spLocks noGrp="1"/>
          </p:cNvSpPr>
          <p:nvPr/>
        </p:nvSpPr>
        <p:spPr>
          <a:xfrm>
            <a:off x="609600" y="4257675"/>
            <a:ext cx="10972800" cy="19050"/>
          </a:xfrm>
          <a:prstGeom prst="rect">
            <a:avLst/>
          </a:prstGeom>
          <a:solidFill>
            <a:srgbClr val="53616A"/>
          </a:solidFill>
          <a:ln w="0">
            <a:noFill/>
          </a:ln>
        </p:spPr>
        <p:txBody>
          <a:bodyPr/>
          <a:lstStyle/>
          <a:p>
            <a:endParaRPr lang="en-US"/>
          </a:p>
        </p:txBody>
      </p:sp>
      <p:sp>
        <p:nvSpPr>
          <p:cNvPr id="13" name="Divider">
            <a:extLst>
              <a:ext uri="{FF2B5EF4-FFF2-40B4-BE49-F238E27FC236}">
                <a16:creationId xmlns:a16="http://schemas.microsoft.com/office/drawing/2014/main" id="{0129A288-10EF-68D5-5748-39E62DE5C681}"/>
              </a:ext>
            </a:extLst>
          </p:cNvPr>
          <p:cNvSpPr>
            <a:spLocks noGrp="1"/>
          </p:cNvSpPr>
          <p:nvPr/>
        </p:nvSpPr>
        <p:spPr>
          <a:xfrm>
            <a:off x="609600" y="5124450"/>
            <a:ext cx="742950" cy="28575"/>
          </a:xfrm>
          <a:prstGeom prst="rect">
            <a:avLst/>
          </a:prstGeom>
          <a:solidFill>
            <a:srgbClr val="EDBD72"/>
          </a:solidFill>
          <a:ln w="0">
            <a:noFill/>
          </a:ln>
        </p:spPr>
        <p:txBody>
          <a:bodyPr/>
          <a:lstStyle/>
          <a:p>
            <a:endParaRPr lang="en-US"/>
          </a:p>
        </p:txBody>
      </p:sp>
      <p:sp>
        <p:nvSpPr>
          <p:cNvPr id="14" name="Human failure does not dissolve God’s national commitment.">
            <a:extLst>
              <a:ext uri="{FF2B5EF4-FFF2-40B4-BE49-F238E27FC236}">
                <a16:creationId xmlns:a16="http://schemas.microsoft.com/office/drawing/2014/main" id="{1A121881-962E-FB87-0282-ED72776622DC}"/>
              </a:ext>
            </a:extLst>
          </p:cNvPr>
          <p:cNvSpPr>
            <a:spLocks noGrp="1"/>
          </p:cNvSpPr>
          <p:nvPr/>
        </p:nvSpPr>
        <p:spPr>
          <a:xfrm>
            <a:off x="609600" y="5248275"/>
            <a:ext cx="7772400" cy="723900"/>
          </a:xfrm>
          <a:prstGeom prst="rect">
            <a:avLst/>
          </a:prstGeom>
          <a:noFill/>
          <a:ln w="0">
            <a:noFill/>
          </a:ln>
        </p:spPr>
        <p:txBody>
          <a:bodyPr wrap="none" lIns="0" tIns="0" rIns="0" bIns="0" anchor="t">
            <a:noAutofit/>
          </a:bodyPr>
          <a:lstStyle/>
          <a:p>
            <a:pPr algn="l">
              <a:defRPr sz="2025" b="0" i="0">
                <a:solidFill>
                  <a:srgbClr val="F8F4EA"/>
                </a:solidFill>
                <a:latin typeface="Georgia"/>
                <a:ea typeface="Georgia"/>
                <a:cs typeface="Georgia"/>
              </a:defRPr>
            </a:pPr>
            <a:r>
              <a:rPr lang="en-US" sz="2025" b="0" i="0" dirty="0">
                <a:solidFill>
                  <a:srgbClr val="F8F4EA"/>
                </a:solidFill>
                <a:latin typeface="Georgia"/>
                <a:ea typeface="Georgia"/>
                <a:cs typeface="Georgia"/>
              </a:rPr>
              <a:t>God has been announcing His plan from the beginning</a:t>
            </a:r>
            <a:endParaRPr sz="2025" b="0" i="0" dirty="0">
              <a:solidFill>
                <a:srgbClr val="F8F4EA"/>
              </a:solidFill>
              <a:latin typeface="Georgia"/>
              <a:ea typeface="Georgia"/>
              <a:cs typeface="Georgia"/>
            </a:endParaRPr>
          </a:p>
        </p:txBody>
      </p:sp>
    </p:spTree>
    <p:extLst>
      <p:ext uri="{BB962C8B-B14F-4D97-AF65-F5344CB8AC3E}">
        <p14:creationId xmlns:p14="http://schemas.microsoft.com/office/powerpoint/2010/main" val="64968330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E45BF5-BF69-82F2-A549-98437BC69875}"/>
            </a:ext>
          </a:extLst>
        </p:cNvPr>
        <p:cNvGrpSpPr/>
        <p:nvPr/>
      </p:nvGrpSpPr>
      <p:grpSpPr>
        <a:xfrm>
          <a:off x="0" y="0"/>
          <a:ext cx="0" cy="0"/>
          <a:chOff x="0" y="0"/>
          <a:chExt cx="0" cy="0"/>
        </a:xfrm>
      </p:grpSpPr>
      <p:pic>
        <p:nvPicPr>
          <p:cNvPr id="15" name="Picture 14">
            <a:extLst>
              <a:ext uri="{FF2B5EF4-FFF2-40B4-BE49-F238E27FC236}">
                <a16:creationId xmlns:a16="http://schemas.microsoft.com/office/drawing/2014/main" id="{3C917E1E-3B13-5347-A257-06F7704C5775}"/>
              </a:ext>
            </a:extLst>
          </p:cNvPr>
          <p:cNvPicPr>
            <a:picLocks noChangeAspect="1"/>
          </p:cNvPicPr>
          <p:nvPr/>
        </p:nvPicPr>
        <p:blipFill>
          <a:blip r:embed="rId3"/>
          <a:srcRect t="27" b="27"/>
          <a:stretch>
            <a:fillRect/>
          </a:stretch>
        </p:blipFill>
        <p:spPr>
          <a:xfrm>
            <a:off x="0" y="0"/>
            <a:ext cx="12192000" cy="6858000"/>
          </a:xfrm>
          <a:prstGeom prst="rect">
            <a:avLst/>
          </a:prstGeom>
        </p:spPr>
      </p:pic>
      <p:sp>
        <p:nvSpPr>
          <p:cNvPr id="2" name="“I Will Make You a Great Nation”">
            <a:extLst>
              <a:ext uri="{FF2B5EF4-FFF2-40B4-BE49-F238E27FC236}">
                <a16:creationId xmlns:a16="http://schemas.microsoft.com/office/drawing/2014/main" id="{56F42364-27E2-868A-2DAE-08D882FF6B3D}"/>
              </a:ext>
            </a:extLst>
          </p:cNvPr>
          <p:cNvSpPr>
            <a:spLocks noGrp="1"/>
          </p:cNvSpPr>
          <p:nvPr/>
        </p:nvSpPr>
        <p:spPr>
          <a:xfrm>
            <a:off x="609600" y="381000"/>
            <a:ext cx="10896600" cy="685800"/>
          </a:xfrm>
          <a:prstGeom prst="rect">
            <a:avLst/>
          </a:prstGeom>
          <a:noFill/>
          <a:ln w="0">
            <a:noFill/>
          </a:ln>
        </p:spPr>
        <p:txBody>
          <a:bodyPr wrap="none" lIns="0" tIns="0" rIns="0" bIns="0" anchor="t">
            <a:noAutofit/>
          </a:bodyPr>
          <a:lstStyle/>
          <a:p>
            <a:pPr algn="r">
              <a:defRPr sz="2700" b="0" i="0">
                <a:solidFill>
                  <a:srgbClr val="F8F4EA"/>
                </a:solidFill>
                <a:latin typeface="Georgia"/>
                <a:ea typeface="Georgia"/>
                <a:cs typeface="Georgia"/>
              </a:defRPr>
            </a:pPr>
            <a:r>
              <a:rPr lang="en-US" sz="2700" b="0" i="0" dirty="0">
                <a:solidFill>
                  <a:srgbClr val="F8F4EA"/>
                </a:solidFill>
                <a:latin typeface="Georgia"/>
                <a:ea typeface="Georgia"/>
                <a:cs typeface="Georgia"/>
              </a:rPr>
              <a:t>Early Eschatology</a:t>
            </a:r>
            <a:endParaRPr sz="2700" b="0" i="0" dirty="0">
              <a:solidFill>
                <a:srgbClr val="F8F4EA"/>
              </a:solidFill>
              <a:latin typeface="Georgia"/>
              <a:ea typeface="Georgia"/>
              <a:cs typeface="Georgia"/>
            </a:endParaRPr>
          </a:p>
        </p:txBody>
      </p:sp>
      <p:sp>
        <p:nvSpPr>
          <p:cNvPr id="3" name="Divider">
            <a:extLst>
              <a:ext uri="{FF2B5EF4-FFF2-40B4-BE49-F238E27FC236}">
                <a16:creationId xmlns:a16="http://schemas.microsoft.com/office/drawing/2014/main" id="{CA2F7EB9-FB6E-E7F9-AC13-E3949210B896}"/>
              </a:ext>
            </a:extLst>
          </p:cNvPr>
          <p:cNvSpPr>
            <a:spLocks noGrp="1"/>
          </p:cNvSpPr>
          <p:nvPr/>
        </p:nvSpPr>
        <p:spPr>
          <a:xfrm>
            <a:off x="609600" y="1200150"/>
            <a:ext cx="1809750" cy="19050"/>
          </a:xfrm>
          <a:prstGeom prst="rect">
            <a:avLst/>
          </a:prstGeom>
          <a:solidFill>
            <a:srgbClr val="D9AA65"/>
          </a:solidFill>
          <a:ln w="0">
            <a:noFill/>
          </a:ln>
        </p:spPr>
        <p:txBody>
          <a:bodyPr/>
          <a:lstStyle/>
          <a:p>
            <a:endParaRPr lang="en-US"/>
          </a:p>
        </p:txBody>
      </p:sp>
      <p:sp>
        <p:nvSpPr>
          <p:cNvPr id="4" name="05">
            <a:extLst>
              <a:ext uri="{FF2B5EF4-FFF2-40B4-BE49-F238E27FC236}">
                <a16:creationId xmlns:a16="http://schemas.microsoft.com/office/drawing/2014/main" id="{81EC1ADA-08B9-3C3F-27D8-697E312FE54B}"/>
              </a:ext>
            </a:extLst>
          </p:cNvPr>
          <p:cNvSpPr>
            <a:spLocks noGrp="1"/>
          </p:cNvSpPr>
          <p:nvPr/>
        </p:nvSpPr>
        <p:spPr>
          <a:xfrm>
            <a:off x="609600" y="6477000"/>
            <a:ext cx="361950" cy="190500"/>
          </a:xfrm>
          <a:prstGeom prst="rect">
            <a:avLst/>
          </a:prstGeom>
          <a:noFill/>
          <a:ln w="0">
            <a:noFill/>
          </a:ln>
        </p:spPr>
        <p:txBody>
          <a:bodyPr wrap="none" lIns="0" tIns="0" rIns="0" bIns="0" anchor="t">
            <a:noAutofit/>
          </a:bodyPr>
          <a:lstStyle/>
          <a:p>
            <a:pPr algn="l">
              <a:defRPr sz="1050" b="0" i="0">
                <a:solidFill>
                  <a:srgbClr val="D9AA65"/>
                </a:solidFill>
                <a:latin typeface="Georgia"/>
                <a:ea typeface="Georgia"/>
                <a:cs typeface="Georgia"/>
              </a:defRPr>
            </a:pPr>
            <a:r>
              <a:rPr sz="1050" b="0" i="0">
                <a:solidFill>
                  <a:srgbClr val="D9AA65"/>
                </a:solidFill>
                <a:latin typeface="Georgia"/>
                <a:ea typeface="Georgia"/>
                <a:cs typeface="Georgia"/>
              </a:rPr>
              <a:t>05</a:t>
            </a:r>
          </a:p>
        </p:txBody>
      </p:sp>
      <p:sp>
        <p:nvSpPr>
          <p:cNvPr id="5" name="Dr. Christopher Cone">
            <a:extLst>
              <a:ext uri="{FF2B5EF4-FFF2-40B4-BE49-F238E27FC236}">
                <a16:creationId xmlns:a16="http://schemas.microsoft.com/office/drawing/2014/main" id="{BD821702-7A35-5FCB-0CBE-2A0814A5A686}"/>
              </a:ext>
            </a:extLst>
          </p:cNvPr>
          <p:cNvSpPr>
            <a:spLocks noGrp="1"/>
          </p:cNvSpPr>
          <p:nvPr/>
        </p:nvSpPr>
        <p:spPr>
          <a:xfrm>
            <a:off x="1028700" y="6477000"/>
            <a:ext cx="2419350" cy="209550"/>
          </a:xfrm>
          <a:prstGeom prst="rect">
            <a:avLst/>
          </a:prstGeom>
          <a:noFill/>
          <a:ln w="0">
            <a:noFill/>
          </a:ln>
        </p:spPr>
        <p:txBody>
          <a:bodyPr wrap="none" lIns="0" tIns="0" rIns="0" bIns="0" anchor="t">
            <a:noAutofit/>
          </a:bodyPr>
          <a:lstStyle/>
          <a:p>
            <a:pPr algn="l">
              <a:defRPr sz="1050" b="0" i="0">
                <a:solidFill>
                  <a:srgbClr val="C8CED0"/>
                </a:solidFill>
                <a:latin typeface="Georgia"/>
                <a:ea typeface="Georgia"/>
                <a:cs typeface="Georgia"/>
              </a:defRPr>
            </a:pPr>
            <a:r>
              <a:rPr sz="1050" b="0" i="0">
                <a:solidFill>
                  <a:srgbClr val="C8CED0"/>
                </a:solidFill>
                <a:latin typeface="Georgia"/>
                <a:ea typeface="Georgia"/>
                <a:cs typeface="Georgia"/>
              </a:rPr>
              <a:t>Dr. Christopher Cone</a:t>
            </a:r>
          </a:p>
        </p:txBody>
      </p:sp>
      <p:sp>
        <p:nvSpPr>
          <p:cNvPr id="7" name="A national purpose for Abraham’s descendants">
            <a:extLst>
              <a:ext uri="{FF2B5EF4-FFF2-40B4-BE49-F238E27FC236}">
                <a16:creationId xmlns:a16="http://schemas.microsoft.com/office/drawing/2014/main" id="{5DD45A9D-1E95-26EE-759C-C30FE88D1312}"/>
              </a:ext>
            </a:extLst>
          </p:cNvPr>
          <p:cNvSpPr>
            <a:spLocks noGrp="1"/>
          </p:cNvSpPr>
          <p:nvPr/>
        </p:nvSpPr>
        <p:spPr>
          <a:xfrm>
            <a:off x="609600" y="1752600"/>
            <a:ext cx="10972800" cy="590550"/>
          </a:xfrm>
          <a:prstGeom prst="rect">
            <a:avLst/>
          </a:prstGeom>
          <a:noFill/>
          <a:ln w="0">
            <a:noFill/>
          </a:ln>
        </p:spPr>
        <p:txBody>
          <a:bodyPr wrap="none" lIns="0" tIns="0" rIns="0" bIns="0" anchor="t">
            <a:noAutofit/>
          </a:bodyPr>
          <a:lstStyle/>
          <a:p>
            <a:pPr algn="l">
              <a:defRPr sz="2475" b="0" i="0">
                <a:solidFill>
                  <a:srgbClr val="D9AA65"/>
                </a:solidFill>
                <a:latin typeface="Georgia"/>
                <a:ea typeface="Georgia"/>
                <a:cs typeface="Georgia"/>
              </a:defRPr>
            </a:pPr>
            <a:r>
              <a:rPr lang="en-US" sz="2475" b="0" i="0" dirty="0">
                <a:solidFill>
                  <a:schemeClr val="bg1"/>
                </a:solidFill>
                <a:latin typeface="Georgia"/>
                <a:ea typeface="Georgia"/>
                <a:cs typeface="Georgia"/>
              </a:rPr>
              <a:t>Promise of Judgment (Flood) – Genesis 6:13</a:t>
            </a:r>
            <a:endParaRPr sz="2475" b="0" i="0" dirty="0">
              <a:solidFill>
                <a:schemeClr val="bg1"/>
              </a:solidFill>
              <a:latin typeface="Georgia"/>
              <a:ea typeface="Georgia"/>
              <a:cs typeface="Georgia"/>
            </a:endParaRPr>
          </a:p>
        </p:txBody>
      </p:sp>
      <p:sp>
        <p:nvSpPr>
          <p:cNvPr id="8" name="Divider">
            <a:extLst>
              <a:ext uri="{FF2B5EF4-FFF2-40B4-BE49-F238E27FC236}">
                <a16:creationId xmlns:a16="http://schemas.microsoft.com/office/drawing/2014/main" id="{B6945B99-8CFF-565A-6C4B-8EE5BAA3BB42}"/>
              </a:ext>
            </a:extLst>
          </p:cNvPr>
          <p:cNvSpPr>
            <a:spLocks noGrp="1"/>
          </p:cNvSpPr>
          <p:nvPr/>
        </p:nvSpPr>
        <p:spPr>
          <a:xfrm>
            <a:off x="609600" y="2371725"/>
            <a:ext cx="10972800" cy="19050"/>
          </a:xfrm>
          <a:prstGeom prst="rect">
            <a:avLst/>
          </a:prstGeom>
          <a:solidFill>
            <a:srgbClr val="53616A"/>
          </a:solidFill>
          <a:ln w="0">
            <a:noFill/>
          </a:ln>
        </p:spPr>
        <p:txBody>
          <a:bodyPr/>
          <a:lstStyle/>
          <a:p>
            <a:endParaRPr lang="en-US"/>
          </a:p>
        </p:txBody>
      </p:sp>
      <p:sp>
        <p:nvSpPr>
          <p:cNvPr id="9" name="Disobedience and discipline in Israel’s history">
            <a:extLst>
              <a:ext uri="{FF2B5EF4-FFF2-40B4-BE49-F238E27FC236}">
                <a16:creationId xmlns:a16="http://schemas.microsoft.com/office/drawing/2014/main" id="{4E741B37-83CB-E16C-1364-005623E0CA9E}"/>
              </a:ext>
            </a:extLst>
          </p:cNvPr>
          <p:cNvSpPr>
            <a:spLocks noGrp="1"/>
          </p:cNvSpPr>
          <p:nvPr/>
        </p:nvSpPr>
        <p:spPr>
          <a:xfrm>
            <a:off x="609600" y="2695575"/>
            <a:ext cx="10972800" cy="590550"/>
          </a:xfrm>
          <a:prstGeom prst="rect">
            <a:avLst/>
          </a:prstGeom>
          <a:noFill/>
          <a:ln w="0">
            <a:noFill/>
          </a:ln>
        </p:spPr>
        <p:txBody>
          <a:bodyPr wrap="none" lIns="0" tIns="0" rIns="0" bIns="0" anchor="t">
            <a:noAutofit/>
          </a:bodyPr>
          <a:lstStyle/>
          <a:p>
            <a:pPr>
              <a:defRPr sz="2475" b="0" i="0">
                <a:solidFill>
                  <a:srgbClr val="D9AA65"/>
                </a:solidFill>
                <a:latin typeface="Georgia"/>
                <a:ea typeface="Georgia"/>
                <a:cs typeface="Georgia"/>
              </a:defRPr>
            </a:pPr>
            <a:r>
              <a:rPr lang="en-US" sz="2475" dirty="0">
                <a:solidFill>
                  <a:srgbClr val="D9AA65"/>
                </a:solidFill>
                <a:latin typeface="Georgia"/>
                <a:ea typeface="Georgia"/>
                <a:cs typeface="Georgia"/>
              </a:rPr>
              <a:t>Noahic Covenant – Promise of Patience and Preservation – Genesis 8:15-9:17</a:t>
            </a:r>
          </a:p>
        </p:txBody>
      </p:sp>
      <p:sp>
        <p:nvSpPr>
          <p:cNvPr id="10" name="Divider">
            <a:extLst>
              <a:ext uri="{FF2B5EF4-FFF2-40B4-BE49-F238E27FC236}">
                <a16:creationId xmlns:a16="http://schemas.microsoft.com/office/drawing/2014/main" id="{CAE9F4AF-0953-8DCC-3102-A84DD4AB5212}"/>
              </a:ext>
            </a:extLst>
          </p:cNvPr>
          <p:cNvSpPr>
            <a:spLocks noGrp="1"/>
          </p:cNvSpPr>
          <p:nvPr/>
        </p:nvSpPr>
        <p:spPr>
          <a:xfrm>
            <a:off x="609600" y="3314700"/>
            <a:ext cx="10972800" cy="19050"/>
          </a:xfrm>
          <a:prstGeom prst="rect">
            <a:avLst/>
          </a:prstGeom>
          <a:solidFill>
            <a:srgbClr val="53616A"/>
          </a:solidFill>
          <a:ln w="0">
            <a:noFill/>
          </a:ln>
        </p:spPr>
        <p:txBody>
          <a:bodyPr/>
          <a:lstStyle/>
          <a:p>
            <a:endParaRPr lang="en-US"/>
          </a:p>
        </p:txBody>
      </p:sp>
      <p:sp>
        <p:nvSpPr>
          <p:cNvPr id="13" name="Divider">
            <a:extLst>
              <a:ext uri="{FF2B5EF4-FFF2-40B4-BE49-F238E27FC236}">
                <a16:creationId xmlns:a16="http://schemas.microsoft.com/office/drawing/2014/main" id="{06FB61C6-40A8-C6CC-45F8-E65403B2CE67}"/>
              </a:ext>
            </a:extLst>
          </p:cNvPr>
          <p:cNvSpPr>
            <a:spLocks noGrp="1"/>
          </p:cNvSpPr>
          <p:nvPr/>
        </p:nvSpPr>
        <p:spPr>
          <a:xfrm>
            <a:off x="609600" y="5124450"/>
            <a:ext cx="742950" cy="28575"/>
          </a:xfrm>
          <a:prstGeom prst="rect">
            <a:avLst/>
          </a:prstGeom>
          <a:solidFill>
            <a:srgbClr val="EDBD72"/>
          </a:solidFill>
          <a:ln w="0">
            <a:noFill/>
          </a:ln>
        </p:spPr>
        <p:txBody>
          <a:bodyPr/>
          <a:lstStyle/>
          <a:p>
            <a:endParaRPr lang="en-US"/>
          </a:p>
        </p:txBody>
      </p:sp>
    </p:spTree>
    <p:extLst>
      <p:ext uri="{BB962C8B-B14F-4D97-AF65-F5344CB8AC3E}">
        <p14:creationId xmlns:p14="http://schemas.microsoft.com/office/powerpoint/2010/main" val="142134716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 name="Picture 37"/>
          <p:cNvPicPr>
            <a:picLocks noChangeAspect="1"/>
          </p:cNvPicPr>
          <p:nvPr/>
        </p:nvPicPr>
        <p:blipFill>
          <a:blip r:embed="rId3"/>
          <a:srcRect t="27" b="27"/>
          <a:stretch>
            <a:fillRect/>
          </a:stretch>
        </p:blipFill>
        <p:spPr>
          <a:xfrm>
            <a:off x="0" y="0"/>
            <a:ext cx="12192000" cy="6858000"/>
          </a:xfrm>
          <a:prstGeom prst="rect">
            <a:avLst/>
          </a:prstGeom>
        </p:spPr>
      </p:pic>
      <p:sp>
        <p:nvSpPr>
          <p:cNvPr id="2" name="Rectangle 1">
            <a:extLst>
              <a:ext uri="{FF2B5EF4-FFF2-40B4-BE49-F238E27FC236}">
                <a16:creationId xmlns:a16="http://schemas.microsoft.com/office/drawing/2014/main" id="{A00FE29A-A0A6-4A35-8C33-F1C5C3DB4857}"/>
              </a:ext>
            </a:extLst>
          </p:cNvPr>
          <p:cNvSpPr>
            <a:spLocks noGrp="1"/>
          </p:cNvSpPr>
          <p:nvPr/>
        </p:nvSpPr>
        <p:spPr>
          <a:xfrm>
            <a:off x="457200" y="266700"/>
            <a:ext cx="11277600" cy="495300"/>
          </a:xfrm>
          <a:prstGeom prst="rect">
            <a:avLst/>
          </a:prstGeom>
          <a:noFill/>
          <a:ln w="0">
            <a:noFill/>
          </a:ln>
        </p:spPr>
        <p:txBody>
          <a:bodyPr wrap="none" lIns="0" tIns="0" rIns="0" bIns="0">
            <a:noAutofit/>
          </a:bodyPr>
          <a:lstStyle/>
          <a:p>
            <a:pPr algn="ctr">
              <a:defRPr sz="2700" b="0">
                <a:solidFill>
                  <a:srgbClr val="F8F4EA"/>
                </a:solidFill>
                <a:latin typeface="Georgia"/>
                <a:ea typeface="Georgia"/>
                <a:cs typeface="Georgia"/>
              </a:defRPr>
            </a:pPr>
            <a:r>
              <a:rPr sz="2700" b="0" dirty="0">
                <a:solidFill>
                  <a:srgbClr val="F8F4EA"/>
                </a:solidFill>
                <a:latin typeface="Georgia"/>
                <a:ea typeface="Georgia"/>
                <a:cs typeface="Georgia"/>
              </a:rPr>
              <a:t>The Abrahamic </a:t>
            </a:r>
            <a:r>
              <a:rPr lang="en-US" sz="2700" dirty="0">
                <a:solidFill>
                  <a:srgbClr val="F8F4EA"/>
                </a:solidFill>
                <a:latin typeface="Georgia"/>
                <a:ea typeface="Georgia"/>
                <a:cs typeface="Georgia"/>
              </a:rPr>
              <a:t>Promise/Covenant</a:t>
            </a:r>
            <a:r>
              <a:rPr sz="2700" b="0" dirty="0">
                <a:solidFill>
                  <a:srgbClr val="F8F4EA"/>
                </a:solidFill>
                <a:latin typeface="Georgia"/>
                <a:ea typeface="Georgia"/>
                <a:cs typeface="Georgia"/>
              </a:rPr>
              <a:t>: Two Distinct Streams</a:t>
            </a:r>
          </a:p>
        </p:txBody>
      </p:sp>
      <p:sp>
        <p:nvSpPr>
          <p:cNvPr id="3" name="Rectangle 2">
            <a:extLst>
              <a:ext uri="{FF2B5EF4-FFF2-40B4-BE49-F238E27FC236}">
                <a16:creationId xmlns:a16="http://schemas.microsoft.com/office/drawing/2014/main" id="{7B73482E-1021-4BB3-8F08-B7EE7CFE6F75}"/>
              </a:ext>
            </a:extLst>
          </p:cNvPr>
          <p:cNvSpPr>
            <a:spLocks noGrp="1"/>
          </p:cNvSpPr>
          <p:nvPr/>
        </p:nvSpPr>
        <p:spPr>
          <a:xfrm>
            <a:off x="3810000" y="838200"/>
            <a:ext cx="4572000" cy="304800"/>
          </a:xfrm>
          <a:prstGeom prst="rect">
            <a:avLst/>
          </a:prstGeom>
          <a:noFill/>
          <a:ln w="0">
            <a:noFill/>
          </a:ln>
        </p:spPr>
        <p:txBody>
          <a:bodyPr wrap="none" lIns="0" tIns="0" rIns="0" bIns="0">
            <a:noAutofit/>
          </a:bodyPr>
          <a:lstStyle/>
          <a:p>
            <a:pPr algn="ctr">
              <a:defRPr sz="1950" b="1">
                <a:solidFill>
                  <a:srgbClr val="E8BA71"/>
                </a:solidFill>
                <a:latin typeface="Georgia"/>
                <a:ea typeface="Georgia"/>
                <a:cs typeface="Georgia"/>
              </a:defRPr>
            </a:pPr>
            <a:r>
              <a:rPr sz="1950" b="1">
                <a:solidFill>
                  <a:srgbClr val="E8BA71"/>
                </a:solidFill>
                <a:latin typeface="Georgia"/>
                <a:ea typeface="Georgia"/>
                <a:cs typeface="Georgia"/>
              </a:rPr>
              <a:t>GENESIS 12:2–3</a:t>
            </a:r>
          </a:p>
        </p:txBody>
      </p:sp>
      <p:sp>
        <p:nvSpPr>
          <p:cNvPr id="4" name="Rectangle 3">
            <a:extLst>
              <a:ext uri="{FF2B5EF4-FFF2-40B4-BE49-F238E27FC236}">
                <a16:creationId xmlns:a16="http://schemas.microsoft.com/office/drawing/2014/main" id="{DD1D53AF-31AC-4E71-807D-8E754742EDBF}"/>
              </a:ext>
            </a:extLst>
          </p:cNvPr>
          <p:cNvSpPr>
            <a:spLocks noGrp="1"/>
          </p:cNvSpPr>
          <p:nvPr/>
        </p:nvSpPr>
        <p:spPr>
          <a:xfrm>
            <a:off x="6096000" y="1190625"/>
            <a:ext cx="19050" cy="152400"/>
          </a:xfrm>
          <a:prstGeom prst="rect">
            <a:avLst/>
          </a:prstGeom>
          <a:solidFill>
            <a:srgbClr val="E8BA71"/>
          </a:solidFill>
          <a:ln w="0">
            <a:noFill/>
          </a:ln>
        </p:spPr>
        <p:txBody>
          <a:bodyPr/>
          <a:lstStyle/>
          <a:p>
            <a:endParaRPr lang="en-US"/>
          </a:p>
        </p:txBody>
      </p:sp>
      <p:sp>
        <p:nvSpPr>
          <p:cNvPr id="5" name="Rectangle 4">
            <a:extLst>
              <a:ext uri="{FF2B5EF4-FFF2-40B4-BE49-F238E27FC236}">
                <a16:creationId xmlns:a16="http://schemas.microsoft.com/office/drawing/2014/main" id="{D0189F36-FD58-4AEA-A339-9C038E4D2FAE}"/>
              </a:ext>
            </a:extLst>
          </p:cNvPr>
          <p:cNvSpPr>
            <a:spLocks noGrp="1"/>
          </p:cNvSpPr>
          <p:nvPr/>
        </p:nvSpPr>
        <p:spPr>
          <a:xfrm>
            <a:off x="3143250" y="1343025"/>
            <a:ext cx="6096000" cy="19050"/>
          </a:xfrm>
          <a:prstGeom prst="rect">
            <a:avLst/>
          </a:prstGeom>
          <a:solidFill>
            <a:srgbClr val="E8BA71"/>
          </a:solidFill>
          <a:ln w="0">
            <a:noFill/>
          </a:ln>
        </p:spPr>
        <p:txBody>
          <a:bodyPr/>
          <a:lstStyle/>
          <a:p>
            <a:endParaRPr lang="en-US"/>
          </a:p>
        </p:txBody>
      </p:sp>
      <p:sp>
        <p:nvSpPr>
          <p:cNvPr id="6" name="Rectangle 5">
            <a:extLst>
              <a:ext uri="{FF2B5EF4-FFF2-40B4-BE49-F238E27FC236}">
                <a16:creationId xmlns:a16="http://schemas.microsoft.com/office/drawing/2014/main" id="{CB33177F-1AB4-4068-BA8C-331BDDA1563C}"/>
              </a:ext>
            </a:extLst>
          </p:cNvPr>
          <p:cNvSpPr>
            <a:spLocks noGrp="1"/>
          </p:cNvSpPr>
          <p:nvPr/>
        </p:nvSpPr>
        <p:spPr>
          <a:xfrm>
            <a:off x="3143250" y="1343025"/>
            <a:ext cx="19050" cy="142875"/>
          </a:xfrm>
          <a:prstGeom prst="rect">
            <a:avLst/>
          </a:prstGeom>
          <a:solidFill>
            <a:srgbClr val="E8BA71"/>
          </a:solidFill>
          <a:ln w="0">
            <a:noFill/>
          </a:ln>
        </p:spPr>
        <p:txBody>
          <a:bodyPr/>
          <a:lstStyle/>
          <a:p>
            <a:endParaRPr lang="en-US"/>
          </a:p>
        </p:txBody>
      </p:sp>
      <p:sp>
        <p:nvSpPr>
          <p:cNvPr id="7" name="Rectangle 6">
            <a:extLst>
              <a:ext uri="{FF2B5EF4-FFF2-40B4-BE49-F238E27FC236}">
                <a16:creationId xmlns:a16="http://schemas.microsoft.com/office/drawing/2014/main" id="{BCEA08C9-C674-448C-A8A6-981EC4E39457}"/>
              </a:ext>
            </a:extLst>
          </p:cNvPr>
          <p:cNvSpPr>
            <a:spLocks noGrp="1"/>
          </p:cNvSpPr>
          <p:nvPr/>
        </p:nvSpPr>
        <p:spPr>
          <a:xfrm>
            <a:off x="9239250" y="1343025"/>
            <a:ext cx="19050" cy="142875"/>
          </a:xfrm>
          <a:prstGeom prst="rect">
            <a:avLst/>
          </a:prstGeom>
          <a:solidFill>
            <a:srgbClr val="E8BA71"/>
          </a:solidFill>
          <a:ln w="0">
            <a:noFill/>
          </a:ln>
        </p:spPr>
        <p:txBody>
          <a:bodyPr/>
          <a:lstStyle/>
          <a:p>
            <a:endParaRPr lang="en-US"/>
          </a:p>
        </p:txBody>
      </p:sp>
      <p:sp>
        <p:nvSpPr>
          <p:cNvPr id="8" name="Freeform 7">
            <a:extLst>
              <a:ext uri="{FF2B5EF4-FFF2-40B4-BE49-F238E27FC236}">
                <a16:creationId xmlns:a16="http://schemas.microsoft.com/office/drawing/2014/main" id="{FA56FF1D-AABF-4569-889E-2BE7577AF3C0}"/>
              </a:ext>
            </a:extLst>
          </p:cNvPr>
          <p:cNvSpPr>
            <a:spLocks noGrp="1"/>
          </p:cNvSpPr>
          <p:nvPr/>
        </p:nvSpPr>
        <p:spPr>
          <a:xfrm>
            <a:off x="3095625" y="1485900"/>
            <a:ext cx="114300" cy="85725"/>
          </a:xfrm>
          <a:custGeom>
            <a:avLst/>
            <a:gdLst/>
            <a:ahLst/>
            <a:cxnLst/>
            <a:rect l="0" t="0" r="0" b="0"/>
            <a:pathLst>
              <a:path w="114300" h="85725">
                <a:moveTo>
                  <a:pt x="0" y="0"/>
                </a:moveTo>
                <a:lnTo>
                  <a:pt x="114300" y="0"/>
                </a:lnTo>
                <a:lnTo>
                  <a:pt x="57150" y="85725"/>
                </a:lnTo>
                <a:close/>
              </a:path>
            </a:pathLst>
          </a:custGeom>
          <a:solidFill>
            <a:srgbClr val="E8BA71"/>
          </a:solidFill>
          <a:ln w="0">
            <a:noFill/>
          </a:ln>
        </p:spPr>
        <p:txBody>
          <a:bodyPr/>
          <a:lstStyle/>
          <a:p>
            <a:endParaRPr lang="en-US"/>
          </a:p>
        </p:txBody>
      </p:sp>
      <p:sp>
        <p:nvSpPr>
          <p:cNvPr id="9" name="Freeform 8">
            <a:extLst>
              <a:ext uri="{FF2B5EF4-FFF2-40B4-BE49-F238E27FC236}">
                <a16:creationId xmlns:a16="http://schemas.microsoft.com/office/drawing/2014/main" id="{A22A155B-D6E9-4C2D-BF1F-41AD7A42AA3A}"/>
              </a:ext>
            </a:extLst>
          </p:cNvPr>
          <p:cNvSpPr>
            <a:spLocks noGrp="1"/>
          </p:cNvSpPr>
          <p:nvPr/>
        </p:nvSpPr>
        <p:spPr>
          <a:xfrm>
            <a:off x="9191625" y="1485900"/>
            <a:ext cx="114300" cy="85725"/>
          </a:xfrm>
          <a:custGeom>
            <a:avLst/>
            <a:gdLst/>
            <a:ahLst/>
            <a:cxnLst/>
            <a:rect l="0" t="0" r="0" b="0"/>
            <a:pathLst>
              <a:path w="114300" h="85725">
                <a:moveTo>
                  <a:pt x="0" y="0"/>
                </a:moveTo>
                <a:lnTo>
                  <a:pt x="114300" y="0"/>
                </a:lnTo>
                <a:lnTo>
                  <a:pt x="57150" y="85725"/>
                </a:lnTo>
                <a:close/>
              </a:path>
            </a:pathLst>
          </a:custGeom>
          <a:solidFill>
            <a:srgbClr val="E8BA71"/>
          </a:solidFill>
          <a:ln w="0">
            <a:noFill/>
          </a:ln>
        </p:spPr>
        <p:txBody>
          <a:bodyPr/>
          <a:lstStyle/>
          <a:p>
            <a:endParaRPr lang="en-US"/>
          </a:p>
        </p:txBody>
      </p:sp>
      <p:sp>
        <p:nvSpPr>
          <p:cNvPr id="10" name="Rectangle 9">
            <a:extLst>
              <a:ext uri="{FF2B5EF4-FFF2-40B4-BE49-F238E27FC236}">
                <a16:creationId xmlns:a16="http://schemas.microsoft.com/office/drawing/2014/main" id="{D8DD0627-C149-4F50-8959-DC9B3FAC8F5D}"/>
              </a:ext>
            </a:extLst>
          </p:cNvPr>
          <p:cNvSpPr>
            <a:spLocks noGrp="1"/>
          </p:cNvSpPr>
          <p:nvPr/>
        </p:nvSpPr>
        <p:spPr>
          <a:xfrm>
            <a:off x="457200" y="1676400"/>
            <a:ext cx="5429250" cy="333375"/>
          </a:xfrm>
          <a:prstGeom prst="rect">
            <a:avLst/>
          </a:prstGeom>
          <a:noFill/>
          <a:ln w="0">
            <a:noFill/>
          </a:ln>
        </p:spPr>
        <p:txBody>
          <a:bodyPr wrap="none" lIns="0" tIns="0" rIns="0" bIns="0">
            <a:noAutofit/>
          </a:bodyPr>
          <a:lstStyle/>
          <a:p>
            <a:pPr algn="l">
              <a:defRPr sz="2175" b="1">
                <a:solidFill>
                  <a:srgbClr val="E8BA71"/>
                </a:solidFill>
                <a:latin typeface="Georgia"/>
                <a:ea typeface="Georgia"/>
                <a:cs typeface="Georgia"/>
              </a:defRPr>
            </a:pPr>
            <a:r>
              <a:rPr sz="2175" b="1">
                <a:solidFill>
                  <a:srgbClr val="E8BA71"/>
                </a:solidFill>
                <a:latin typeface="Georgia"/>
                <a:ea typeface="Georgia"/>
                <a:cs typeface="Georgia"/>
              </a:rPr>
              <a:t>“A GREAT NATION”</a:t>
            </a:r>
          </a:p>
        </p:txBody>
      </p:sp>
      <p:sp>
        <p:nvSpPr>
          <p:cNvPr id="11" name="Rectangle 10">
            <a:extLst>
              <a:ext uri="{FF2B5EF4-FFF2-40B4-BE49-F238E27FC236}">
                <a16:creationId xmlns:a16="http://schemas.microsoft.com/office/drawing/2014/main" id="{3E09CB72-B300-4ED5-820A-27A2A2CA08A7}"/>
              </a:ext>
            </a:extLst>
          </p:cNvPr>
          <p:cNvSpPr>
            <a:spLocks noGrp="1"/>
          </p:cNvSpPr>
          <p:nvPr/>
        </p:nvSpPr>
        <p:spPr>
          <a:xfrm>
            <a:off x="7086540" y="1676400"/>
            <a:ext cx="4667309" cy="333375"/>
          </a:xfrm>
          <a:prstGeom prst="rect">
            <a:avLst/>
          </a:prstGeom>
          <a:noFill/>
          <a:ln w="0">
            <a:noFill/>
          </a:ln>
        </p:spPr>
        <p:txBody>
          <a:bodyPr wrap="none" lIns="0" tIns="0" rIns="0" bIns="0">
            <a:noAutofit/>
          </a:bodyPr>
          <a:lstStyle/>
          <a:p>
            <a:pPr algn="l">
              <a:defRPr sz="2025" b="1">
                <a:solidFill>
                  <a:srgbClr val="8BB9D0"/>
                </a:solidFill>
                <a:latin typeface="Georgia"/>
                <a:ea typeface="Georgia"/>
                <a:cs typeface="Georgia"/>
              </a:defRPr>
            </a:pPr>
            <a:r>
              <a:rPr sz="2025" b="1" dirty="0">
                <a:solidFill>
                  <a:srgbClr val="8BB9D0"/>
                </a:solidFill>
                <a:latin typeface="Georgia"/>
                <a:ea typeface="Georgia"/>
                <a:cs typeface="Georgia"/>
              </a:rPr>
              <a:t>“ALL FAMILIES OF THE EARTH”</a:t>
            </a:r>
          </a:p>
        </p:txBody>
      </p:sp>
      <p:sp>
        <p:nvSpPr>
          <p:cNvPr id="12" name="Rectangle 11">
            <a:extLst>
              <a:ext uri="{FF2B5EF4-FFF2-40B4-BE49-F238E27FC236}">
                <a16:creationId xmlns:a16="http://schemas.microsoft.com/office/drawing/2014/main" id="{73BECEA1-6786-40C0-9D0C-B5B1B48F5B98}"/>
              </a:ext>
            </a:extLst>
          </p:cNvPr>
          <p:cNvSpPr>
            <a:spLocks noGrp="1"/>
          </p:cNvSpPr>
          <p:nvPr/>
        </p:nvSpPr>
        <p:spPr>
          <a:xfrm>
            <a:off x="457200" y="2076450"/>
            <a:ext cx="5410200" cy="285750"/>
          </a:xfrm>
          <a:prstGeom prst="rect">
            <a:avLst/>
          </a:prstGeom>
          <a:noFill/>
          <a:ln w="0">
            <a:noFill/>
          </a:ln>
        </p:spPr>
        <p:txBody>
          <a:bodyPr wrap="none" lIns="0" tIns="0" rIns="0" bIns="0">
            <a:noAutofit/>
          </a:bodyPr>
          <a:lstStyle/>
          <a:p>
            <a:pPr algn="l">
              <a:defRPr sz="1650" b="0">
                <a:solidFill>
                  <a:srgbClr val="E8BA71"/>
                </a:solidFill>
                <a:latin typeface="Georgia"/>
                <a:ea typeface="Georgia"/>
                <a:cs typeface="Georgia"/>
              </a:defRPr>
            </a:pPr>
            <a:r>
              <a:rPr sz="1650" b="0">
                <a:solidFill>
                  <a:srgbClr val="E8BA71"/>
                </a:solidFill>
                <a:latin typeface="Georgia"/>
                <a:ea typeface="Georgia"/>
                <a:cs typeface="Georgia"/>
              </a:rPr>
              <a:t>ISRAEL • Distinct from the church</a:t>
            </a:r>
          </a:p>
        </p:txBody>
      </p:sp>
      <p:sp>
        <p:nvSpPr>
          <p:cNvPr id="13" name="Rectangle 12">
            <a:extLst>
              <a:ext uri="{FF2B5EF4-FFF2-40B4-BE49-F238E27FC236}">
                <a16:creationId xmlns:a16="http://schemas.microsoft.com/office/drawing/2014/main" id="{B1697CBD-F710-4FE1-9D9E-69B284B5F06D}"/>
              </a:ext>
            </a:extLst>
          </p:cNvPr>
          <p:cNvSpPr>
            <a:spLocks noGrp="1"/>
          </p:cNvSpPr>
          <p:nvPr/>
        </p:nvSpPr>
        <p:spPr>
          <a:xfrm>
            <a:off x="7134160" y="2076450"/>
            <a:ext cx="4619689" cy="285750"/>
          </a:xfrm>
          <a:prstGeom prst="rect">
            <a:avLst/>
          </a:prstGeom>
          <a:noFill/>
          <a:ln w="0">
            <a:noFill/>
          </a:ln>
        </p:spPr>
        <p:txBody>
          <a:bodyPr wrap="none" lIns="0" tIns="0" rIns="0" bIns="0">
            <a:noAutofit/>
          </a:bodyPr>
          <a:lstStyle/>
          <a:p>
            <a:pPr algn="l">
              <a:defRPr sz="1650" b="0">
                <a:solidFill>
                  <a:srgbClr val="8BB9D0"/>
                </a:solidFill>
                <a:latin typeface="Georgia"/>
                <a:ea typeface="Georgia"/>
                <a:cs typeface="Georgia"/>
              </a:defRPr>
            </a:pPr>
            <a:r>
              <a:rPr sz="1650" b="0" dirty="0">
                <a:solidFill>
                  <a:srgbClr val="8BB9D0"/>
                </a:solidFill>
                <a:latin typeface="Georgia"/>
                <a:ea typeface="Georgia"/>
                <a:cs typeface="Georgia"/>
              </a:rPr>
              <a:t>ALL PEOPLES • Genesis 12:3b</a:t>
            </a:r>
          </a:p>
        </p:txBody>
      </p:sp>
      <p:sp>
        <p:nvSpPr>
          <p:cNvPr id="14" name="Rectangle 13">
            <a:extLst>
              <a:ext uri="{FF2B5EF4-FFF2-40B4-BE49-F238E27FC236}">
                <a16:creationId xmlns:a16="http://schemas.microsoft.com/office/drawing/2014/main" id="{68CE6406-4AB5-4B2A-AFB3-DE312D386864}"/>
              </a:ext>
            </a:extLst>
          </p:cNvPr>
          <p:cNvSpPr>
            <a:spLocks noGrp="1"/>
          </p:cNvSpPr>
          <p:nvPr/>
        </p:nvSpPr>
        <p:spPr>
          <a:xfrm>
            <a:off x="6134100" y="1704975"/>
            <a:ext cx="9525" cy="3038475"/>
          </a:xfrm>
          <a:prstGeom prst="rect">
            <a:avLst/>
          </a:prstGeom>
          <a:solidFill>
            <a:srgbClr val="53616A"/>
          </a:solidFill>
          <a:ln w="0">
            <a:noFill/>
          </a:ln>
        </p:spPr>
        <p:txBody>
          <a:bodyPr/>
          <a:lstStyle/>
          <a:p>
            <a:endParaRPr lang="en-US"/>
          </a:p>
        </p:txBody>
      </p:sp>
      <p:sp>
        <p:nvSpPr>
          <p:cNvPr id="15" name="Rectangle 14">
            <a:extLst>
              <a:ext uri="{FF2B5EF4-FFF2-40B4-BE49-F238E27FC236}">
                <a16:creationId xmlns:a16="http://schemas.microsoft.com/office/drawing/2014/main" id="{AD0D09A1-F22D-480C-AF96-9963C14D5436}"/>
              </a:ext>
            </a:extLst>
          </p:cNvPr>
          <p:cNvSpPr>
            <a:spLocks noGrp="1"/>
          </p:cNvSpPr>
          <p:nvPr/>
        </p:nvSpPr>
        <p:spPr>
          <a:xfrm>
            <a:off x="457200" y="2409825"/>
            <a:ext cx="5429250" cy="276225"/>
          </a:xfrm>
          <a:prstGeom prst="rect">
            <a:avLst/>
          </a:prstGeom>
          <a:noFill/>
          <a:ln w="0">
            <a:noFill/>
          </a:ln>
        </p:spPr>
        <p:txBody>
          <a:bodyPr wrap="none" lIns="0" tIns="0" rIns="0" bIns="0">
            <a:noAutofit/>
          </a:bodyPr>
          <a:lstStyle/>
          <a:p>
            <a:pPr algn="l">
              <a:defRPr sz="1500" b="0">
                <a:solidFill>
                  <a:srgbClr val="F8F4EA"/>
                </a:solidFill>
                <a:latin typeface="Georgia"/>
                <a:ea typeface="Georgia"/>
                <a:cs typeface="Georgia"/>
              </a:defRPr>
            </a:pPr>
            <a:r>
              <a:rPr sz="1500" b="0">
                <a:solidFill>
                  <a:srgbClr val="F8F4EA"/>
                </a:solidFill>
                <a:latin typeface="Georgia"/>
                <a:ea typeface="Georgia"/>
                <a:cs typeface="Georgia"/>
              </a:rPr>
              <a:t>Unconditional • God will fulfill literally to Israel</a:t>
            </a:r>
          </a:p>
        </p:txBody>
      </p:sp>
      <p:sp>
        <p:nvSpPr>
          <p:cNvPr id="16" name="Rectangle 15">
            <a:extLst>
              <a:ext uri="{FF2B5EF4-FFF2-40B4-BE49-F238E27FC236}">
                <a16:creationId xmlns:a16="http://schemas.microsoft.com/office/drawing/2014/main" id="{35DE0388-97F3-4822-BC06-ACF09C438CAF}"/>
              </a:ext>
            </a:extLst>
          </p:cNvPr>
          <p:cNvSpPr>
            <a:spLocks noGrp="1"/>
          </p:cNvSpPr>
          <p:nvPr/>
        </p:nvSpPr>
        <p:spPr>
          <a:xfrm>
            <a:off x="457200" y="2781300"/>
            <a:ext cx="5429250" cy="238125"/>
          </a:xfrm>
          <a:prstGeom prst="rect">
            <a:avLst/>
          </a:prstGeom>
          <a:noFill/>
          <a:ln w="0">
            <a:noFill/>
          </a:ln>
        </p:spPr>
        <p:txBody>
          <a:bodyPr wrap="none" lIns="0" tIns="0" rIns="0" bIns="0">
            <a:noAutofit/>
          </a:bodyPr>
          <a:lstStyle/>
          <a:p>
            <a:pPr algn="l">
              <a:defRPr sz="1500" b="1">
                <a:solidFill>
                  <a:srgbClr val="E8BA71"/>
                </a:solidFill>
                <a:latin typeface="Georgia"/>
                <a:ea typeface="Georgia"/>
                <a:cs typeface="Georgia"/>
              </a:defRPr>
            </a:pPr>
            <a:r>
              <a:rPr sz="1500" b="1" dirty="0">
                <a:solidFill>
                  <a:schemeClr val="accent1">
                    <a:lumMod val="60000"/>
                    <a:lumOff val="40000"/>
                  </a:schemeClr>
                </a:solidFill>
                <a:latin typeface="Georgia"/>
                <a:ea typeface="Georgia"/>
                <a:cs typeface="Georgia"/>
              </a:rPr>
              <a:t>LAND</a:t>
            </a:r>
            <a:r>
              <a:rPr sz="1500" b="1" dirty="0">
                <a:solidFill>
                  <a:srgbClr val="E8BA71"/>
                </a:solidFill>
                <a:latin typeface="Georgia"/>
                <a:ea typeface="Georgia"/>
                <a:cs typeface="Georgia"/>
              </a:rPr>
              <a:t> PROMISES</a:t>
            </a:r>
          </a:p>
        </p:txBody>
      </p:sp>
      <p:sp>
        <p:nvSpPr>
          <p:cNvPr id="17" name="Rectangle 16">
            <a:extLst>
              <a:ext uri="{FF2B5EF4-FFF2-40B4-BE49-F238E27FC236}">
                <a16:creationId xmlns:a16="http://schemas.microsoft.com/office/drawing/2014/main" id="{1BCF23B6-7858-4BD4-8675-B799A2B3C879}"/>
              </a:ext>
            </a:extLst>
          </p:cNvPr>
          <p:cNvSpPr>
            <a:spLocks noGrp="1"/>
          </p:cNvSpPr>
          <p:nvPr/>
        </p:nvSpPr>
        <p:spPr>
          <a:xfrm>
            <a:off x="457200" y="3019425"/>
            <a:ext cx="5429250" cy="238125"/>
          </a:xfrm>
          <a:prstGeom prst="rect">
            <a:avLst/>
          </a:prstGeom>
          <a:noFill/>
          <a:ln w="0">
            <a:noFill/>
          </a:ln>
        </p:spPr>
        <p:txBody>
          <a:bodyPr wrap="none" lIns="0" tIns="0" rIns="0" bIns="0">
            <a:noAutofit/>
          </a:bodyPr>
          <a:lstStyle/>
          <a:p>
            <a:pPr algn="l">
              <a:defRPr sz="1350" b="0">
                <a:solidFill>
                  <a:srgbClr val="C8CED0"/>
                </a:solidFill>
                <a:latin typeface="Georgia"/>
                <a:ea typeface="Georgia"/>
                <a:cs typeface="Georgia"/>
              </a:defRPr>
            </a:pPr>
            <a:r>
              <a:rPr sz="1350" b="0" dirty="0">
                <a:solidFill>
                  <a:srgbClr val="C8CED0"/>
                </a:solidFill>
                <a:latin typeface="Georgia"/>
                <a:ea typeface="Georgia"/>
                <a:cs typeface="Georgia"/>
              </a:rPr>
              <a:t>Genesis 15:18–21; Deuteronomy 30:1–10</a:t>
            </a:r>
          </a:p>
        </p:txBody>
      </p:sp>
      <p:sp>
        <p:nvSpPr>
          <p:cNvPr id="18" name="Rectangle 17">
            <a:extLst>
              <a:ext uri="{FF2B5EF4-FFF2-40B4-BE49-F238E27FC236}">
                <a16:creationId xmlns:a16="http://schemas.microsoft.com/office/drawing/2014/main" id="{FAC96E2D-27DB-4F61-A440-FCD1F971F196}"/>
              </a:ext>
            </a:extLst>
          </p:cNvPr>
          <p:cNvSpPr>
            <a:spLocks noGrp="1"/>
          </p:cNvSpPr>
          <p:nvPr/>
        </p:nvSpPr>
        <p:spPr>
          <a:xfrm>
            <a:off x="457200" y="3295650"/>
            <a:ext cx="5429250" cy="238125"/>
          </a:xfrm>
          <a:prstGeom prst="rect">
            <a:avLst/>
          </a:prstGeom>
          <a:noFill/>
          <a:ln w="0">
            <a:noFill/>
          </a:ln>
        </p:spPr>
        <p:txBody>
          <a:bodyPr wrap="none" lIns="0" tIns="0" rIns="0" bIns="0">
            <a:noAutofit/>
          </a:bodyPr>
          <a:lstStyle/>
          <a:p>
            <a:pPr algn="l">
              <a:defRPr sz="1500" b="1">
                <a:solidFill>
                  <a:srgbClr val="E8BA71"/>
                </a:solidFill>
                <a:latin typeface="Georgia"/>
                <a:ea typeface="Georgia"/>
                <a:cs typeface="Georgia"/>
              </a:defRPr>
            </a:pPr>
            <a:r>
              <a:rPr sz="1500" b="1" dirty="0">
                <a:solidFill>
                  <a:srgbClr val="E8BA71"/>
                </a:solidFill>
                <a:latin typeface="Georgia"/>
                <a:ea typeface="Georgia"/>
                <a:cs typeface="Georgia"/>
              </a:rPr>
              <a:t>DAVIDIC COVENANT: </a:t>
            </a:r>
            <a:r>
              <a:rPr sz="1500" b="1" dirty="0">
                <a:solidFill>
                  <a:schemeClr val="accent1">
                    <a:lumMod val="60000"/>
                    <a:lumOff val="40000"/>
                  </a:schemeClr>
                </a:solidFill>
                <a:latin typeface="Georgia"/>
                <a:ea typeface="Georgia"/>
                <a:cs typeface="Georgia"/>
              </a:rPr>
              <a:t>KING / KINGDOM</a:t>
            </a:r>
          </a:p>
        </p:txBody>
      </p:sp>
      <p:sp>
        <p:nvSpPr>
          <p:cNvPr id="19" name="Rectangle 18">
            <a:extLst>
              <a:ext uri="{FF2B5EF4-FFF2-40B4-BE49-F238E27FC236}">
                <a16:creationId xmlns:a16="http://schemas.microsoft.com/office/drawing/2014/main" id="{89A72E49-D5F2-4E12-8DE9-BF1FB07F285B}"/>
              </a:ext>
            </a:extLst>
          </p:cNvPr>
          <p:cNvSpPr>
            <a:spLocks noGrp="1"/>
          </p:cNvSpPr>
          <p:nvPr/>
        </p:nvSpPr>
        <p:spPr>
          <a:xfrm>
            <a:off x="457200" y="3533775"/>
            <a:ext cx="5429250" cy="238125"/>
          </a:xfrm>
          <a:prstGeom prst="rect">
            <a:avLst/>
          </a:prstGeom>
          <a:noFill/>
          <a:ln w="0">
            <a:noFill/>
          </a:ln>
        </p:spPr>
        <p:txBody>
          <a:bodyPr wrap="none" lIns="0" tIns="0" rIns="0" bIns="0">
            <a:noAutofit/>
          </a:bodyPr>
          <a:lstStyle/>
          <a:p>
            <a:pPr algn="l">
              <a:defRPr sz="1350" b="0">
                <a:solidFill>
                  <a:srgbClr val="C8CED0"/>
                </a:solidFill>
                <a:latin typeface="Georgia"/>
                <a:ea typeface="Georgia"/>
                <a:cs typeface="Georgia"/>
              </a:defRPr>
            </a:pPr>
            <a:r>
              <a:rPr sz="1350" b="0">
                <a:solidFill>
                  <a:srgbClr val="C8CED0"/>
                </a:solidFill>
                <a:latin typeface="Georgia"/>
                <a:ea typeface="Georgia"/>
                <a:cs typeface="Georgia"/>
              </a:rPr>
              <a:t>2 Samuel 7:12–16; Psalm 89:30–37</a:t>
            </a:r>
          </a:p>
        </p:txBody>
      </p:sp>
      <p:sp>
        <p:nvSpPr>
          <p:cNvPr id="20" name="Rectangle 19">
            <a:extLst>
              <a:ext uri="{FF2B5EF4-FFF2-40B4-BE49-F238E27FC236}">
                <a16:creationId xmlns:a16="http://schemas.microsoft.com/office/drawing/2014/main" id="{F743F62F-632F-4AF8-96D6-ED60CBC9A5B9}"/>
              </a:ext>
            </a:extLst>
          </p:cNvPr>
          <p:cNvSpPr>
            <a:spLocks noGrp="1"/>
          </p:cNvSpPr>
          <p:nvPr/>
        </p:nvSpPr>
        <p:spPr>
          <a:xfrm>
            <a:off x="457200" y="3810000"/>
            <a:ext cx="5429250" cy="238125"/>
          </a:xfrm>
          <a:prstGeom prst="rect">
            <a:avLst/>
          </a:prstGeom>
          <a:noFill/>
          <a:ln w="0">
            <a:noFill/>
          </a:ln>
        </p:spPr>
        <p:txBody>
          <a:bodyPr wrap="none" lIns="0" tIns="0" rIns="0" bIns="0">
            <a:noAutofit/>
          </a:bodyPr>
          <a:lstStyle/>
          <a:p>
            <a:pPr algn="l">
              <a:defRPr sz="1350" b="1">
                <a:solidFill>
                  <a:srgbClr val="E8BA71"/>
                </a:solidFill>
                <a:latin typeface="Georgia"/>
                <a:ea typeface="Georgia"/>
                <a:cs typeface="Georgia"/>
              </a:defRPr>
            </a:pPr>
            <a:r>
              <a:rPr sz="1350" b="1" dirty="0">
                <a:solidFill>
                  <a:srgbClr val="E8BA71"/>
                </a:solidFill>
                <a:latin typeface="Georgia"/>
                <a:ea typeface="Georgia"/>
                <a:cs typeface="Georgia"/>
              </a:rPr>
              <a:t>NEW COVENANT: </a:t>
            </a:r>
            <a:r>
              <a:rPr sz="1350" b="1" dirty="0">
                <a:solidFill>
                  <a:schemeClr val="accent1">
                    <a:lumMod val="60000"/>
                    <a:lumOff val="40000"/>
                  </a:schemeClr>
                </a:solidFill>
                <a:latin typeface="Georgia"/>
                <a:ea typeface="Georgia"/>
                <a:cs typeface="Georgia"/>
              </a:rPr>
              <a:t>FORGIVEN / REGENERATED PEOPLE</a:t>
            </a:r>
          </a:p>
        </p:txBody>
      </p:sp>
      <p:sp>
        <p:nvSpPr>
          <p:cNvPr id="21" name="Rectangle 20">
            <a:extLst>
              <a:ext uri="{FF2B5EF4-FFF2-40B4-BE49-F238E27FC236}">
                <a16:creationId xmlns:a16="http://schemas.microsoft.com/office/drawing/2014/main" id="{E2762388-62F2-4941-97A9-ED54E38BBD35}"/>
              </a:ext>
            </a:extLst>
          </p:cNvPr>
          <p:cNvSpPr>
            <a:spLocks noGrp="1"/>
          </p:cNvSpPr>
          <p:nvPr/>
        </p:nvSpPr>
        <p:spPr>
          <a:xfrm>
            <a:off x="457200" y="4048125"/>
            <a:ext cx="5429250" cy="238125"/>
          </a:xfrm>
          <a:prstGeom prst="rect">
            <a:avLst/>
          </a:prstGeom>
          <a:noFill/>
          <a:ln w="0">
            <a:noFill/>
          </a:ln>
        </p:spPr>
        <p:txBody>
          <a:bodyPr wrap="none" lIns="0" tIns="0" rIns="0" bIns="0">
            <a:noAutofit/>
          </a:bodyPr>
          <a:lstStyle/>
          <a:p>
            <a:pPr algn="l">
              <a:defRPr sz="1350" b="0">
                <a:solidFill>
                  <a:srgbClr val="C8CED0"/>
                </a:solidFill>
                <a:latin typeface="Georgia"/>
                <a:ea typeface="Georgia"/>
                <a:cs typeface="Georgia"/>
              </a:defRPr>
            </a:pPr>
            <a:r>
              <a:rPr sz="1350" b="0">
                <a:solidFill>
                  <a:srgbClr val="C8CED0"/>
                </a:solidFill>
                <a:latin typeface="Georgia"/>
                <a:ea typeface="Georgia"/>
                <a:cs typeface="Georgia"/>
              </a:rPr>
              <a:t>Jeremiah 31:31–34; Ezekiel 36:24–28</a:t>
            </a:r>
          </a:p>
        </p:txBody>
      </p:sp>
      <p:sp>
        <p:nvSpPr>
          <p:cNvPr id="22" name="Rectangle 21">
            <a:extLst>
              <a:ext uri="{FF2B5EF4-FFF2-40B4-BE49-F238E27FC236}">
                <a16:creationId xmlns:a16="http://schemas.microsoft.com/office/drawing/2014/main" id="{64E14EEA-6747-4AA6-820C-5A7943B9BE6F}"/>
              </a:ext>
            </a:extLst>
          </p:cNvPr>
          <p:cNvSpPr>
            <a:spLocks noGrp="1"/>
          </p:cNvSpPr>
          <p:nvPr/>
        </p:nvSpPr>
        <p:spPr>
          <a:xfrm>
            <a:off x="7153208" y="2476500"/>
            <a:ext cx="4600641" cy="314325"/>
          </a:xfrm>
          <a:prstGeom prst="rect">
            <a:avLst/>
          </a:prstGeom>
          <a:noFill/>
          <a:ln w="0">
            <a:noFill/>
          </a:ln>
        </p:spPr>
        <p:txBody>
          <a:bodyPr wrap="none" lIns="0" tIns="0" rIns="0" bIns="0">
            <a:noAutofit/>
          </a:bodyPr>
          <a:lstStyle/>
          <a:p>
            <a:pPr algn="l">
              <a:defRPr sz="2025" b="0">
                <a:solidFill>
                  <a:srgbClr val="8BB9D0"/>
                </a:solidFill>
                <a:latin typeface="Georgia"/>
                <a:ea typeface="Georgia"/>
                <a:cs typeface="Georgia"/>
              </a:defRPr>
            </a:pPr>
            <a:r>
              <a:rPr sz="2025" b="0" dirty="0">
                <a:solidFill>
                  <a:srgbClr val="8BB9D0"/>
                </a:solidFill>
                <a:latin typeface="Georgia"/>
                <a:ea typeface="Georgia"/>
                <a:cs typeface="Georgia"/>
              </a:rPr>
              <a:t>Gospel proclaimed beforehand</a:t>
            </a:r>
          </a:p>
        </p:txBody>
      </p:sp>
      <p:sp>
        <p:nvSpPr>
          <p:cNvPr id="23" name="Rectangle 22">
            <a:extLst>
              <a:ext uri="{FF2B5EF4-FFF2-40B4-BE49-F238E27FC236}">
                <a16:creationId xmlns:a16="http://schemas.microsoft.com/office/drawing/2014/main" id="{36A16092-4A12-414F-BC5F-F3CD3837D659}"/>
              </a:ext>
            </a:extLst>
          </p:cNvPr>
          <p:cNvSpPr>
            <a:spLocks noGrp="1"/>
          </p:cNvSpPr>
          <p:nvPr/>
        </p:nvSpPr>
        <p:spPr>
          <a:xfrm>
            <a:off x="7172256" y="2838450"/>
            <a:ext cx="4581593" cy="257175"/>
          </a:xfrm>
          <a:prstGeom prst="rect">
            <a:avLst/>
          </a:prstGeom>
          <a:noFill/>
          <a:ln w="0">
            <a:noFill/>
          </a:ln>
        </p:spPr>
        <p:txBody>
          <a:bodyPr wrap="none" lIns="0" tIns="0" rIns="0" bIns="0">
            <a:noAutofit/>
          </a:bodyPr>
          <a:lstStyle/>
          <a:p>
            <a:pPr algn="l">
              <a:defRPr sz="1575" b="0">
                <a:solidFill>
                  <a:srgbClr val="C8CED0"/>
                </a:solidFill>
                <a:latin typeface="Georgia"/>
                <a:ea typeface="Georgia"/>
                <a:cs typeface="Georgia"/>
              </a:defRPr>
            </a:pPr>
            <a:r>
              <a:rPr sz="1575" b="0" dirty="0">
                <a:solidFill>
                  <a:srgbClr val="C8CED0"/>
                </a:solidFill>
                <a:latin typeface="Georgia"/>
                <a:ea typeface="Georgia"/>
                <a:cs typeface="Georgia"/>
              </a:rPr>
              <a:t>Galatians 3:8</a:t>
            </a:r>
          </a:p>
        </p:txBody>
      </p:sp>
      <p:sp>
        <p:nvSpPr>
          <p:cNvPr id="24" name="Rectangle 23">
            <a:extLst>
              <a:ext uri="{FF2B5EF4-FFF2-40B4-BE49-F238E27FC236}">
                <a16:creationId xmlns:a16="http://schemas.microsoft.com/office/drawing/2014/main" id="{DF4A205E-830A-496D-8D25-B52DA2A805CF}"/>
              </a:ext>
            </a:extLst>
          </p:cNvPr>
          <p:cNvSpPr>
            <a:spLocks noGrp="1"/>
          </p:cNvSpPr>
          <p:nvPr/>
        </p:nvSpPr>
        <p:spPr>
          <a:xfrm>
            <a:off x="7153208" y="3286125"/>
            <a:ext cx="4600642" cy="304800"/>
          </a:xfrm>
          <a:prstGeom prst="rect">
            <a:avLst/>
          </a:prstGeom>
          <a:noFill/>
          <a:ln w="0">
            <a:noFill/>
          </a:ln>
        </p:spPr>
        <p:txBody>
          <a:bodyPr wrap="none" lIns="0" tIns="0" rIns="0" bIns="0">
            <a:noAutofit/>
          </a:bodyPr>
          <a:lstStyle/>
          <a:p>
            <a:pPr algn="l">
              <a:defRPr sz="2100" b="0">
                <a:solidFill>
                  <a:srgbClr val="F8F4EA"/>
                </a:solidFill>
                <a:latin typeface="Georgia"/>
                <a:ea typeface="Georgia"/>
                <a:cs typeface="Georgia"/>
              </a:defRPr>
            </a:pPr>
            <a:r>
              <a:rPr sz="2100" b="0" dirty="0">
                <a:solidFill>
                  <a:srgbClr val="F8F4EA"/>
                </a:solidFill>
                <a:latin typeface="Georgia"/>
                <a:ea typeface="Georgia"/>
                <a:cs typeface="Georgia"/>
              </a:rPr>
              <a:t>Blessing fulfilled in Christ</a:t>
            </a:r>
          </a:p>
        </p:txBody>
      </p:sp>
      <p:sp>
        <p:nvSpPr>
          <p:cNvPr id="25" name="Rectangle 24">
            <a:extLst>
              <a:ext uri="{FF2B5EF4-FFF2-40B4-BE49-F238E27FC236}">
                <a16:creationId xmlns:a16="http://schemas.microsoft.com/office/drawing/2014/main" id="{082A7BED-1FE8-413A-BFA3-A12EF1E9FBC2}"/>
              </a:ext>
            </a:extLst>
          </p:cNvPr>
          <p:cNvSpPr>
            <a:spLocks noGrp="1"/>
          </p:cNvSpPr>
          <p:nvPr/>
        </p:nvSpPr>
        <p:spPr>
          <a:xfrm>
            <a:off x="7134160" y="3638550"/>
            <a:ext cx="4619690" cy="257175"/>
          </a:xfrm>
          <a:prstGeom prst="rect">
            <a:avLst/>
          </a:prstGeom>
          <a:noFill/>
          <a:ln w="0">
            <a:noFill/>
          </a:ln>
        </p:spPr>
        <p:txBody>
          <a:bodyPr wrap="none" lIns="0" tIns="0" rIns="0" bIns="0">
            <a:noAutofit/>
          </a:bodyPr>
          <a:lstStyle/>
          <a:p>
            <a:pPr algn="l">
              <a:defRPr sz="1575" b="0">
                <a:solidFill>
                  <a:srgbClr val="C8CED0"/>
                </a:solidFill>
                <a:latin typeface="Georgia"/>
                <a:ea typeface="Georgia"/>
                <a:cs typeface="Georgia"/>
              </a:defRPr>
            </a:pPr>
            <a:r>
              <a:rPr sz="1575" b="0" dirty="0">
                <a:solidFill>
                  <a:srgbClr val="C8CED0"/>
                </a:solidFill>
                <a:latin typeface="Georgia"/>
                <a:ea typeface="Georgia"/>
                <a:cs typeface="Georgia"/>
              </a:rPr>
              <a:t>Galatians 3:13–16</a:t>
            </a:r>
          </a:p>
        </p:txBody>
      </p:sp>
      <p:sp>
        <p:nvSpPr>
          <p:cNvPr id="26" name="Rectangle 25">
            <a:extLst>
              <a:ext uri="{FF2B5EF4-FFF2-40B4-BE49-F238E27FC236}">
                <a16:creationId xmlns:a16="http://schemas.microsoft.com/office/drawing/2014/main" id="{C9E67723-E208-4522-B6A1-BAF3FF8AAA9A}"/>
              </a:ext>
            </a:extLst>
          </p:cNvPr>
          <p:cNvSpPr>
            <a:spLocks noGrp="1"/>
          </p:cNvSpPr>
          <p:nvPr/>
        </p:nvSpPr>
        <p:spPr>
          <a:xfrm>
            <a:off x="7153208" y="4095750"/>
            <a:ext cx="4600642" cy="285750"/>
          </a:xfrm>
          <a:prstGeom prst="rect">
            <a:avLst/>
          </a:prstGeom>
          <a:noFill/>
          <a:ln w="0">
            <a:noFill/>
          </a:ln>
        </p:spPr>
        <p:txBody>
          <a:bodyPr wrap="none" lIns="0" tIns="0" rIns="0" bIns="0">
            <a:noAutofit/>
          </a:bodyPr>
          <a:lstStyle/>
          <a:p>
            <a:pPr algn="l">
              <a:defRPr sz="1725" b="0">
                <a:solidFill>
                  <a:srgbClr val="F8F4EA"/>
                </a:solidFill>
                <a:latin typeface="Georgia"/>
                <a:ea typeface="Georgia"/>
                <a:cs typeface="Georgia"/>
              </a:defRPr>
            </a:pPr>
            <a:r>
              <a:rPr sz="1725" b="0" dirty="0">
                <a:solidFill>
                  <a:srgbClr val="F8F4EA"/>
                </a:solidFill>
                <a:latin typeface="Georgia"/>
                <a:ea typeface="Georgia"/>
                <a:cs typeface="Georgia"/>
              </a:rPr>
              <a:t>Redemption provided for all humanity</a:t>
            </a:r>
          </a:p>
        </p:txBody>
      </p:sp>
      <p:sp>
        <p:nvSpPr>
          <p:cNvPr id="27" name="Rectangle 26">
            <a:extLst>
              <a:ext uri="{FF2B5EF4-FFF2-40B4-BE49-F238E27FC236}">
                <a16:creationId xmlns:a16="http://schemas.microsoft.com/office/drawing/2014/main" id="{81130BE4-468A-4D4D-A077-8D6484BA0B66}"/>
              </a:ext>
            </a:extLst>
          </p:cNvPr>
          <p:cNvSpPr>
            <a:spLocks noGrp="1"/>
          </p:cNvSpPr>
          <p:nvPr/>
        </p:nvSpPr>
        <p:spPr>
          <a:xfrm>
            <a:off x="7172256" y="4438650"/>
            <a:ext cx="4581594" cy="247650"/>
          </a:xfrm>
          <a:prstGeom prst="rect">
            <a:avLst/>
          </a:prstGeom>
          <a:noFill/>
          <a:ln w="0">
            <a:noFill/>
          </a:ln>
        </p:spPr>
        <p:txBody>
          <a:bodyPr wrap="none" lIns="0" tIns="0" rIns="0" bIns="0">
            <a:noAutofit/>
          </a:bodyPr>
          <a:lstStyle/>
          <a:p>
            <a:pPr algn="l">
              <a:defRPr sz="1425" b="0">
                <a:solidFill>
                  <a:srgbClr val="C8CED0"/>
                </a:solidFill>
                <a:latin typeface="Georgia"/>
                <a:ea typeface="Georgia"/>
                <a:cs typeface="Georgia"/>
              </a:defRPr>
            </a:pPr>
            <a:r>
              <a:rPr sz="1425" b="0" dirty="0">
                <a:solidFill>
                  <a:srgbClr val="C8CED0"/>
                </a:solidFill>
                <a:latin typeface="Georgia"/>
                <a:ea typeface="Georgia"/>
                <a:cs typeface="Georgia"/>
              </a:rPr>
              <a:t>Received through faith </a:t>
            </a:r>
            <a:endParaRPr lang="en-US" sz="1425" b="0" dirty="0">
              <a:solidFill>
                <a:srgbClr val="C8CED0"/>
              </a:solidFill>
              <a:latin typeface="Georgia"/>
              <a:ea typeface="Georgia"/>
              <a:cs typeface="Georgia"/>
            </a:endParaRPr>
          </a:p>
          <a:p>
            <a:pPr algn="l">
              <a:defRPr sz="1425" b="0">
                <a:solidFill>
                  <a:srgbClr val="C8CED0"/>
                </a:solidFill>
                <a:latin typeface="Georgia"/>
                <a:ea typeface="Georgia"/>
                <a:cs typeface="Georgia"/>
              </a:defRPr>
            </a:pPr>
            <a:r>
              <a:rPr sz="1425" b="0" dirty="0">
                <a:solidFill>
                  <a:srgbClr val="C8CED0"/>
                </a:solidFill>
                <a:latin typeface="Georgia"/>
                <a:ea typeface="Georgia"/>
                <a:cs typeface="Georgia"/>
              </a:rPr>
              <a:t>• John 3:16; Galatians 3:9</a:t>
            </a:r>
          </a:p>
        </p:txBody>
      </p:sp>
      <p:sp>
        <p:nvSpPr>
          <p:cNvPr id="28" name="Rectangle 27">
            <a:extLst>
              <a:ext uri="{FF2B5EF4-FFF2-40B4-BE49-F238E27FC236}">
                <a16:creationId xmlns:a16="http://schemas.microsoft.com/office/drawing/2014/main" id="{EFF15D4C-3BFC-4787-9DFF-36C76588119E}"/>
              </a:ext>
            </a:extLst>
          </p:cNvPr>
          <p:cNvSpPr>
            <a:spLocks noGrp="1"/>
          </p:cNvSpPr>
          <p:nvPr/>
        </p:nvSpPr>
        <p:spPr>
          <a:xfrm>
            <a:off x="457200" y="4295775"/>
            <a:ext cx="5295900" cy="9525"/>
          </a:xfrm>
          <a:prstGeom prst="rect">
            <a:avLst/>
          </a:prstGeom>
          <a:solidFill>
            <a:srgbClr val="53616A"/>
          </a:solidFill>
          <a:ln w="0">
            <a:noFill/>
          </a:ln>
        </p:spPr>
        <p:txBody>
          <a:bodyPr/>
          <a:lstStyle/>
          <a:p>
            <a:endParaRPr lang="en-US"/>
          </a:p>
        </p:txBody>
      </p:sp>
      <p:sp>
        <p:nvSpPr>
          <p:cNvPr id="29" name="Rectangle 28">
            <a:extLst>
              <a:ext uri="{FF2B5EF4-FFF2-40B4-BE49-F238E27FC236}">
                <a16:creationId xmlns:a16="http://schemas.microsoft.com/office/drawing/2014/main" id="{0A0F8BCF-A26A-4620-A88F-2103D6B050DB}"/>
              </a:ext>
            </a:extLst>
          </p:cNvPr>
          <p:cNvSpPr>
            <a:spLocks noGrp="1"/>
          </p:cNvSpPr>
          <p:nvPr/>
        </p:nvSpPr>
        <p:spPr>
          <a:xfrm>
            <a:off x="289560" y="5629275"/>
            <a:ext cx="5429250" cy="238125"/>
          </a:xfrm>
          <a:prstGeom prst="rect">
            <a:avLst/>
          </a:prstGeom>
          <a:noFill/>
          <a:ln w="0">
            <a:noFill/>
          </a:ln>
        </p:spPr>
        <p:txBody>
          <a:bodyPr wrap="none" lIns="0" tIns="0" rIns="0" bIns="0">
            <a:noAutofit/>
          </a:bodyPr>
          <a:lstStyle/>
          <a:p>
            <a:pPr algn="l">
              <a:defRPr sz="1500" b="1">
                <a:solidFill>
                  <a:srgbClr val="E8BA71"/>
                </a:solidFill>
                <a:latin typeface="Georgia"/>
                <a:ea typeface="Georgia"/>
                <a:cs typeface="Georgia"/>
              </a:defRPr>
            </a:pPr>
            <a:r>
              <a:rPr sz="1400" b="1" dirty="0">
                <a:solidFill>
                  <a:schemeClr val="accent2">
                    <a:lumMod val="60000"/>
                    <a:lumOff val="40000"/>
                  </a:schemeClr>
                </a:solidFill>
                <a:latin typeface="Georgia"/>
                <a:ea typeface="Georgia"/>
                <a:cs typeface="Georgia"/>
              </a:rPr>
              <a:t>MOSAIC</a:t>
            </a:r>
            <a:r>
              <a:rPr lang="en-US" sz="1400" b="1" dirty="0">
                <a:solidFill>
                  <a:schemeClr val="accent2">
                    <a:lumMod val="60000"/>
                    <a:lumOff val="40000"/>
                  </a:schemeClr>
                </a:solidFill>
                <a:latin typeface="Georgia"/>
                <a:ea typeface="Georgia"/>
                <a:cs typeface="Georgia"/>
              </a:rPr>
              <a:t> COVENANT</a:t>
            </a:r>
            <a:r>
              <a:rPr sz="1400" b="1" dirty="0">
                <a:solidFill>
                  <a:schemeClr val="accent2">
                    <a:lumMod val="60000"/>
                    <a:lumOff val="40000"/>
                  </a:schemeClr>
                </a:solidFill>
                <a:latin typeface="Georgia"/>
                <a:ea typeface="Georgia"/>
                <a:cs typeface="Georgia"/>
              </a:rPr>
              <a:t>: CONDITIONAL TUTOR</a:t>
            </a:r>
          </a:p>
        </p:txBody>
      </p:sp>
      <p:sp>
        <p:nvSpPr>
          <p:cNvPr id="30" name="Rectangle 29">
            <a:extLst>
              <a:ext uri="{FF2B5EF4-FFF2-40B4-BE49-F238E27FC236}">
                <a16:creationId xmlns:a16="http://schemas.microsoft.com/office/drawing/2014/main" id="{F6C77DEB-0F1B-4EAB-BF3F-B7A9A2620A5F}"/>
              </a:ext>
            </a:extLst>
          </p:cNvPr>
          <p:cNvSpPr>
            <a:spLocks noGrp="1"/>
          </p:cNvSpPr>
          <p:nvPr/>
        </p:nvSpPr>
        <p:spPr>
          <a:xfrm>
            <a:off x="289560" y="5886450"/>
            <a:ext cx="7905750" cy="266700"/>
          </a:xfrm>
          <a:prstGeom prst="rect">
            <a:avLst/>
          </a:prstGeom>
          <a:noFill/>
          <a:ln w="0">
            <a:noFill/>
          </a:ln>
        </p:spPr>
        <p:txBody>
          <a:bodyPr wrap="none" lIns="0" tIns="0" rIns="0" bIns="0">
            <a:noAutofit/>
          </a:bodyPr>
          <a:lstStyle/>
          <a:p>
            <a:pPr algn="l">
              <a:defRPr sz="1500" b="0">
                <a:solidFill>
                  <a:srgbClr val="F8F4EA"/>
                </a:solidFill>
                <a:latin typeface="Georgia"/>
                <a:ea typeface="Georgia"/>
                <a:cs typeface="Georgia"/>
              </a:defRPr>
            </a:pPr>
            <a:r>
              <a:rPr sz="1500" b="0" dirty="0">
                <a:solidFill>
                  <a:srgbClr val="F8F4EA"/>
                </a:solidFill>
                <a:latin typeface="Georgia"/>
                <a:ea typeface="Georgia"/>
                <a:cs typeface="Georgia"/>
              </a:rPr>
              <a:t>Exposes need for God’s redemption and regeneration</a:t>
            </a:r>
          </a:p>
        </p:txBody>
      </p:sp>
      <p:sp>
        <p:nvSpPr>
          <p:cNvPr id="31" name="Rectangle 30">
            <a:extLst>
              <a:ext uri="{FF2B5EF4-FFF2-40B4-BE49-F238E27FC236}">
                <a16:creationId xmlns:a16="http://schemas.microsoft.com/office/drawing/2014/main" id="{FD57CFCF-72AC-4BD6-877D-A90BD0A482C0}"/>
              </a:ext>
            </a:extLst>
          </p:cNvPr>
          <p:cNvSpPr>
            <a:spLocks noGrp="1"/>
          </p:cNvSpPr>
          <p:nvPr/>
        </p:nvSpPr>
        <p:spPr>
          <a:xfrm>
            <a:off x="289560" y="6172200"/>
            <a:ext cx="7905750" cy="228600"/>
          </a:xfrm>
          <a:prstGeom prst="rect">
            <a:avLst/>
          </a:prstGeom>
          <a:noFill/>
          <a:ln w="0">
            <a:noFill/>
          </a:ln>
        </p:spPr>
        <p:txBody>
          <a:bodyPr wrap="none" lIns="0" tIns="0" rIns="0" bIns="0">
            <a:noAutofit/>
          </a:bodyPr>
          <a:lstStyle/>
          <a:p>
            <a:pPr algn="l">
              <a:defRPr sz="1350" b="0">
                <a:solidFill>
                  <a:srgbClr val="C8CED0"/>
                </a:solidFill>
                <a:latin typeface="Georgia"/>
                <a:ea typeface="Georgia"/>
                <a:cs typeface="Georgia"/>
              </a:defRPr>
            </a:pPr>
            <a:r>
              <a:rPr sz="1350" b="0" dirty="0">
                <a:solidFill>
                  <a:srgbClr val="C8CED0"/>
                </a:solidFill>
                <a:latin typeface="Georgia"/>
                <a:ea typeface="Georgia"/>
                <a:cs typeface="Georgia"/>
              </a:rPr>
              <a:t>Exodus 19:5–6; Romans 3:20; Galatians 3:21–24</a:t>
            </a:r>
          </a:p>
        </p:txBody>
      </p:sp>
      <p:sp>
        <p:nvSpPr>
          <p:cNvPr id="32" name="Rectangle 31">
            <a:extLst>
              <a:ext uri="{FF2B5EF4-FFF2-40B4-BE49-F238E27FC236}">
                <a16:creationId xmlns:a16="http://schemas.microsoft.com/office/drawing/2014/main" id="{744F1684-8DD7-4CEF-A4F7-FB78DF7D3ACF}"/>
              </a:ext>
            </a:extLst>
          </p:cNvPr>
          <p:cNvSpPr>
            <a:spLocks noGrp="1"/>
          </p:cNvSpPr>
          <p:nvPr/>
        </p:nvSpPr>
        <p:spPr>
          <a:xfrm>
            <a:off x="755710" y="4486275"/>
            <a:ext cx="3035935" cy="266700"/>
          </a:xfrm>
          <a:prstGeom prst="rect">
            <a:avLst/>
          </a:prstGeom>
          <a:noFill/>
          <a:ln w="0">
            <a:noFill/>
          </a:ln>
        </p:spPr>
        <p:txBody>
          <a:bodyPr wrap="none" lIns="0" tIns="0" rIns="0" bIns="0">
            <a:noAutofit/>
          </a:bodyPr>
          <a:lstStyle/>
          <a:p>
            <a:pPr algn="l">
              <a:defRPr sz="1650" b="1">
                <a:solidFill>
                  <a:srgbClr val="E8BA71"/>
                </a:solidFill>
                <a:latin typeface="Georgia"/>
                <a:ea typeface="Georgia"/>
                <a:cs typeface="Georgia"/>
              </a:defRPr>
            </a:pPr>
            <a:r>
              <a:rPr lang="en-US" sz="1650" b="1" dirty="0">
                <a:solidFill>
                  <a:srgbClr val="E8BA71"/>
                </a:solidFill>
                <a:latin typeface="Georgia"/>
                <a:ea typeface="Georgia"/>
                <a:cs typeface="Georgia"/>
              </a:rPr>
              <a:t>Fulfilled in the f</a:t>
            </a:r>
            <a:r>
              <a:rPr sz="1650" b="1" dirty="0">
                <a:solidFill>
                  <a:srgbClr val="E8BA71"/>
                </a:solidFill>
                <a:latin typeface="Georgia"/>
                <a:ea typeface="Georgia"/>
                <a:cs typeface="Georgia"/>
              </a:rPr>
              <a:t>uture </a:t>
            </a:r>
            <a:endParaRPr lang="en-US" sz="1650" b="1" dirty="0">
              <a:solidFill>
                <a:srgbClr val="E8BA71"/>
              </a:solidFill>
              <a:latin typeface="Georgia"/>
              <a:ea typeface="Georgia"/>
              <a:cs typeface="Georgia"/>
            </a:endParaRPr>
          </a:p>
          <a:p>
            <a:pPr algn="l">
              <a:defRPr sz="1650" b="1">
                <a:solidFill>
                  <a:srgbClr val="E8BA71"/>
                </a:solidFill>
                <a:latin typeface="Georgia"/>
                <a:ea typeface="Georgia"/>
                <a:cs typeface="Georgia"/>
              </a:defRPr>
            </a:pPr>
            <a:r>
              <a:rPr sz="1650" b="1" dirty="0">
                <a:solidFill>
                  <a:srgbClr val="E8BA71"/>
                </a:solidFill>
                <a:latin typeface="Georgia"/>
                <a:ea typeface="Georgia"/>
                <a:cs typeface="Georgia"/>
              </a:rPr>
              <a:t>earthly kingdom for Israel </a:t>
            </a:r>
            <a:endParaRPr lang="en-US" sz="1650" b="1" dirty="0">
              <a:solidFill>
                <a:srgbClr val="E8BA71"/>
              </a:solidFill>
              <a:latin typeface="Georgia"/>
              <a:ea typeface="Georgia"/>
              <a:cs typeface="Georgia"/>
            </a:endParaRPr>
          </a:p>
          <a:p>
            <a:pPr algn="l">
              <a:defRPr sz="1650" b="1">
                <a:solidFill>
                  <a:srgbClr val="E8BA71"/>
                </a:solidFill>
                <a:latin typeface="Georgia"/>
                <a:ea typeface="Georgia"/>
                <a:cs typeface="Georgia"/>
              </a:defRPr>
            </a:pPr>
            <a:r>
              <a:rPr sz="1650" b="1" dirty="0">
                <a:solidFill>
                  <a:schemeClr val="bg1"/>
                </a:solidFill>
                <a:latin typeface="Georgia"/>
                <a:ea typeface="Georgia"/>
                <a:cs typeface="Georgia"/>
              </a:rPr>
              <a:t>• Revelation 19–20</a:t>
            </a:r>
          </a:p>
        </p:txBody>
      </p:sp>
      <p:sp>
        <p:nvSpPr>
          <p:cNvPr id="34" name="Rectangle 33">
            <a:extLst>
              <a:ext uri="{FF2B5EF4-FFF2-40B4-BE49-F238E27FC236}">
                <a16:creationId xmlns:a16="http://schemas.microsoft.com/office/drawing/2014/main" id="{5097D1DE-EEC1-4D2F-A686-3D328557D1FF}"/>
              </a:ext>
            </a:extLst>
          </p:cNvPr>
          <p:cNvSpPr>
            <a:spLocks noGrp="1"/>
          </p:cNvSpPr>
          <p:nvPr/>
        </p:nvSpPr>
        <p:spPr>
          <a:xfrm>
            <a:off x="4734560" y="4505325"/>
            <a:ext cx="2741930" cy="295275"/>
          </a:xfrm>
          <a:prstGeom prst="rect">
            <a:avLst/>
          </a:prstGeom>
          <a:noFill/>
          <a:ln w="0">
            <a:noFill/>
          </a:ln>
        </p:spPr>
        <p:txBody>
          <a:bodyPr wrap="none" lIns="0" tIns="0" rIns="0" bIns="0">
            <a:noAutofit/>
          </a:bodyPr>
          <a:lstStyle/>
          <a:p>
            <a:pPr algn="ctr">
              <a:defRPr sz="1875" b="1">
                <a:solidFill>
                  <a:srgbClr val="E8BA71"/>
                </a:solidFill>
                <a:latin typeface="Georgia"/>
                <a:ea typeface="Georgia"/>
                <a:cs typeface="Georgia"/>
              </a:defRPr>
            </a:pPr>
            <a:r>
              <a:rPr sz="1875" b="1" dirty="0">
                <a:solidFill>
                  <a:srgbClr val="E8BA71"/>
                </a:solidFill>
                <a:latin typeface="Georgia"/>
                <a:ea typeface="Georgia"/>
                <a:cs typeface="Georgia"/>
              </a:rPr>
              <a:t>ONE DEATH </a:t>
            </a:r>
            <a:endParaRPr lang="en-US" sz="1875" b="1" dirty="0">
              <a:solidFill>
                <a:srgbClr val="E8BA71"/>
              </a:solidFill>
              <a:latin typeface="Georgia"/>
              <a:ea typeface="Georgia"/>
              <a:cs typeface="Georgia"/>
            </a:endParaRPr>
          </a:p>
          <a:p>
            <a:pPr algn="ctr">
              <a:defRPr sz="1875" b="1">
                <a:solidFill>
                  <a:srgbClr val="E8BA71"/>
                </a:solidFill>
                <a:latin typeface="Georgia"/>
                <a:ea typeface="Georgia"/>
                <a:cs typeface="Georgia"/>
              </a:defRPr>
            </a:pPr>
            <a:r>
              <a:rPr sz="1875" b="1" dirty="0">
                <a:solidFill>
                  <a:srgbClr val="E8BA71"/>
                </a:solidFill>
                <a:latin typeface="Georgia"/>
                <a:ea typeface="Georgia"/>
                <a:cs typeface="Georgia"/>
              </a:rPr>
              <a:t>OF CHRIST </a:t>
            </a:r>
            <a:endParaRPr lang="en-US" sz="1875" b="1" dirty="0">
              <a:solidFill>
                <a:srgbClr val="E8BA71"/>
              </a:solidFill>
              <a:latin typeface="Georgia"/>
              <a:ea typeface="Georgia"/>
              <a:cs typeface="Georgia"/>
            </a:endParaRPr>
          </a:p>
          <a:p>
            <a:pPr algn="ctr">
              <a:defRPr sz="1875" b="1">
                <a:solidFill>
                  <a:srgbClr val="E8BA71"/>
                </a:solidFill>
                <a:latin typeface="Georgia"/>
                <a:ea typeface="Georgia"/>
                <a:cs typeface="Georgia"/>
              </a:defRPr>
            </a:pPr>
            <a:r>
              <a:rPr sz="1875" b="1" dirty="0">
                <a:solidFill>
                  <a:srgbClr val="E8BA71"/>
                </a:solidFill>
                <a:latin typeface="Georgia"/>
                <a:ea typeface="Georgia"/>
                <a:cs typeface="Georgia"/>
              </a:rPr>
              <a:t>PAYS FOR BOTH</a:t>
            </a:r>
          </a:p>
        </p:txBody>
      </p:sp>
      <p:sp>
        <p:nvSpPr>
          <p:cNvPr id="35" name="Rectangle 34">
            <a:extLst>
              <a:ext uri="{FF2B5EF4-FFF2-40B4-BE49-F238E27FC236}">
                <a16:creationId xmlns:a16="http://schemas.microsoft.com/office/drawing/2014/main" id="{5DC8E8F3-84E5-4628-A3AF-00599335B4AC}"/>
              </a:ext>
            </a:extLst>
          </p:cNvPr>
          <p:cNvSpPr>
            <a:spLocks noGrp="1"/>
          </p:cNvSpPr>
          <p:nvPr/>
        </p:nvSpPr>
        <p:spPr>
          <a:xfrm>
            <a:off x="401320" y="5410200"/>
            <a:ext cx="11501120" cy="219075"/>
          </a:xfrm>
          <a:prstGeom prst="rect">
            <a:avLst/>
          </a:prstGeom>
          <a:noFill/>
          <a:ln w="0">
            <a:noFill/>
          </a:ln>
        </p:spPr>
        <p:txBody>
          <a:bodyPr wrap="none" lIns="0" tIns="0" rIns="0" bIns="0">
            <a:noAutofit/>
          </a:bodyPr>
          <a:lstStyle/>
          <a:p>
            <a:pPr algn="ctr">
              <a:defRPr sz="1500" b="0">
                <a:solidFill>
                  <a:srgbClr val="F8F4EA"/>
                </a:solidFill>
                <a:latin typeface="Georgia"/>
                <a:ea typeface="Georgia"/>
                <a:cs typeface="Georgia"/>
              </a:defRPr>
            </a:pPr>
            <a:r>
              <a:rPr sz="1500" b="0" dirty="0">
                <a:solidFill>
                  <a:srgbClr val="F8F4EA"/>
                </a:solidFill>
                <a:latin typeface="Georgia"/>
                <a:ea typeface="Georgia"/>
                <a:cs typeface="Georgia"/>
              </a:rPr>
              <a:t>Israel’s New Covenant: </a:t>
            </a:r>
            <a:endParaRPr lang="en-US" sz="1500" b="0" dirty="0">
              <a:solidFill>
                <a:srgbClr val="F8F4EA"/>
              </a:solidFill>
              <a:latin typeface="Georgia"/>
              <a:ea typeface="Georgia"/>
              <a:cs typeface="Georgia"/>
            </a:endParaRPr>
          </a:p>
          <a:p>
            <a:pPr algn="ctr">
              <a:defRPr sz="1500" b="0">
                <a:solidFill>
                  <a:srgbClr val="F8F4EA"/>
                </a:solidFill>
                <a:latin typeface="Georgia"/>
                <a:ea typeface="Georgia"/>
                <a:cs typeface="Georgia"/>
              </a:defRPr>
            </a:pPr>
            <a:r>
              <a:rPr sz="1500" b="0" dirty="0">
                <a:solidFill>
                  <a:srgbClr val="F8F4EA"/>
                </a:solidFill>
                <a:latin typeface="Georgia"/>
                <a:ea typeface="Georgia"/>
                <a:cs typeface="Georgia"/>
              </a:rPr>
              <a:t>Luke 22:20; Hebrews 9:15</a:t>
            </a:r>
          </a:p>
        </p:txBody>
      </p:sp>
      <p:sp>
        <p:nvSpPr>
          <p:cNvPr id="36" name="Rectangle 35">
            <a:extLst>
              <a:ext uri="{FF2B5EF4-FFF2-40B4-BE49-F238E27FC236}">
                <a16:creationId xmlns:a16="http://schemas.microsoft.com/office/drawing/2014/main" id="{5428B334-3031-4B07-A0F8-69A891311531}"/>
              </a:ext>
            </a:extLst>
          </p:cNvPr>
          <p:cNvSpPr>
            <a:spLocks noGrp="1"/>
          </p:cNvSpPr>
          <p:nvPr/>
        </p:nvSpPr>
        <p:spPr>
          <a:xfrm>
            <a:off x="401320" y="6005513"/>
            <a:ext cx="11409680" cy="238124"/>
          </a:xfrm>
          <a:prstGeom prst="rect">
            <a:avLst/>
          </a:prstGeom>
          <a:noFill/>
          <a:ln w="0">
            <a:noFill/>
          </a:ln>
        </p:spPr>
        <p:txBody>
          <a:bodyPr wrap="none" lIns="0" tIns="0" rIns="0" bIns="0">
            <a:noAutofit/>
          </a:bodyPr>
          <a:lstStyle/>
          <a:p>
            <a:pPr algn="ctr">
              <a:defRPr sz="1500" b="0">
                <a:solidFill>
                  <a:srgbClr val="F8F4EA"/>
                </a:solidFill>
                <a:latin typeface="Georgia"/>
                <a:ea typeface="Georgia"/>
                <a:cs typeface="Georgia"/>
              </a:defRPr>
            </a:pPr>
            <a:r>
              <a:rPr sz="1500" b="0" dirty="0">
                <a:solidFill>
                  <a:srgbClr val="F8F4EA"/>
                </a:solidFill>
                <a:latin typeface="Georgia"/>
                <a:ea typeface="Georgia"/>
                <a:cs typeface="Georgia"/>
              </a:rPr>
              <a:t>Redemption for all: </a:t>
            </a:r>
            <a:endParaRPr lang="en-US" sz="1500" b="0" dirty="0">
              <a:solidFill>
                <a:srgbClr val="F8F4EA"/>
              </a:solidFill>
              <a:latin typeface="Georgia"/>
              <a:ea typeface="Georgia"/>
              <a:cs typeface="Georgia"/>
            </a:endParaRPr>
          </a:p>
          <a:p>
            <a:pPr algn="ctr">
              <a:defRPr sz="1500" b="0">
                <a:solidFill>
                  <a:srgbClr val="F8F4EA"/>
                </a:solidFill>
                <a:latin typeface="Georgia"/>
                <a:ea typeface="Georgia"/>
                <a:cs typeface="Georgia"/>
              </a:defRPr>
            </a:pPr>
            <a:r>
              <a:rPr sz="1500" b="0" dirty="0">
                <a:solidFill>
                  <a:srgbClr val="F8F4EA"/>
                </a:solidFill>
                <a:latin typeface="Georgia"/>
                <a:ea typeface="Georgia"/>
                <a:cs typeface="Georgia"/>
              </a:rPr>
              <a:t>1 Timothy 2:5–6; 1 John 2:2</a:t>
            </a:r>
          </a:p>
        </p:txBody>
      </p:sp>
      <p:sp>
        <p:nvSpPr>
          <p:cNvPr id="37" name="Rectangle 36">
            <a:extLst>
              <a:ext uri="{FF2B5EF4-FFF2-40B4-BE49-F238E27FC236}">
                <a16:creationId xmlns:a16="http://schemas.microsoft.com/office/drawing/2014/main" id="{B44DF389-07EF-4A5F-BFE7-D7F42E1DE1D8}"/>
              </a:ext>
            </a:extLst>
          </p:cNvPr>
          <p:cNvSpPr>
            <a:spLocks noGrp="1"/>
          </p:cNvSpPr>
          <p:nvPr/>
        </p:nvSpPr>
        <p:spPr>
          <a:xfrm>
            <a:off x="457200" y="6572250"/>
            <a:ext cx="3810000" cy="190500"/>
          </a:xfrm>
          <a:prstGeom prst="rect">
            <a:avLst/>
          </a:prstGeom>
          <a:noFill/>
          <a:ln w="0">
            <a:noFill/>
          </a:ln>
        </p:spPr>
        <p:txBody>
          <a:bodyPr wrap="none" lIns="0" tIns="0" rIns="0" bIns="0">
            <a:noAutofit/>
          </a:bodyPr>
          <a:lstStyle/>
          <a:p>
            <a:pPr algn="l">
              <a:defRPr sz="975" b="0">
                <a:solidFill>
                  <a:srgbClr val="C8CED0"/>
                </a:solidFill>
                <a:latin typeface="Georgia"/>
                <a:ea typeface="Georgia"/>
                <a:cs typeface="Georgia"/>
              </a:defRPr>
            </a:pPr>
            <a:r>
              <a:rPr sz="975" b="0">
                <a:solidFill>
                  <a:srgbClr val="C8CED0"/>
                </a:solidFill>
                <a:latin typeface="Georgia"/>
                <a:ea typeface="Georgia"/>
                <a:cs typeface="Georgia"/>
              </a:rPr>
              <a:t>Dr. Christopher Cone</a:t>
            </a:r>
          </a:p>
        </p:txBody>
      </p:sp>
      <p:sp>
        <p:nvSpPr>
          <p:cNvPr id="40" name="Rectangle 39">
            <a:extLst>
              <a:ext uri="{FF2B5EF4-FFF2-40B4-BE49-F238E27FC236}">
                <a16:creationId xmlns:a16="http://schemas.microsoft.com/office/drawing/2014/main" id="{594DB3DE-5CCB-F5E9-93AE-0215F124386B}"/>
              </a:ext>
            </a:extLst>
          </p:cNvPr>
          <p:cNvSpPr/>
          <p:nvPr/>
        </p:nvSpPr>
        <p:spPr>
          <a:xfrm>
            <a:off x="5977891" y="1736407"/>
            <a:ext cx="282574" cy="2578418"/>
          </a:xfrm>
          <a:prstGeom prst="rect">
            <a:avLst/>
          </a:prstGeom>
          <a:solidFill>
            <a:srgbClr val="C0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40">
            <a:extLst>
              <a:ext uri="{FF2B5EF4-FFF2-40B4-BE49-F238E27FC236}">
                <a16:creationId xmlns:a16="http://schemas.microsoft.com/office/drawing/2014/main" id="{F5B710D5-E5B2-A90F-721D-0DE9AF2AF4AF}"/>
              </a:ext>
            </a:extLst>
          </p:cNvPr>
          <p:cNvSpPr/>
          <p:nvPr/>
        </p:nvSpPr>
        <p:spPr>
          <a:xfrm>
            <a:off x="5437538" y="2284412"/>
            <a:ext cx="1355024" cy="292418"/>
          </a:xfrm>
          <a:prstGeom prst="rect">
            <a:avLst/>
          </a:prstGeom>
          <a:solidFill>
            <a:srgbClr val="C0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83252050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1369A3-A945-C996-1AA3-5EB0E1A1E0A8}"/>
            </a:ext>
          </a:extLst>
        </p:cNvPr>
        <p:cNvGrpSpPr/>
        <p:nvPr/>
      </p:nvGrpSpPr>
      <p:grpSpPr>
        <a:xfrm>
          <a:off x="0" y="0"/>
          <a:ext cx="0" cy="0"/>
          <a:chOff x="0" y="0"/>
          <a:chExt cx="0" cy="0"/>
        </a:xfrm>
      </p:grpSpPr>
      <p:pic>
        <p:nvPicPr>
          <p:cNvPr id="16" name="Picture 15">
            <a:extLst>
              <a:ext uri="{FF2B5EF4-FFF2-40B4-BE49-F238E27FC236}">
                <a16:creationId xmlns:a16="http://schemas.microsoft.com/office/drawing/2014/main" id="{A353CDB7-8526-A648-51C2-3AE19449FFFB}"/>
              </a:ext>
            </a:extLst>
          </p:cNvPr>
          <p:cNvPicPr>
            <a:picLocks noChangeAspect="1"/>
          </p:cNvPicPr>
          <p:nvPr/>
        </p:nvPicPr>
        <p:blipFill>
          <a:blip r:embed="rId3"/>
          <a:srcRect t="27" b="27"/>
          <a:stretch>
            <a:fillRect/>
          </a:stretch>
        </p:blipFill>
        <p:spPr>
          <a:xfrm>
            <a:off x="0" y="0"/>
            <a:ext cx="12192000" cy="6858000"/>
          </a:xfrm>
          <a:prstGeom prst="rect">
            <a:avLst/>
          </a:prstGeom>
        </p:spPr>
      </p:pic>
      <p:sp>
        <p:nvSpPr>
          <p:cNvPr id="2" name="The Church Receives Grace Without Replacing Israel">
            <a:extLst>
              <a:ext uri="{FF2B5EF4-FFF2-40B4-BE49-F238E27FC236}">
                <a16:creationId xmlns:a16="http://schemas.microsoft.com/office/drawing/2014/main" id="{CBC85560-F7DE-1498-AEC3-F88547100330}"/>
              </a:ext>
            </a:extLst>
          </p:cNvPr>
          <p:cNvSpPr>
            <a:spLocks noGrp="1"/>
          </p:cNvSpPr>
          <p:nvPr/>
        </p:nvSpPr>
        <p:spPr>
          <a:xfrm>
            <a:off x="609600" y="381000"/>
            <a:ext cx="10896600" cy="685800"/>
          </a:xfrm>
          <a:prstGeom prst="rect">
            <a:avLst/>
          </a:prstGeom>
          <a:noFill/>
          <a:ln w="0">
            <a:noFill/>
          </a:ln>
        </p:spPr>
        <p:txBody>
          <a:bodyPr wrap="none" lIns="0" tIns="0" rIns="0" bIns="0" anchor="t">
            <a:noAutofit/>
          </a:bodyPr>
          <a:lstStyle/>
          <a:p>
            <a:pPr algn="l">
              <a:defRPr sz="2700" b="0" i="0">
                <a:solidFill>
                  <a:srgbClr val="F8F4EA"/>
                </a:solidFill>
                <a:latin typeface="Georgia"/>
                <a:ea typeface="Georgia"/>
                <a:cs typeface="Georgia"/>
              </a:defRPr>
            </a:pPr>
            <a:r>
              <a:rPr lang="en-US" sz="2700" b="0" i="0" dirty="0">
                <a:solidFill>
                  <a:srgbClr val="F8F4EA"/>
                </a:solidFill>
                <a:latin typeface="Georgia"/>
                <a:ea typeface="Georgia"/>
                <a:cs typeface="Georgia"/>
              </a:rPr>
              <a:t>Don’t Cross the Streams!!</a:t>
            </a:r>
            <a:endParaRPr sz="2700" b="0" i="0" dirty="0">
              <a:solidFill>
                <a:srgbClr val="F8F4EA"/>
              </a:solidFill>
              <a:latin typeface="Georgia"/>
              <a:ea typeface="Georgia"/>
              <a:cs typeface="Georgia"/>
            </a:endParaRPr>
          </a:p>
        </p:txBody>
      </p:sp>
      <p:sp>
        <p:nvSpPr>
          <p:cNvPr id="3" name="Divider">
            <a:extLst>
              <a:ext uri="{FF2B5EF4-FFF2-40B4-BE49-F238E27FC236}">
                <a16:creationId xmlns:a16="http://schemas.microsoft.com/office/drawing/2014/main" id="{9885C208-A36F-0C19-DE05-41CAF7906BB4}"/>
              </a:ext>
            </a:extLst>
          </p:cNvPr>
          <p:cNvSpPr>
            <a:spLocks noGrp="1"/>
          </p:cNvSpPr>
          <p:nvPr/>
        </p:nvSpPr>
        <p:spPr>
          <a:xfrm>
            <a:off x="609600" y="1200150"/>
            <a:ext cx="1809750" cy="19050"/>
          </a:xfrm>
          <a:prstGeom prst="rect">
            <a:avLst/>
          </a:prstGeom>
          <a:solidFill>
            <a:srgbClr val="D9AA65"/>
          </a:solidFill>
          <a:ln w="0">
            <a:noFill/>
          </a:ln>
        </p:spPr>
        <p:txBody>
          <a:bodyPr/>
          <a:lstStyle/>
          <a:p>
            <a:endParaRPr lang="en-US"/>
          </a:p>
        </p:txBody>
      </p:sp>
      <p:sp>
        <p:nvSpPr>
          <p:cNvPr id="4" name="09">
            <a:extLst>
              <a:ext uri="{FF2B5EF4-FFF2-40B4-BE49-F238E27FC236}">
                <a16:creationId xmlns:a16="http://schemas.microsoft.com/office/drawing/2014/main" id="{1403CFD0-0AEE-5E4C-A747-8F4C8AA9769D}"/>
              </a:ext>
            </a:extLst>
          </p:cNvPr>
          <p:cNvSpPr>
            <a:spLocks noGrp="1"/>
          </p:cNvSpPr>
          <p:nvPr/>
        </p:nvSpPr>
        <p:spPr>
          <a:xfrm>
            <a:off x="609600" y="6477000"/>
            <a:ext cx="361950" cy="190500"/>
          </a:xfrm>
          <a:prstGeom prst="rect">
            <a:avLst/>
          </a:prstGeom>
          <a:noFill/>
          <a:ln w="0">
            <a:noFill/>
          </a:ln>
        </p:spPr>
        <p:txBody>
          <a:bodyPr wrap="none" lIns="0" tIns="0" rIns="0" bIns="0" anchor="t">
            <a:noAutofit/>
          </a:bodyPr>
          <a:lstStyle/>
          <a:p>
            <a:pPr algn="l">
              <a:defRPr sz="1050" b="0" i="0">
                <a:solidFill>
                  <a:srgbClr val="D9AA65"/>
                </a:solidFill>
                <a:latin typeface="Georgia"/>
                <a:ea typeface="Georgia"/>
                <a:cs typeface="Georgia"/>
              </a:defRPr>
            </a:pPr>
            <a:r>
              <a:rPr sz="1050" b="0" i="0">
                <a:solidFill>
                  <a:srgbClr val="D9AA65"/>
                </a:solidFill>
                <a:latin typeface="Georgia"/>
                <a:ea typeface="Georgia"/>
                <a:cs typeface="Georgia"/>
              </a:rPr>
              <a:t>09</a:t>
            </a:r>
          </a:p>
        </p:txBody>
      </p:sp>
      <p:sp>
        <p:nvSpPr>
          <p:cNvPr id="5" name="Dr. Christopher Cone">
            <a:extLst>
              <a:ext uri="{FF2B5EF4-FFF2-40B4-BE49-F238E27FC236}">
                <a16:creationId xmlns:a16="http://schemas.microsoft.com/office/drawing/2014/main" id="{82146E27-35C8-B879-FAF1-0A89975C056E}"/>
              </a:ext>
            </a:extLst>
          </p:cNvPr>
          <p:cNvSpPr>
            <a:spLocks noGrp="1"/>
          </p:cNvSpPr>
          <p:nvPr/>
        </p:nvSpPr>
        <p:spPr>
          <a:xfrm>
            <a:off x="1028700" y="6477000"/>
            <a:ext cx="2419350" cy="209550"/>
          </a:xfrm>
          <a:prstGeom prst="rect">
            <a:avLst/>
          </a:prstGeom>
          <a:noFill/>
          <a:ln w="0">
            <a:noFill/>
          </a:ln>
        </p:spPr>
        <p:txBody>
          <a:bodyPr wrap="none" lIns="0" tIns="0" rIns="0" bIns="0" anchor="t">
            <a:noAutofit/>
          </a:bodyPr>
          <a:lstStyle/>
          <a:p>
            <a:pPr algn="l">
              <a:defRPr sz="1050" b="0" i="0">
                <a:solidFill>
                  <a:srgbClr val="C8CED0"/>
                </a:solidFill>
                <a:latin typeface="Georgia"/>
                <a:ea typeface="Georgia"/>
                <a:cs typeface="Georgia"/>
              </a:defRPr>
            </a:pPr>
            <a:r>
              <a:rPr sz="1050" b="0" i="0">
                <a:solidFill>
                  <a:srgbClr val="C8CED0"/>
                </a:solidFill>
                <a:latin typeface="Georgia"/>
                <a:ea typeface="Georgia"/>
                <a:cs typeface="Georgia"/>
              </a:rPr>
              <a:t>Dr. Christopher Cone</a:t>
            </a:r>
          </a:p>
        </p:txBody>
      </p:sp>
      <p:sp>
        <p:nvSpPr>
          <p:cNvPr id="6" name="Ephesians 2:11–3:6; Romans 11:17–29">
            <a:extLst>
              <a:ext uri="{FF2B5EF4-FFF2-40B4-BE49-F238E27FC236}">
                <a16:creationId xmlns:a16="http://schemas.microsoft.com/office/drawing/2014/main" id="{C8F6897C-5397-2013-E26E-3449CA8F614A}"/>
              </a:ext>
            </a:extLst>
          </p:cNvPr>
          <p:cNvSpPr>
            <a:spLocks noGrp="1"/>
          </p:cNvSpPr>
          <p:nvPr/>
        </p:nvSpPr>
        <p:spPr>
          <a:xfrm>
            <a:off x="3193017" y="6477953"/>
            <a:ext cx="7905750" cy="314325"/>
          </a:xfrm>
          <a:prstGeom prst="rect">
            <a:avLst/>
          </a:prstGeom>
          <a:noFill/>
          <a:ln w="0">
            <a:noFill/>
          </a:ln>
        </p:spPr>
        <p:txBody>
          <a:bodyPr wrap="none" lIns="0" tIns="0" rIns="0" bIns="0" anchor="t">
            <a:noAutofit/>
          </a:bodyPr>
          <a:lstStyle/>
          <a:p>
            <a:pPr algn="l">
              <a:defRPr sz="1125" b="0" i="0">
                <a:solidFill>
                  <a:srgbClr val="C8CED0"/>
                </a:solidFill>
                <a:latin typeface="Georgia"/>
                <a:ea typeface="Georgia"/>
                <a:cs typeface="Georgia"/>
              </a:defRPr>
            </a:pPr>
            <a:r>
              <a:rPr sz="1125" b="0" i="0" dirty="0">
                <a:solidFill>
                  <a:srgbClr val="C8CED0"/>
                </a:solidFill>
                <a:latin typeface="Georgia"/>
                <a:ea typeface="Georgia"/>
                <a:cs typeface="Georgia"/>
              </a:rPr>
              <a:t>Ephesians 2:11–3:6; Romans 11:17–29</a:t>
            </a:r>
          </a:p>
        </p:txBody>
      </p:sp>
      <p:sp>
        <p:nvSpPr>
          <p:cNvPr id="14" name="Divider">
            <a:extLst>
              <a:ext uri="{FF2B5EF4-FFF2-40B4-BE49-F238E27FC236}">
                <a16:creationId xmlns:a16="http://schemas.microsoft.com/office/drawing/2014/main" id="{39231FDF-474A-302F-A783-486F45A514C3}"/>
              </a:ext>
            </a:extLst>
          </p:cNvPr>
          <p:cNvSpPr>
            <a:spLocks noGrp="1"/>
          </p:cNvSpPr>
          <p:nvPr/>
        </p:nvSpPr>
        <p:spPr>
          <a:xfrm>
            <a:off x="8103147" y="2514600"/>
            <a:ext cx="2294860" cy="45719"/>
          </a:xfrm>
          <a:prstGeom prst="rect">
            <a:avLst/>
          </a:prstGeom>
          <a:solidFill>
            <a:srgbClr val="EDBD72"/>
          </a:solidFill>
          <a:ln w="0">
            <a:noFill/>
          </a:ln>
        </p:spPr>
        <p:txBody>
          <a:bodyPr/>
          <a:lstStyle/>
          <a:p>
            <a:endParaRPr lang="en-US"/>
          </a:p>
        </p:txBody>
      </p:sp>
      <p:sp>
        <p:nvSpPr>
          <p:cNvPr id="15" name="Grace toward the church preserves God’s faithfulness to Israel.">
            <a:extLst>
              <a:ext uri="{FF2B5EF4-FFF2-40B4-BE49-F238E27FC236}">
                <a16:creationId xmlns:a16="http://schemas.microsoft.com/office/drawing/2014/main" id="{9064A2D4-913E-F6FD-10B4-77D2632B5DFB}"/>
              </a:ext>
            </a:extLst>
          </p:cNvPr>
          <p:cNvSpPr>
            <a:spLocks noGrp="1"/>
          </p:cNvSpPr>
          <p:nvPr/>
        </p:nvSpPr>
        <p:spPr>
          <a:xfrm>
            <a:off x="8016240" y="1746250"/>
            <a:ext cx="6441676" cy="885190"/>
          </a:xfrm>
          <a:prstGeom prst="rect">
            <a:avLst/>
          </a:prstGeom>
          <a:noFill/>
          <a:ln w="0">
            <a:noFill/>
          </a:ln>
        </p:spPr>
        <p:txBody>
          <a:bodyPr wrap="none" lIns="0" tIns="0" rIns="0" bIns="0" anchor="t">
            <a:noAutofit/>
          </a:bodyPr>
          <a:lstStyle/>
          <a:p>
            <a:pPr algn="l">
              <a:defRPr sz="2025" b="0" i="0">
                <a:solidFill>
                  <a:srgbClr val="F8F4EA"/>
                </a:solidFill>
                <a:latin typeface="Georgia"/>
                <a:ea typeface="Georgia"/>
                <a:cs typeface="Georgia"/>
              </a:defRPr>
            </a:pPr>
            <a:r>
              <a:rPr lang="en-US" sz="2025" b="0" i="0" dirty="0">
                <a:solidFill>
                  <a:srgbClr val="F8F4EA"/>
                </a:solidFill>
                <a:latin typeface="Georgia"/>
                <a:ea typeface="Georgia"/>
                <a:cs typeface="Georgia"/>
              </a:rPr>
              <a:t>Conflating the streams = </a:t>
            </a:r>
          </a:p>
          <a:p>
            <a:pPr algn="l">
              <a:defRPr sz="2025" b="0" i="0">
                <a:solidFill>
                  <a:srgbClr val="F8F4EA"/>
                </a:solidFill>
                <a:latin typeface="Georgia"/>
                <a:ea typeface="Georgia"/>
                <a:cs typeface="Georgia"/>
              </a:defRPr>
            </a:pPr>
            <a:r>
              <a:rPr lang="en-US" sz="2025" b="0" i="0" dirty="0">
                <a:solidFill>
                  <a:srgbClr val="F8F4EA"/>
                </a:solidFill>
                <a:latin typeface="Georgia"/>
                <a:ea typeface="Georgia"/>
                <a:cs typeface="Georgia"/>
              </a:rPr>
              <a:t>distorting God’s plan.</a:t>
            </a:r>
            <a:endParaRPr sz="2025" b="0" i="0" dirty="0">
              <a:solidFill>
                <a:srgbClr val="F8F4EA"/>
              </a:solidFill>
              <a:latin typeface="Georgia"/>
              <a:ea typeface="Georgia"/>
              <a:cs typeface="Georgia"/>
            </a:endParaRPr>
          </a:p>
        </p:txBody>
      </p:sp>
      <p:pic>
        <p:nvPicPr>
          <p:cNvPr id="18" name="Picture 17">
            <a:extLst>
              <a:ext uri="{FF2B5EF4-FFF2-40B4-BE49-F238E27FC236}">
                <a16:creationId xmlns:a16="http://schemas.microsoft.com/office/drawing/2014/main" id="{4264D060-68E1-9FA1-C0D4-F6206A4EB6A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197922"/>
            <a:ext cx="7402387" cy="7253844"/>
          </a:xfrm>
          <a:prstGeom prst="rect">
            <a:avLst/>
          </a:prstGeom>
        </p:spPr>
      </p:pic>
    </p:spTree>
    <p:extLst>
      <p:ext uri="{BB962C8B-B14F-4D97-AF65-F5344CB8AC3E}">
        <p14:creationId xmlns:p14="http://schemas.microsoft.com/office/powerpoint/2010/main" val="91162438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06121C"/>
        </a:solidFill>
        <a:effectLst/>
      </p:bgPr>
    </p:bg>
    <p:spTree>
      <p:nvGrpSpPr>
        <p:cNvPr id="1" name=""/>
        <p:cNvGrpSpPr/>
        <p:nvPr/>
      </p:nvGrpSpPr>
      <p:grpSpPr>
        <a:xfrm>
          <a:off x="0" y="0"/>
          <a:ext cx="0" cy="0"/>
          <a:chOff x="0" y="0"/>
          <a:chExt cx="0" cy="0"/>
        </a:xfrm>
      </p:grpSpPr>
      <p:pic>
        <p:nvPicPr>
          <p:cNvPr id="24" name="Picture 23"/>
          <p:cNvPicPr>
            <a:picLocks noChangeAspect="1"/>
          </p:cNvPicPr>
          <p:nvPr/>
        </p:nvPicPr>
        <p:blipFill>
          <a:blip r:embed="rId3"/>
          <a:srcRect t="27" b="27"/>
          <a:stretch>
            <a:fillRect/>
          </a:stretch>
        </p:blipFill>
        <p:spPr>
          <a:xfrm>
            <a:off x="0" y="0"/>
            <a:ext cx="12192000" cy="6858000"/>
          </a:xfrm>
          <a:prstGeom prst="rect">
            <a:avLst/>
          </a:prstGeom>
        </p:spPr>
      </p:pic>
      <p:sp>
        <p:nvSpPr>
          <p:cNvPr id="2" name="The Promises That Give the Plan Its Structure">
            <a:extLst>
              <a:ext uri="{FF2B5EF4-FFF2-40B4-BE49-F238E27FC236}">
                <a16:creationId xmlns:a16="http://schemas.microsoft.com/office/drawing/2014/main" id="{E04FBCB8-C69D-4362-94B3-1D0B837BA312}"/>
              </a:ext>
            </a:extLst>
          </p:cNvPr>
          <p:cNvSpPr>
            <a:spLocks noGrp="1"/>
          </p:cNvSpPr>
          <p:nvPr/>
        </p:nvSpPr>
        <p:spPr>
          <a:xfrm>
            <a:off x="609600" y="381000"/>
            <a:ext cx="10896600" cy="685800"/>
          </a:xfrm>
          <a:prstGeom prst="rect">
            <a:avLst/>
          </a:prstGeom>
          <a:noFill/>
          <a:ln w="0">
            <a:noFill/>
          </a:ln>
        </p:spPr>
        <p:txBody>
          <a:bodyPr wrap="none" lIns="0" tIns="0" rIns="0" bIns="0" anchor="t">
            <a:noAutofit/>
          </a:bodyPr>
          <a:lstStyle/>
          <a:p>
            <a:pPr algn="l">
              <a:defRPr sz="2700" b="0" i="0">
                <a:solidFill>
                  <a:srgbClr val="F8F4EA"/>
                </a:solidFill>
                <a:latin typeface="Georgia"/>
                <a:ea typeface="Georgia"/>
                <a:cs typeface="Georgia"/>
              </a:defRPr>
            </a:pPr>
            <a:r>
              <a:rPr lang="en-US" sz="2700" b="0" i="0" dirty="0">
                <a:solidFill>
                  <a:srgbClr val="F8F4EA"/>
                </a:solidFill>
                <a:latin typeface="Georgia"/>
                <a:ea typeface="Georgia"/>
                <a:cs typeface="Georgia"/>
              </a:rPr>
              <a:t>Doxological Expression of Grace (Genesis 12:2-3):</a:t>
            </a:r>
          </a:p>
          <a:p>
            <a:pPr algn="l">
              <a:defRPr sz="2700" b="0" i="0">
                <a:solidFill>
                  <a:srgbClr val="F8F4EA"/>
                </a:solidFill>
                <a:latin typeface="Georgia"/>
                <a:ea typeface="Georgia"/>
                <a:cs typeface="Georgia"/>
              </a:defRPr>
            </a:pPr>
            <a:r>
              <a:rPr lang="en-US" sz="2700" dirty="0">
                <a:solidFill>
                  <a:srgbClr val="F8F4EA"/>
                </a:solidFill>
                <a:latin typeface="Georgia"/>
                <a:ea typeface="Georgia"/>
                <a:cs typeface="Georgia"/>
              </a:rPr>
              <a:t>The Promises = </a:t>
            </a:r>
            <a:r>
              <a:rPr lang="en-US" sz="2700" b="0" i="0" dirty="0">
                <a:solidFill>
                  <a:srgbClr val="F8F4EA"/>
                </a:solidFill>
                <a:latin typeface="Georgia"/>
                <a:ea typeface="Georgia"/>
                <a:cs typeface="Georgia"/>
              </a:rPr>
              <a:t>Structure of the Plan</a:t>
            </a:r>
            <a:endParaRPr sz="2700" b="0" i="0" dirty="0">
              <a:solidFill>
                <a:srgbClr val="F8F4EA"/>
              </a:solidFill>
              <a:latin typeface="Georgia"/>
              <a:ea typeface="Georgia"/>
              <a:cs typeface="Georgia"/>
            </a:endParaRPr>
          </a:p>
        </p:txBody>
      </p:sp>
      <p:sp>
        <p:nvSpPr>
          <p:cNvPr id="3" name="Divider">
            <a:extLst>
              <a:ext uri="{FF2B5EF4-FFF2-40B4-BE49-F238E27FC236}">
                <a16:creationId xmlns:a16="http://schemas.microsoft.com/office/drawing/2014/main" id="{6B5A019C-67E6-498F-90A6-29E5E9724795}"/>
              </a:ext>
            </a:extLst>
          </p:cNvPr>
          <p:cNvSpPr>
            <a:spLocks noGrp="1"/>
          </p:cNvSpPr>
          <p:nvPr/>
        </p:nvSpPr>
        <p:spPr>
          <a:xfrm>
            <a:off x="609600" y="1200150"/>
            <a:ext cx="1809750" cy="19050"/>
          </a:xfrm>
          <a:prstGeom prst="rect">
            <a:avLst/>
          </a:prstGeom>
          <a:solidFill>
            <a:srgbClr val="D9AA65"/>
          </a:solidFill>
          <a:ln w="0">
            <a:noFill/>
          </a:ln>
        </p:spPr>
        <p:txBody>
          <a:bodyPr/>
          <a:lstStyle/>
          <a:p>
            <a:endParaRPr lang="en-US"/>
          </a:p>
        </p:txBody>
      </p:sp>
      <p:sp>
        <p:nvSpPr>
          <p:cNvPr id="4" name="02">
            <a:extLst>
              <a:ext uri="{FF2B5EF4-FFF2-40B4-BE49-F238E27FC236}">
                <a16:creationId xmlns:a16="http://schemas.microsoft.com/office/drawing/2014/main" id="{5230AB1D-5FD9-4737-8C9A-96E15DAE2D3A}"/>
              </a:ext>
            </a:extLst>
          </p:cNvPr>
          <p:cNvSpPr>
            <a:spLocks noGrp="1"/>
          </p:cNvSpPr>
          <p:nvPr/>
        </p:nvSpPr>
        <p:spPr>
          <a:xfrm>
            <a:off x="609600" y="6477000"/>
            <a:ext cx="361950" cy="190500"/>
          </a:xfrm>
          <a:prstGeom prst="rect">
            <a:avLst/>
          </a:prstGeom>
          <a:noFill/>
          <a:ln w="0">
            <a:noFill/>
          </a:ln>
        </p:spPr>
        <p:txBody>
          <a:bodyPr wrap="none" lIns="0" tIns="0" rIns="0" bIns="0" anchor="t">
            <a:noAutofit/>
          </a:bodyPr>
          <a:lstStyle/>
          <a:p>
            <a:pPr algn="l">
              <a:defRPr sz="1050" b="0" i="0">
                <a:solidFill>
                  <a:srgbClr val="D9AA65"/>
                </a:solidFill>
                <a:latin typeface="Georgia"/>
                <a:ea typeface="Georgia"/>
                <a:cs typeface="Georgia"/>
              </a:defRPr>
            </a:pPr>
            <a:r>
              <a:rPr sz="1050" b="0" i="0">
                <a:solidFill>
                  <a:srgbClr val="D9AA65"/>
                </a:solidFill>
                <a:latin typeface="Georgia"/>
                <a:ea typeface="Georgia"/>
                <a:cs typeface="Georgia"/>
              </a:rPr>
              <a:t>02</a:t>
            </a:r>
          </a:p>
        </p:txBody>
      </p:sp>
      <p:sp>
        <p:nvSpPr>
          <p:cNvPr id="5" name="Dr. Christopher Cone">
            <a:extLst>
              <a:ext uri="{FF2B5EF4-FFF2-40B4-BE49-F238E27FC236}">
                <a16:creationId xmlns:a16="http://schemas.microsoft.com/office/drawing/2014/main" id="{0C0483AB-5DF0-43F2-A9D1-A23F1AAFD62D}"/>
              </a:ext>
            </a:extLst>
          </p:cNvPr>
          <p:cNvSpPr>
            <a:spLocks noGrp="1"/>
          </p:cNvSpPr>
          <p:nvPr/>
        </p:nvSpPr>
        <p:spPr>
          <a:xfrm>
            <a:off x="1028700" y="6477000"/>
            <a:ext cx="2419350" cy="209550"/>
          </a:xfrm>
          <a:prstGeom prst="rect">
            <a:avLst/>
          </a:prstGeom>
          <a:noFill/>
          <a:ln w="0">
            <a:noFill/>
          </a:ln>
        </p:spPr>
        <p:txBody>
          <a:bodyPr wrap="none" lIns="0" tIns="0" rIns="0" bIns="0" anchor="t">
            <a:noAutofit/>
          </a:bodyPr>
          <a:lstStyle/>
          <a:p>
            <a:pPr algn="l">
              <a:defRPr sz="1050" b="0" i="0">
                <a:solidFill>
                  <a:srgbClr val="C8CED0"/>
                </a:solidFill>
                <a:latin typeface="Georgia"/>
                <a:ea typeface="Georgia"/>
                <a:cs typeface="Georgia"/>
              </a:defRPr>
            </a:pPr>
            <a:r>
              <a:rPr sz="1050" b="0" i="0">
                <a:solidFill>
                  <a:srgbClr val="C8CED0"/>
                </a:solidFill>
                <a:latin typeface="Georgia"/>
                <a:ea typeface="Georgia"/>
                <a:cs typeface="Georgia"/>
              </a:rPr>
              <a:t>Dr. Christopher Cone</a:t>
            </a:r>
          </a:p>
        </p:txBody>
      </p:sp>
      <p:sp>
        <p:nvSpPr>
          <p:cNvPr id="6" name="Genesis 12:2–3">
            <a:extLst>
              <a:ext uri="{FF2B5EF4-FFF2-40B4-BE49-F238E27FC236}">
                <a16:creationId xmlns:a16="http://schemas.microsoft.com/office/drawing/2014/main" id="{AE15D8A5-B111-42BF-B583-4A3892F8B6BD}"/>
              </a:ext>
            </a:extLst>
          </p:cNvPr>
          <p:cNvSpPr>
            <a:spLocks noGrp="1"/>
          </p:cNvSpPr>
          <p:nvPr/>
        </p:nvSpPr>
        <p:spPr>
          <a:xfrm>
            <a:off x="609600" y="6105525"/>
            <a:ext cx="7905750" cy="314325"/>
          </a:xfrm>
          <a:prstGeom prst="rect">
            <a:avLst/>
          </a:prstGeom>
          <a:noFill/>
          <a:ln w="0">
            <a:noFill/>
          </a:ln>
        </p:spPr>
        <p:txBody>
          <a:bodyPr wrap="none" lIns="0" tIns="0" rIns="0" bIns="0" anchor="t">
            <a:noAutofit/>
          </a:bodyPr>
          <a:lstStyle/>
          <a:p>
            <a:pPr algn="l">
              <a:defRPr sz="1125" b="0" i="0">
                <a:solidFill>
                  <a:srgbClr val="C8CED0"/>
                </a:solidFill>
                <a:latin typeface="Georgia"/>
                <a:ea typeface="Georgia"/>
                <a:cs typeface="Georgia"/>
              </a:defRPr>
            </a:pPr>
            <a:r>
              <a:rPr sz="1125" b="0" i="0">
                <a:solidFill>
                  <a:srgbClr val="C8CED0"/>
                </a:solidFill>
                <a:latin typeface="Georgia"/>
                <a:ea typeface="Georgia"/>
                <a:cs typeface="Georgia"/>
              </a:rPr>
              <a:t>Genesis 12:2–3</a:t>
            </a:r>
          </a:p>
        </p:txBody>
      </p:sp>
      <p:sp>
        <p:nvSpPr>
          <p:cNvPr id="7" name="1">
            <a:extLst>
              <a:ext uri="{FF2B5EF4-FFF2-40B4-BE49-F238E27FC236}">
                <a16:creationId xmlns:a16="http://schemas.microsoft.com/office/drawing/2014/main" id="{C3C4DE16-AD76-4207-B2F8-628B5AA0DED9}"/>
              </a:ext>
            </a:extLst>
          </p:cNvPr>
          <p:cNvSpPr>
            <a:spLocks noGrp="1"/>
          </p:cNvSpPr>
          <p:nvPr/>
        </p:nvSpPr>
        <p:spPr>
          <a:xfrm>
            <a:off x="609600" y="1685925"/>
            <a:ext cx="381000" cy="381000"/>
          </a:xfrm>
          <a:prstGeom prst="rect">
            <a:avLst/>
          </a:prstGeom>
          <a:noFill/>
          <a:ln w="0">
            <a:noFill/>
          </a:ln>
        </p:spPr>
        <p:txBody>
          <a:bodyPr wrap="none" lIns="0" tIns="0" rIns="0" bIns="0" anchor="t">
            <a:noAutofit/>
          </a:bodyPr>
          <a:lstStyle/>
          <a:p>
            <a:pPr algn="l">
              <a:defRPr sz="2025" b="0" i="0">
                <a:solidFill>
                  <a:srgbClr val="D9AA65"/>
                </a:solidFill>
                <a:latin typeface="Georgia"/>
                <a:ea typeface="Georgia"/>
                <a:cs typeface="Georgia"/>
              </a:defRPr>
            </a:pPr>
            <a:r>
              <a:rPr sz="2025" b="0" i="0">
                <a:solidFill>
                  <a:srgbClr val="D9AA65"/>
                </a:solidFill>
                <a:latin typeface="Georgia"/>
                <a:ea typeface="Georgia"/>
                <a:cs typeface="Georgia"/>
              </a:rPr>
              <a:t>1</a:t>
            </a:r>
          </a:p>
        </p:txBody>
      </p:sp>
      <p:sp>
        <p:nvSpPr>
          <p:cNvPr id="8" name="A great nation">
            <a:extLst>
              <a:ext uri="{FF2B5EF4-FFF2-40B4-BE49-F238E27FC236}">
                <a16:creationId xmlns:a16="http://schemas.microsoft.com/office/drawing/2014/main" id="{E492D839-40CD-40A9-AB90-E1EDEE1598E7}"/>
              </a:ext>
            </a:extLst>
          </p:cNvPr>
          <p:cNvSpPr>
            <a:spLocks noGrp="1"/>
          </p:cNvSpPr>
          <p:nvPr/>
        </p:nvSpPr>
        <p:spPr>
          <a:xfrm>
            <a:off x="1076325" y="1685925"/>
            <a:ext cx="5000625" cy="514350"/>
          </a:xfrm>
          <a:prstGeom prst="rect">
            <a:avLst/>
          </a:prstGeom>
          <a:noFill/>
          <a:ln w="0">
            <a:noFill/>
          </a:ln>
        </p:spPr>
        <p:txBody>
          <a:bodyPr wrap="none" lIns="0" tIns="0" rIns="0" bIns="0" anchor="t">
            <a:noAutofit/>
          </a:bodyPr>
          <a:lstStyle/>
          <a:p>
            <a:pPr algn="l">
              <a:defRPr sz="2025" b="0" i="0">
                <a:solidFill>
                  <a:srgbClr val="F8F4EA"/>
                </a:solidFill>
                <a:latin typeface="Georgia"/>
                <a:ea typeface="Georgia"/>
                <a:cs typeface="Georgia"/>
              </a:defRPr>
            </a:pPr>
            <a:r>
              <a:rPr sz="2025" b="0" i="0">
                <a:solidFill>
                  <a:srgbClr val="F8F4EA"/>
                </a:solidFill>
                <a:latin typeface="Georgia"/>
                <a:ea typeface="Georgia"/>
                <a:cs typeface="Georgia"/>
              </a:rPr>
              <a:t>A great nation</a:t>
            </a:r>
          </a:p>
        </p:txBody>
      </p:sp>
      <p:sp>
        <p:nvSpPr>
          <p:cNvPr id="9" name="2">
            <a:extLst>
              <a:ext uri="{FF2B5EF4-FFF2-40B4-BE49-F238E27FC236}">
                <a16:creationId xmlns:a16="http://schemas.microsoft.com/office/drawing/2014/main" id="{C9232D2F-D26D-45A8-826E-2A7CE1290BC6}"/>
              </a:ext>
            </a:extLst>
          </p:cNvPr>
          <p:cNvSpPr>
            <a:spLocks noGrp="1"/>
          </p:cNvSpPr>
          <p:nvPr/>
        </p:nvSpPr>
        <p:spPr>
          <a:xfrm>
            <a:off x="609600" y="2409825"/>
            <a:ext cx="381000" cy="381000"/>
          </a:xfrm>
          <a:prstGeom prst="rect">
            <a:avLst/>
          </a:prstGeom>
          <a:noFill/>
          <a:ln w="0">
            <a:noFill/>
          </a:ln>
        </p:spPr>
        <p:txBody>
          <a:bodyPr wrap="none" lIns="0" tIns="0" rIns="0" bIns="0" anchor="t">
            <a:noAutofit/>
          </a:bodyPr>
          <a:lstStyle/>
          <a:p>
            <a:pPr algn="l">
              <a:defRPr sz="2025" b="0" i="0">
                <a:solidFill>
                  <a:srgbClr val="D9AA65"/>
                </a:solidFill>
                <a:latin typeface="Georgia"/>
                <a:ea typeface="Georgia"/>
                <a:cs typeface="Georgia"/>
              </a:defRPr>
            </a:pPr>
            <a:r>
              <a:rPr sz="2025" b="0" i="0">
                <a:solidFill>
                  <a:srgbClr val="D9AA65"/>
                </a:solidFill>
                <a:latin typeface="Georgia"/>
                <a:ea typeface="Georgia"/>
                <a:cs typeface="Georgia"/>
              </a:rPr>
              <a:t>2</a:t>
            </a:r>
          </a:p>
        </p:txBody>
      </p:sp>
      <p:sp>
        <p:nvSpPr>
          <p:cNvPr id="10" name="Blessing for Abraham">
            <a:extLst>
              <a:ext uri="{FF2B5EF4-FFF2-40B4-BE49-F238E27FC236}">
                <a16:creationId xmlns:a16="http://schemas.microsoft.com/office/drawing/2014/main" id="{405A6D6A-9079-4DD5-ABD8-32CC789689D7}"/>
              </a:ext>
            </a:extLst>
          </p:cNvPr>
          <p:cNvSpPr>
            <a:spLocks noGrp="1"/>
          </p:cNvSpPr>
          <p:nvPr/>
        </p:nvSpPr>
        <p:spPr>
          <a:xfrm>
            <a:off x="1076325" y="2409825"/>
            <a:ext cx="5000625" cy="514350"/>
          </a:xfrm>
          <a:prstGeom prst="rect">
            <a:avLst/>
          </a:prstGeom>
          <a:noFill/>
          <a:ln w="0">
            <a:noFill/>
          </a:ln>
        </p:spPr>
        <p:txBody>
          <a:bodyPr wrap="none" lIns="0" tIns="0" rIns="0" bIns="0" anchor="t">
            <a:noAutofit/>
          </a:bodyPr>
          <a:lstStyle/>
          <a:p>
            <a:pPr algn="l">
              <a:defRPr sz="2025" b="0" i="0">
                <a:solidFill>
                  <a:srgbClr val="F8F4EA"/>
                </a:solidFill>
                <a:latin typeface="Georgia"/>
                <a:ea typeface="Georgia"/>
                <a:cs typeface="Georgia"/>
              </a:defRPr>
            </a:pPr>
            <a:r>
              <a:rPr sz="2025" b="0" i="0">
                <a:solidFill>
                  <a:srgbClr val="F8F4EA"/>
                </a:solidFill>
                <a:latin typeface="Georgia"/>
                <a:ea typeface="Georgia"/>
                <a:cs typeface="Georgia"/>
              </a:rPr>
              <a:t>Blessing for Abraham</a:t>
            </a:r>
          </a:p>
        </p:txBody>
      </p:sp>
      <p:sp>
        <p:nvSpPr>
          <p:cNvPr id="11" name="3">
            <a:extLst>
              <a:ext uri="{FF2B5EF4-FFF2-40B4-BE49-F238E27FC236}">
                <a16:creationId xmlns:a16="http://schemas.microsoft.com/office/drawing/2014/main" id="{1C71B77D-BEB3-48C8-A897-D9D63D4DD34B}"/>
              </a:ext>
            </a:extLst>
          </p:cNvPr>
          <p:cNvSpPr>
            <a:spLocks noGrp="1"/>
          </p:cNvSpPr>
          <p:nvPr/>
        </p:nvSpPr>
        <p:spPr>
          <a:xfrm>
            <a:off x="609600" y="3133725"/>
            <a:ext cx="381000" cy="381000"/>
          </a:xfrm>
          <a:prstGeom prst="rect">
            <a:avLst/>
          </a:prstGeom>
          <a:noFill/>
          <a:ln w="0">
            <a:noFill/>
          </a:ln>
        </p:spPr>
        <p:txBody>
          <a:bodyPr wrap="none" lIns="0" tIns="0" rIns="0" bIns="0" anchor="t">
            <a:noAutofit/>
          </a:bodyPr>
          <a:lstStyle/>
          <a:p>
            <a:pPr algn="l">
              <a:defRPr sz="2025" b="0" i="0">
                <a:solidFill>
                  <a:srgbClr val="D9AA65"/>
                </a:solidFill>
                <a:latin typeface="Georgia"/>
                <a:ea typeface="Georgia"/>
                <a:cs typeface="Georgia"/>
              </a:defRPr>
            </a:pPr>
            <a:r>
              <a:rPr sz="2025" b="0" i="0">
                <a:solidFill>
                  <a:srgbClr val="D9AA65"/>
                </a:solidFill>
                <a:latin typeface="Georgia"/>
                <a:ea typeface="Georgia"/>
                <a:cs typeface="Georgia"/>
              </a:rPr>
              <a:t>3</a:t>
            </a:r>
          </a:p>
        </p:txBody>
      </p:sp>
      <p:sp>
        <p:nvSpPr>
          <p:cNvPr id="12" name="A great name">
            <a:extLst>
              <a:ext uri="{FF2B5EF4-FFF2-40B4-BE49-F238E27FC236}">
                <a16:creationId xmlns:a16="http://schemas.microsoft.com/office/drawing/2014/main" id="{68376E52-B775-4C0B-B3AA-485E121FB8D0}"/>
              </a:ext>
            </a:extLst>
          </p:cNvPr>
          <p:cNvSpPr>
            <a:spLocks noGrp="1"/>
          </p:cNvSpPr>
          <p:nvPr/>
        </p:nvSpPr>
        <p:spPr>
          <a:xfrm>
            <a:off x="1076325" y="3133725"/>
            <a:ext cx="5000625" cy="514350"/>
          </a:xfrm>
          <a:prstGeom prst="rect">
            <a:avLst/>
          </a:prstGeom>
          <a:noFill/>
          <a:ln w="0">
            <a:noFill/>
          </a:ln>
        </p:spPr>
        <p:txBody>
          <a:bodyPr wrap="none" lIns="0" tIns="0" rIns="0" bIns="0" anchor="t">
            <a:noAutofit/>
          </a:bodyPr>
          <a:lstStyle/>
          <a:p>
            <a:pPr algn="l">
              <a:defRPr sz="2025" b="0" i="0">
                <a:solidFill>
                  <a:srgbClr val="F8F4EA"/>
                </a:solidFill>
                <a:latin typeface="Georgia"/>
                <a:ea typeface="Georgia"/>
                <a:cs typeface="Georgia"/>
              </a:defRPr>
            </a:pPr>
            <a:r>
              <a:rPr sz="2025" b="0" i="0">
                <a:solidFill>
                  <a:srgbClr val="F8F4EA"/>
                </a:solidFill>
                <a:latin typeface="Georgia"/>
                <a:ea typeface="Georgia"/>
                <a:cs typeface="Georgia"/>
              </a:rPr>
              <a:t>A great name</a:t>
            </a:r>
          </a:p>
        </p:txBody>
      </p:sp>
      <p:sp>
        <p:nvSpPr>
          <p:cNvPr id="13" name="4">
            <a:extLst>
              <a:ext uri="{FF2B5EF4-FFF2-40B4-BE49-F238E27FC236}">
                <a16:creationId xmlns:a16="http://schemas.microsoft.com/office/drawing/2014/main" id="{A0718664-3AF2-4688-B4B3-D1D6847E5522}"/>
              </a:ext>
            </a:extLst>
          </p:cNvPr>
          <p:cNvSpPr>
            <a:spLocks noGrp="1"/>
          </p:cNvSpPr>
          <p:nvPr/>
        </p:nvSpPr>
        <p:spPr>
          <a:xfrm>
            <a:off x="6153150" y="1685925"/>
            <a:ext cx="381000" cy="381000"/>
          </a:xfrm>
          <a:prstGeom prst="rect">
            <a:avLst/>
          </a:prstGeom>
          <a:noFill/>
          <a:ln w="0">
            <a:noFill/>
          </a:ln>
        </p:spPr>
        <p:txBody>
          <a:bodyPr wrap="none" lIns="0" tIns="0" rIns="0" bIns="0" anchor="t">
            <a:noAutofit/>
          </a:bodyPr>
          <a:lstStyle/>
          <a:p>
            <a:pPr algn="l">
              <a:defRPr sz="2025" b="0" i="0">
                <a:solidFill>
                  <a:srgbClr val="D9AA65"/>
                </a:solidFill>
                <a:latin typeface="Georgia"/>
                <a:ea typeface="Georgia"/>
                <a:cs typeface="Georgia"/>
              </a:defRPr>
            </a:pPr>
            <a:r>
              <a:rPr sz="2025" b="0" i="0">
                <a:solidFill>
                  <a:srgbClr val="D9AA65"/>
                </a:solidFill>
                <a:latin typeface="Georgia"/>
                <a:ea typeface="Georgia"/>
                <a:cs typeface="Georgia"/>
              </a:rPr>
              <a:t>4</a:t>
            </a:r>
          </a:p>
        </p:txBody>
      </p:sp>
      <p:sp>
        <p:nvSpPr>
          <p:cNvPr id="14" name="Abraham as a blessing">
            <a:extLst>
              <a:ext uri="{FF2B5EF4-FFF2-40B4-BE49-F238E27FC236}">
                <a16:creationId xmlns:a16="http://schemas.microsoft.com/office/drawing/2014/main" id="{9AB9589B-2CA4-4DBA-940B-D630122B6CEA}"/>
              </a:ext>
            </a:extLst>
          </p:cNvPr>
          <p:cNvSpPr>
            <a:spLocks noGrp="1"/>
          </p:cNvSpPr>
          <p:nvPr/>
        </p:nvSpPr>
        <p:spPr>
          <a:xfrm>
            <a:off x="6619875" y="1685925"/>
            <a:ext cx="5000625" cy="514350"/>
          </a:xfrm>
          <a:prstGeom prst="rect">
            <a:avLst/>
          </a:prstGeom>
          <a:noFill/>
          <a:ln w="0">
            <a:noFill/>
          </a:ln>
        </p:spPr>
        <p:txBody>
          <a:bodyPr wrap="none" lIns="0" tIns="0" rIns="0" bIns="0" anchor="t">
            <a:noAutofit/>
          </a:bodyPr>
          <a:lstStyle/>
          <a:p>
            <a:pPr algn="l">
              <a:defRPr sz="2025" b="0" i="0">
                <a:solidFill>
                  <a:srgbClr val="F8F4EA"/>
                </a:solidFill>
                <a:latin typeface="Georgia"/>
                <a:ea typeface="Georgia"/>
                <a:cs typeface="Georgia"/>
              </a:defRPr>
            </a:pPr>
            <a:r>
              <a:rPr sz="2025" b="0" i="0">
                <a:solidFill>
                  <a:srgbClr val="F8F4EA"/>
                </a:solidFill>
                <a:latin typeface="Georgia"/>
                <a:ea typeface="Georgia"/>
                <a:cs typeface="Georgia"/>
              </a:rPr>
              <a:t>Abraham as a blessing</a:t>
            </a:r>
          </a:p>
        </p:txBody>
      </p:sp>
      <p:sp>
        <p:nvSpPr>
          <p:cNvPr id="15" name="5">
            <a:extLst>
              <a:ext uri="{FF2B5EF4-FFF2-40B4-BE49-F238E27FC236}">
                <a16:creationId xmlns:a16="http://schemas.microsoft.com/office/drawing/2014/main" id="{32F2297A-54F9-4B52-84EB-D0809EB22B9C}"/>
              </a:ext>
            </a:extLst>
          </p:cNvPr>
          <p:cNvSpPr>
            <a:spLocks noGrp="1"/>
          </p:cNvSpPr>
          <p:nvPr/>
        </p:nvSpPr>
        <p:spPr>
          <a:xfrm>
            <a:off x="6153150" y="2409825"/>
            <a:ext cx="381000" cy="381000"/>
          </a:xfrm>
          <a:prstGeom prst="rect">
            <a:avLst/>
          </a:prstGeom>
          <a:noFill/>
          <a:ln w="0">
            <a:noFill/>
          </a:ln>
        </p:spPr>
        <p:txBody>
          <a:bodyPr wrap="none" lIns="0" tIns="0" rIns="0" bIns="0" anchor="t">
            <a:noAutofit/>
          </a:bodyPr>
          <a:lstStyle/>
          <a:p>
            <a:pPr algn="l">
              <a:defRPr sz="2025" b="0" i="0">
                <a:solidFill>
                  <a:srgbClr val="D9AA65"/>
                </a:solidFill>
                <a:latin typeface="Georgia"/>
                <a:ea typeface="Georgia"/>
                <a:cs typeface="Georgia"/>
              </a:defRPr>
            </a:pPr>
            <a:r>
              <a:rPr sz="2025" b="0" i="0">
                <a:solidFill>
                  <a:srgbClr val="D9AA65"/>
                </a:solidFill>
                <a:latin typeface="Georgia"/>
                <a:ea typeface="Georgia"/>
                <a:cs typeface="Georgia"/>
              </a:rPr>
              <a:t>5</a:t>
            </a:r>
          </a:p>
        </p:txBody>
      </p:sp>
      <p:sp>
        <p:nvSpPr>
          <p:cNvPr id="16" name="Blessing for those who bless him">
            <a:extLst>
              <a:ext uri="{FF2B5EF4-FFF2-40B4-BE49-F238E27FC236}">
                <a16:creationId xmlns:a16="http://schemas.microsoft.com/office/drawing/2014/main" id="{8334BCBA-4AED-429C-A691-0FB0B5F50FDE}"/>
              </a:ext>
            </a:extLst>
          </p:cNvPr>
          <p:cNvSpPr>
            <a:spLocks noGrp="1"/>
          </p:cNvSpPr>
          <p:nvPr/>
        </p:nvSpPr>
        <p:spPr>
          <a:xfrm>
            <a:off x="6619875" y="2409825"/>
            <a:ext cx="5000625" cy="514350"/>
          </a:xfrm>
          <a:prstGeom prst="rect">
            <a:avLst/>
          </a:prstGeom>
          <a:noFill/>
          <a:ln w="0">
            <a:noFill/>
          </a:ln>
        </p:spPr>
        <p:txBody>
          <a:bodyPr wrap="none" lIns="0" tIns="0" rIns="0" bIns="0" anchor="t">
            <a:noAutofit/>
          </a:bodyPr>
          <a:lstStyle/>
          <a:p>
            <a:pPr algn="l">
              <a:defRPr sz="2025" b="0" i="0">
                <a:solidFill>
                  <a:srgbClr val="F8F4EA"/>
                </a:solidFill>
                <a:latin typeface="Georgia"/>
                <a:ea typeface="Georgia"/>
                <a:cs typeface="Georgia"/>
              </a:defRPr>
            </a:pPr>
            <a:r>
              <a:rPr sz="2025" b="0" i="0">
                <a:solidFill>
                  <a:srgbClr val="F8F4EA"/>
                </a:solidFill>
                <a:latin typeface="Georgia"/>
                <a:ea typeface="Georgia"/>
                <a:cs typeface="Georgia"/>
              </a:rPr>
              <a:t>Blessing for those who bless him</a:t>
            </a:r>
          </a:p>
        </p:txBody>
      </p:sp>
      <p:sp>
        <p:nvSpPr>
          <p:cNvPr id="17" name="6">
            <a:extLst>
              <a:ext uri="{FF2B5EF4-FFF2-40B4-BE49-F238E27FC236}">
                <a16:creationId xmlns:a16="http://schemas.microsoft.com/office/drawing/2014/main" id="{8E6EED44-2426-456B-BADC-16AC8958CE56}"/>
              </a:ext>
            </a:extLst>
          </p:cNvPr>
          <p:cNvSpPr>
            <a:spLocks noGrp="1"/>
          </p:cNvSpPr>
          <p:nvPr/>
        </p:nvSpPr>
        <p:spPr>
          <a:xfrm>
            <a:off x="6153150" y="3133725"/>
            <a:ext cx="381000" cy="381000"/>
          </a:xfrm>
          <a:prstGeom prst="rect">
            <a:avLst/>
          </a:prstGeom>
          <a:noFill/>
          <a:ln w="0">
            <a:noFill/>
          </a:ln>
        </p:spPr>
        <p:txBody>
          <a:bodyPr wrap="none" lIns="0" tIns="0" rIns="0" bIns="0" anchor="t">
            <a:noAutofit/>
          </a:bodyPr>
          <a:lstStyle/>
          <a:p>
            <a:pPr algn="l">
              <a:defRPr sz="2025" b="0" i="0">
                <a:solidFill>
                  <a:srgbClr val="D9AA65"/>
                </a:solidFill>
                <a:latin typeface="Georgia"/>
                <a:ea typeface="Georgia"/>
                <a:cs typeface="Georgia"/>
              </a:defRPr>
            </a:pPr>
            <a:r>
              <a:rPr sz="2025" b="0" i="0">
                <a:solidFill>
                  <a:srgbClr val="D9AA65"/>
                </a:solidFill>
                <a:latin typeface="Georgia"/>
                <a:ea typeface="Georgia"/>
                <a:cs typeface="Georgia"/>
              </a:rPr>
              <a:t>6</a:t>
            </a:r>
          </a:p>
        </p:txBody>
      </p:sp>
      <p:sp>
        <p:nvSpPr>
          <p:cNvPr id="18" name="Judgment for the one who curses him">
            <a:extLst>
              <a:ext uri="{FF2B5EF4-FFF2-40B4-BE49-F238E27FC236}">
                <a16:creationId xmlns:a16="http://schemas.microsoft.com/office/drawing/2014/main" id="{5386AD71-707E-4989-A509-F3E908D429E9}"/>
              </a:ext>
            </a:extLst>
          </p:cNvPr>
          <p:cNvSpPr>
            <a:spLocks noGrp="1"/>
          </p:cNvSpPr>
          <p:nvPr/>
        </p:nvSpPr>
        <p:spPr>
          <a:xfrm>
            <a:off x="6619875" y="3133725"/>
            <a:ext cx="5000625" cy="514350"/>
          </a:xfrm>
          <a:prstGeom prst="rect">
            <a:avLst/>
          </a:prstGeom>
          <a:noFill/>
          <a:ln w="0">
            <a:noFill/>
          </a:ln>
        </p:spPr>
        <p:txBody>
          <a:bodyPr wrap="none" lIns="0" tIns="0" rIns="0" bIns="0" anchor="t">
            <a:noAutofit/>
          </a:bodyPr>
          <a:lstStyle/>
          <a:p>
            <a:pPr algn="l">
              <a:defRPr sz="1875" b="0" i="0">
                <a:solidFill>
                  <a:srgbClr val="F8F4EA"/>
                </a:solidFill>
                <a:latin typeface="Georgia"/>
                <a:ea typeface="Georgia"/>
                <a:cs typeface="Georgia"/>
              </a:defRPr>
            </a:pPr>
            <a:r>
              <a:rPr sz="1875" b="0" i="0">
                <a:solidFill>
                  <a:srgbClr val="F8F4EA"/>
                </a:solidFill>
                <a:latin typeface="Georgia"/>
                <a:ea typeface="Georgia"/>
                <a:cs typeface="Georgia"/>
              </a:rPr>
              <a:t>Judgment for the one who curses him</a:t>
            </a:r>
          </a:p>
        </p:txBody>
      </p:sp>
      <p:sp>
        <p:nvSpPr>
          <p:cNvPr id="19" name="Divider">
            <a:extLst>
              <a:ext uri="{FF2B5EF4-FFF2-40B4-BE49-F238E27FC236}">
                <a16:creationId xmlns:a16="http://schemas.microsoft.com/office/drawing/2014/main" id="{EBAB4A92-3FA9-4076-8517-577306F5FB09}"/>
              </a:ext>
            </a:extLst>
          </p:cNvPr>
          <p:cNvSpPr>
            <a:spLocks noGrp="1"/>
          </p:cNvSpPr>
          <p:nvPr/>
        </p:nvSpPr>
        <p:spPr>
          <a:xfrm>
            <a:off x="609600" y="4000500"/>
            <a:ext cx="10972800" cy="19050"/>
          </a:xfrm>
          <a:prstGeom prst="rect">
            <a:avLst/>
          </a:prstGeom>
          <a:solidFill>
            <a:srgbClr val="D9AA65"/>
          </a:solidFill>
          <a:ln w="0">
            <a:noFill/>
          </a:ln>
        </p:spPr>
        <p:txBody>
          <a:bodyPr/>
          <a:lstStyle/>
          <a:p>
            <a:endParaRPr lang="en-US"/>
          </a:p>
        </p:txBody>
      </p:sp>
      <p:sp>
        <p:nvSpPr>
          <p:cNvPr id="20" name="7">
            <a:extLst>
              <a:ext uri="{FF2B5EF4-FFF2-40B4-BE49-F238E27FC236}">
                <a16:creationId xmlns:a16="http://schemas.microsoft.com/office/drawing/2014/main" id="{F3C9AD33-6E7D-4582-BAE8-50B0876AA9B3}"/>
              </a:ext>
            </a:extLst>
          </p:cNvPr>
          <p:cNvSpPr>
            <a:spLocks noGrp="1"/>
          </p:cNvSpPr>
          <p:nvPr/>
        </p:nvSpPr>
        <p:spPr>
          <a:xfrm>
            <a:off x="609600" y="4229100"/>
            <a:ext cx="381000" cy="381000"/>
          </a:xfrm>
          <a:prstGeom prst="rect">
            <a:avLst/>
          </a:prstGeom>
          <a:noFill/>
          <a:ln w="0">
            <a:noFill/>
          </a:ln>
        </p:spPr>
        <p:txBody>
          <a:bodyPr wrap="none" lIns="0" tIns="0" rIns="0" bIns="0" anchor="t">
            <a:noAutofit/>
          </a:bodyPr>
          <a:lstStyle/>
          <a:p>
            <a:pPr algn="l">
              <a:defRPr sz="2250" b="0" i="0">
                <a:solidFill>
                  <a:srgbClr val="D9AA65"/>
                </a:solidFill>
                <a:latin typeface="Georgia"/>
                <a:ea typeface="Georgia"/>
                <a:cs typeface="Georgia"/>
              </a:defRPr>
            </a:pPr>
            <a:r>
              <a:rPr sz="2250" b="0" i="0">
                <a:solidFill>
                  <a:srgbClr val="D9AA65"/>
                </a:solidFill>
                <a:latin typeface="Georgia"/>
                <a:ea typeface="Georgia"/>
                <a:cs typeface="Georgia"/>
              </a:rPr>
              <a:t>7</a:t>
            </a:r>
          </a:p>
        </p:txBody>
      </p:sp>
      <p:sp>
        <p:nvSpPr>
          <p:cNvPr id="21" name="All families of the earth blessed through Abraham">
            <a:extLst>
              <a:ext uri="{FF2B5EF4-FFF2-40B4-BE49-F238E27FC236}">
                <a16:creationId xmlns:a16="http://schemas.microsoft.com/office/drawing/2014/main" id="{6DDB59FB-953F-4117-85BC-6FCCB78C66E9}"/>
              </a:ext>
            </a:extLst>
          </p:cNvPr>
          <p:cNvSpPr>
            <a:spLocks noGrp="1"/>
          </p:cNvSpPr>
          <p:nvPr/>
        </p:nvSpPr>
        <p:spPr>
          <a:xfrm>
            <a:off x="1076325" y="4229100"/>
            <a:ext cx="10477500" cy="495300"/>
          </a:xfrm>
          <a:prstGeom prst="rect">
            <a:avLst/>
          </a:prstGeom>
          <a:noFill/>
          <a:ln w="0">
            <a:noFill/>
          </a:ln>
        </p:spPr>
        <p:txBody>
          <a:bodyPr wrap="none" lIns="0" tIns="0" rIns="0" bIns="0" anchor="t">
            <a:noAutofit/>
          </a:bodyPr>
          <a:lstStyle/>
          <a:p>
            <a:pPr algn="l">
              <a:defRPr sz="2400" b="0" i="0">
                <a:solidFill>
                  <a:srgbClr val="D9AA65"/>
                </a:solidFill>
                <a:latin typeface="Georgia"/>
                <a:ea typeface="Georgia"/>
                <a:cs typeface="Georgia"/>
              </a:defRPr>
            </a:pPr>
            <a:r>
              <a:rPr sz="2400" b="0" i="0">
                <a:solidFill>
                  <a:srgbClr val="D9AA65"/>
                </a:solidFill>
                <a:latin typeface="Georgia"/>
                <a:ea typeface="Georgia"/>
                <a:cs typeface="Georgia"/>
              </a:rPr>
              <a:t>All families of the earth blessed through Abraham</a:t>
            </a:r>
          </a:p>
        </p:txBody>
      </p:sp>
      <p:sp>
        <p:nvSpPr>
          <p:cNvPr id="22" name="Divider">
            <a:extLst>
              <a:ext uri="{FF2B5EF4-FFF2-40B4-BE49-F238E27FC236}">
                <a16:creationId xmlns:a16="http://schemas.microsoft.com/office/drawing/2014/main" id="{62641C8C-CF9C-4F52-90DB-D227D1619F6A}"/>
              </a:ext>
            </a:extLst>
          </p:cNvPr>
          <p:cNvSpPr>
            <a:spLocks noGrp="1"/>
          </p:cNvSpPr>
          <p:nvPr/>
        </p:nvSpPr>
        <p:spPr>
          <a:xfrm>
            <a:off x="609600" y="5124450"/>
            <a:ext cx="742950" cy="28575"/>
          </a:xfrm>
          <a:prstGeom prst="rect">
            <a:avLst/>
          </a:prstGeom>
          <a:solidFill>
            <a:srgbClr val="EDBD72"/>
          </a:solidFill>
          <a:ln w="0">
            <a:noFill/>
          </a:ln>
        </p:spPr>
        <p:txBody>
          <a:bodyPr/>
          <a:lstStyle/>
          <a:p>
            <a:endParaRPr lang="en-US"/>
          </a:p>
        </p:txBody>
      </p:sp>
      <p:sp>
        <p:nvSpPr>
          <p:cNvPr id="23" name="God initiates the commitments. His faithfulness secures their fulfillment.">
            <a:extLst>
              <a:ext uri="{FF2B5EF4-FFF2-40B4-BE49-F238E27FC236}">
                <a16:creationId xmlns:a16="http://schemas.microsoft.com/office/drawing/2014/main" id="{2D85230F-E919-49D2-B517-3696E022DCD8}"/>
              </a:ext>
            </a:extLst>
          </p:cNvPr>
          <p:cNvSpPr>
            <a:spLocks noGrp="1"/>
          </p:cNvSpPr>
          <p:nvPr/>
        </p:nvSpPr>
        <p:spPr>
          <a:xfrm>
            <a:off x="609600" y="5248275"/>
            <a:ext cx="7772400" cy="723900"/>
          </a:xfrm>
          <a:prstGeom prst="rect">
            <a:avLst/>
          </a:prstGeom>
          <a:noFill/>
          <a:ln w="0">
            <a:noFill/>
          </a:ln>
        </p:spPr>
        <p:txBody>
          <a:bodyPr wrap="none" lIns="0" tIns="0" rIns="0" bIns="0" anchor="t">
            <a:noAutofit/>
          </a:bodyPr>
          <a:lstStyle/>
          <a:p>
            <a:pPr algn="l">
              <a:defRPr sz="2025" b="0" i="0">
                <a:solidFill>
                  <a:srgbClr val="F8F4EA"/>
                </a:solidFill>
                <a:latin typeface="Georgia"/>
                <a:ea typeface="Georgia"/>
                <a:cs typeface="Georgia"/>
              </a:defRPr>
            </a:pPr>
            <a:r>
              <a:rPr sz="2025" b="0" i="0">
                <a:solidFill>
                  <a:srgbClr val="F8F4EA"/>
                </a:solidFill>
                <a:latin typeface="Georgia"/>
                <a:ea typeface="Georgia"/>
                <a:cs typeface="Georgia"/>
              </a:rPr>
              <a:t>God initiates the commitments.</a:t>
            </a:r>
          </a:p>
          <a:p>
            <a:pPr algn="l">
              <a:defRPr sz="2025" b="0" i="0">
                <a:solidFill>
                  <a:srgbClr val="F8F4EA"/>
                </a:solidFill>
                <a:latin typeface="Georgia"/>
                <a:ea typeface="Georgia"/>
                <a:cs typeface="Georgia"/>
              </a:defRPr>
            </a:pPr>
            <a:r>
              <a:rPr sz="2025" b="0" i="0">
                <a:solidFill>
                  <a:srgbClr val="F8F4EA"/>
                </a:solidFill>
                <a:latin typeface="Georgia"/>
                <a:ea typeface="Georgia"/>
                <a:cs typeface="Georgia"/>
              </a:rPr>
              <a:t>His faithfulness secures their fulfillment.</a:t>
            </a:r>
          </a:p>
        </p:txBody>
      </p:sp>
    </p:spTree>
    <p:extLst>
      <p:ext uri="{BB962C8B-B14F-4D97-AF65-F5344CB8AC3E}">
        <p14:creationId xmlns:p14="http://schemas.microsoft.com/office/powerpoint/2010/main" val="28623180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06121C"/>
        </a:solidFill>
        <a:effectLst/>
      </p:bgPr>
    </p:bg>
    <p:spTree>
      <p:nvGrpSpPr>
        <p:cNvPr id="1" name=""/>
        <p:cNvGrpSpPr/>
        <p:nvPr/>
      </p:nvGrpSpPr>
      <p:grpSpPr>
        <a:xfrm>
          <a:off x="0" y="0"/>
          <a:ext cx="0" cy="0"/>
          <a:chOff x="0" y="0"/>
          <a:chExt cx="0" cy="0"/>
        </a:xfrm>
      </p:grpSpPr>
      <p:pic>
        <p:nvPicPr>
          <p:cNvPr id="24" name="Picture 23"/>
          <p:cNvPicPr>
            <a:picLocks noChangeAspect="1"/>
          </p:cNvPicPr>
          <p:nvPr/>
        </p:nvPicPr>
        <p:blipFill>
          <a:blip r:embed="rId3"/>
          <a:srcRect t="27" b="27"/>
          <a:stretch>
            <a:fillRect/>
          </a:stretch>
        </p:blipFill>
        <p:spPr>
          <a:xfrm>
            <a:off x="0" y="0"/>
            <a:ext cx="12192000" cy="6858000"/>
          </a:xfrm>
          <a:prstGeom prst="rect">
            <a:avLst/>
          </a:prstGeom>
        </p:spPr>
      </p:pic>
      <p:sp>
        <p:nvSpPr>
          <p:cNvPr id="2" name="The Whole Plan: God Fulfills His Grace-Promises">
            <a:extLst>
              <a:ext uri="{FF2B5EF4-FFF2-40B4-BE49-F238E27FC236}">
                <a16:creationId xmlns:a16="http://schemas.microsoft.com/office/drawing/2014/main" id="{8F75A94C-73EC-45DD-9208-F30204AE6A02}"/>
              </a:ext>
            </a:extLst>
          </p:cNvPr>
          <p:cNvSpPr>
            <a:spLocks noGrp="1"/>
          </p:cNvSpPr>
          <p:nvPr/>
        </p:nvSpPr>
        <p:spPr>
          <a:xfrm>
            <a:off x="609600" y="381000"/>
            <a:ext cx="10896600" cy="685800"/>
          </a:xfrm>
          <a:prstGeom prst="rect">
            <a:avLst/>
          </a:prstGeom>
          <a:noFill/>
          <a:ln w="0">
            <a:noFill/>
          </a:ln>
        </p:spPr>
        <p:txBody>
          <a:bodyPr wrap="none" lIns="0" tIns="0" rIns="0" bIns="0" anchor="t">
            <a:noAutofit/>
          </a:bodyPr>
          <a:lstStyle/>
          <a:p>
            <a:pPr>
              <a:defRPr sz="2700" b="0" i="0">
                <a:solidFill>
                  <a:srgbClr val="F8F4EA"/>
                </a:solidFill>
                <a:latin typeface="Georgia"/>
                <a:ea typeface="Georgia"/>
                <a:cs typeface="Georgia"/>
              </a:defRPr>
            </a:pPr>
            <a:r>
              <a:rPr lang="en-US" sz="2700" dirty="0">
                <a:solidFill>
                  <a:srgbClr val="F8F4EA"/>
                </a:solidFill>
                <a:latin typeface="Georgia"/>
                <a:ea typeface="Georgia"/>
                <a:cs typeface="Georgia"/>
              </a:rPr>
              <a:t>Doxological Expression of Grace (Genesis 12:2-3):</a:t>
            </a:r>
          </a:p>
          <a:p>
            <a:pPr algn="l">
              <a:defRPr sz="2700" b="0" i="0">
                <a:solidFill>
                  <a:srgbClr val="F8F4EA"/>
                </a:solidFill>
                <a:latin typeface="Georgia"/>
                <a:ea typeface="Georgia"/>
                <a:cs typeface="Georgia"/>
              </a:defRPr>
            </a:pPr>
            <a:r>
              <a:rPr lang="en-US" sz="2700" b="0" i="0" dirty="0">
                <a:solidFill>
                  <a:srgbClr val="F8F4EA"/>
                </a:solidFill>
                <a:latin typeface="Georgia"/>
                <a:ea typeface="Georgia"/>
                <a:cs typeface="Georgia"/>
              </a:rPr>
              <a:t>One Plan, Two Streams</a:t>
            </a:r>
            <a:endParaRPr sz="2700" b="0" i="0" dirty="0">
              <a:solidFill>
                <a:srgbClr val="F8F4EA"/>
              </a:solidFill>
              <a:latin typeface="Georgia"/>
              <a:ea typeface="Georgia"/>
              <a:cs typeface="Georgia"/>
            </a:endParaRPr>
          </a:p>
        </p:txBody>
      </p:sp>
      <p:sp>
        <p:nvSpPr>
          <p:cNvPr id="3" name="Divider">
            <a:extLst>
              <a:ext uri="{FF2B5EF4-FFF2-40B4-BE49-F238E27FC236}">
                <a16:creationId xmlns:a16="http://schemas.microsoft.com/office/drawing/2014/main" id="{50D55F00-7348-43AC-AFE6-2CE4F97625EB}"/>
              </a:ext>
            </a:extLst>
          </p:cNvPr>
          <p:cNvSpPr>
            <a:spLocks noGrp="1"/>
          </p:cNvSpPr>
          <p:nvPr/>
        </p:nvSpPr>
        <p:spPr>
          <a:xfrm>
            <a:off x="609600" y="1200150"/>
            <a:ext cx="1809750" cy="19050"/>
          </a:xfrm>
          <a:prstGeom prst="rect">
            <a:avLst/>
          </a:prstGeom>
          <a:solidFill>
            <a:srgbClr val="D9AA65"/>
          </a:solidFill>
          <a:ln w="0">
            <a:noFill/>
          </a:ln>
        </p:spPr>
        <p:txBody>
          <a:bodyPr/>
          <a:lstStyle/>
          <a:p>
            <a:endParaRPr lang="en-US"/>
          </a:p>
        </p:txBody>
      </p:sp>
      <p:sp>
        <p:nvSpPr>
          <p:cNvPr id="4" name="03">
            <a:extLst>
              <a:ext uri="{FF2B5EF4-FFF2-40B4-BE49-F238E27FC236}">
                <a16:creationId xmlns:a16="http://schemas.microsoft.com/office/drawing/2014/main" id="{33BF74D1-7978-434E-A446-38088F495803}"/>
              </a:ext>
            </a:extLst>
          </p:cNvPr>
          <p:cNvSpPr>
            <a:spLocks noGrp="1"/>
          </p:cNvSpPr>
          <p:nvPr/>
        </p:nvSpPr>
        <p:spPr>
          <a:xfrm>
            <a:off x="609600" y="6477000"/>
            <a:ext cx="361950" cy="190500"/>
          </a:xfrm>
          <a:prstGeom prst="rect">
            <a:avLst/>
          </a:prstGeom>
          <a:noFill/>
          <a:ln w="0">
            <a:noFill/>
          </a:ln>
        </p:spPr>
        <p:txBody>
          <a:bodyPr wrap="none" lIns="0" tIns="0" rIns="0" bIns="0" anchor="t">
            <a:noAutofit/>
          </a:bodyPr>
          <a:lstStyle/>
          <a:p>
            <a:pPr algn="l">
              <a:defRPr sz="1050" b="0" i="0">
                <a:solidFill>
                  <a:srgbClr val="D9AA65"/>
                </a:solidFill>
                <a:latin typeface="Georgia"/>
                <a:ea typeface="Georgia"/>
                <a:cs typeface="Georgia"/>
              </a:defRPr>
            </a:pPr>
            <a:r>
              <a:rPr sz="1050" b="0" i="0">
                <a:solidFill>
                  <a:srgbClr val="D9AA65"/>
                </a:solidFill>
                <a:latin typeface="Georgia"/>
                <a:ea typeface="Georgia"/>
                <a:cs typeface="Georgia"/>
              </a:rPr>
              <a:t>03</a:t>
            </a:r>
          </a:p>
        </p:txBody>
      </p:sp>
      <p:sp>
        <p:nvSpPr>
          <p:cNvPr id="5" name="Dr. Christopher Cone">
            <a:extLst>
              <a:ext uri="{FF2B5EF4-FFF2-40B4-BE49-F238E27FC236}">
                <a16:creationId xmlns:a16="http://schemas.microsoft.com/office/drawing/2014/main" id="{DB426786-7A74-48D9-8B33-01209A8F2F8D}"/>
              </a:ext>
            </a:extLst>
          </p:cNvPr>
          <p:cNvSpPr>
            <a:spLocks noGrp="1"/>
          </p:cNvSpPr>
          <p:nvPr/>
        </p:nvSpPr>
        <p:spPr>
          <a:xfrm>
            <a:off x="1028700" y="6477000"/>
            <a:ext cx="2419350" cy="209550"/>
          </a:xfrm>
          <a:prstGeom prst="rect">
            <a:avLst/>
          </a:prstGeom>
          <a:noFill/>
          <a:ln w="0">
            <a:noFill/>
          </a:ln>
        </p:spPr>
        <p:txBody>
          <a:bodyPr wrap="none" lIns="0" tIns="0" rIns="0" bIns="0" anchor="t">
            <a:noAutofit/>
          </a:bodyPr>
          <a:lstStyle/>
          <a:p>
            <a:pPr algn="l">
              <a:defRPr sz="1050" b="0" i="0">
                <a:solidFill>
                  <a:srgbClr val="C8CED0"/>
                </a:solidFill>
                <a:latin typeface="Georgia"/>
                <a:ea typeface="Georgia"/>
                <a:cs typeface="Georgia"/>
              </a:defRPr>
            </a:pPr>
            <a:r>
              <a:rPr sz="1050" b="0" i="0">
                <a:solidFill>
                  <a:srgbClr val="C8CED0"/>
                </a:solidFill>
                <a:latin typeface="Georgia"/>
                <a:ea typeface="Georgia"/>
                <a:cs typeface="Georgia"/>
              </a:rPr>
              <a:t>Dr. Christopher Cone</a:t>
            </a:r>
          </a:p>
        </p:txBody>
      </p:sp>
      <p:sp>
        <p:nvSpPr>
          <p:cNvPr id="6" name="Genesis 12:2–3; Romans 11:25–36">
            <a:extLst>
              <a:ext uri="{FF2B5EF4-FFF2-40B4-BE49-F238E27FC236}">
                <a16:creationId xmlns:a16="http://schemas.microsoft.com/office/drawing/2014/main" id="{94868A81-4A5E-40CA-BCB1-CC845F254243}"/>
              </a:ext>
            </a:extLst>
          </p:cNvPr>
          <p:cNvSpPr>
            <a:spLocks noGrp="1"/>
          </p:cNvSpPr>
          <p:nvPr/>
        </p:nvSpPr>
        <p:spPr>
          <a:xfrm>
            <a:off x="609600" y="6105525"/>
            <a:ext cx="7905750" cy="314325"/>
          </a:xfrm>
          <a:prstGeom prst="rect">
            <a:avLst/>
          </a:prstGeom>
          <a:noFill/>
          <a:ln w="0">
            <a:noFill/>
          </a:ln>
        </p:spPr>
        <p:txBody>
          <a:bodyPr wrap="none" lIns="0" tIns="0" rIns="0" bIns="0" anchor="t">
            <a:noAutofit/>
          </a:bodyPr>
          <a:lstStyle/>
          <a:p>
            <a:pPr algn="l">
              <a:defRPr sz="1125" b="0" i="0">
                <a:solidFill>
                  <a:srgbClr val="C8CED0"/>
                </a:solidFill>
                <a:latin typeface="Georgia"/>
                <a:ea typeface="Georgia"/>
                <a:cs typeface="Georgia"/>
              </a:defRPr>
            </a:pPr>
            <a:r>
              <a:rPr sz="1125" b="0" i="0">
                <a:solidFill>
                  <a:srgbClr val="C8CED0"/>
                </a:solidFill>
                <a:latin typeface="Georgia"/>
                <a:ea typeface="Georgia"/>
                <a:cs typeface="Georgia"/>
              </a:rPr>
              <a:t>Genesis 12:2–3; Romans 11:25–36</a:t>
            </a:r>
          </a:p>
        </p:txBody>
      </p:sp>
      <p:sp>
        <p:nvSpPr>
          <p:cNvPr id="7" name="GENESIS 12:2–3">
            <a:extLst>
              <a:ext uri="{FF2B5EF4-FFF2-40B4-BE49-F238E27FC236}">
                <a16:creationId xmlns:a16="http://schemas.microsoft.com/office/drawing/2014/main" id="{5CA357CC-52E3-4BE2-9A76-72F0351ADF59}"/>
              </a:ext>
            </a:extLst>
          </p:cNvPr>
          <p:cNvSpPr>
            <a:spLocks noGrp="1"/>
          </p:cNvSpPr>
          <p:nvPr/>
        </p:nvSpPr>
        <p:spPr>
          <a:xfrm>
            <a:off x="609600" y="1514475"/>
            <a:ext cx="10972800" cy="285750"/>
          </a:xfrm>
          <a:prstGeom prst="rect">
            <a:avLst/>
          </a:prstGeom>
          <a:noFill/>
          <a:ln w="0">
            <a:noFill/>
          </a:ln>
        </p:spPr>
        <p:txBody>
          <a:bodyPr wrap="none" lIns="0" tIns="0" rIns="0" bIns="0" anchor="t">
            <a:noAutofit/>
          </a:bodyPr>
          <a:lstStyle/>
          <a:p>
            <a:pPr algn="l">
              <a:defRPr sz="1800" b="1" i="0">
                <a:solidFill>
                  <a:srgbClr val="D9AA65"/>
                </a:solidFill>
                <a:latin typeface="Georgia"/>
                <a:ea typeface="Georgia"/>
                <a:cs typeface="Georgia"/>
              </a:defRPr>
            </a:pPr>
            <a:r>
              <a:rPr sz="1800" b="1" i="0">
                <a:solidFill>
                  <a:srgbClr val="D9AA65"/>
                </a:solidFill>
                <a:latin typeface="Georgia"/>
                <a:ea typeface="Georgia"/>
                <a:cs typeface="Georgia"/>
              </a:rPr>
              <a:t>GENESIS 12:2–3</a:t>
            </a:r>
          </a:p>
        </p:txBody>
      </p:sp>
      <p:sp>
        <p:nvSpPr>
          <p:cNvPr id="8" name="ISRAEL: A GREAT NATION">
            <a:extLst>
              <a:ext uri="{FF2B5EF4-FFF2-40B4-BE49-F238E27FC236}">
                <a16:creationId xmlns:a16="http://schemas.microsoft.com/office/drawing/2014/main" id="{15082CA6-B3B7-422B-B2AE-661ED29BF8F0}"/>
              </a:ext>
            </a:extLst>
          </p:cNvPr>
          <p:cNvSpPr>
            <a:spLocks noGrp="1"/>
          </p:cNvSpPr>
          <p:nvPr/>
        </p:nvSpPr>
        <p:spPr>
          <a:xfrm>
            <a:off x="609600" y="2000250"/>
            <a:ext cx="5219700" cy="304800"/>
          </a:xfrm>
          <a:prstGeom prst="rect">
            <a:avLst/>
          </a:prstGeom>
          <a:noFill/>
          <a:ln w="0">
            <a:noFill/>
          </a:ln>
        </p:spPr>
        <p:txBody>
          <a:bodyPr wrap="none" lIns="0" tIns="0" rIns="0" bIns="0" anchor="t">
            <a:noAutofit/>
          </a:bodyPr>
          <a:lstStyle/>
          <a:p>
            <a:pPr algn="l">
              <a:defRPr sz="1800" b="1" i="0">
                <a:solidFill>
                  <a:srgbClr val="D9AA65"/>
                </a:solidFill>
                <a:latin typeface="Georgia"/>
                <a:ea typeface="Georgia"/>
                <a:cs typeface="Georgia"/>
              </a:defRPr>
            </a:pPr>
            <a:r>
              <a:rPr sz="1800" b="1" i="0">
                <a:solidFill>
                  <a:srgbClr val="D9AA65"/>
                </a:solidFill>
                <a:latin typeface="Georgia"/>
                <a:ea typeface="Georgia"/>
                <a:cs typeface="Georgia"/>
              </a:rPr>
              <a:t>ISRAEL: A GREAT NATION</a:t>
            </a:r>
          </a:p>
        </p:txBody>
      </p:sp>
      <p:sp>
        <p:nvSpPr>
          <p:cNvPr id="9" name="ALL FAMILIES OF THE EARTH">
            <a:extLst>
              <a:ext uri="{FF2B5EF4-FFF2-40B4-BE49-F238E27FC236}">
                <a16:creationId xmlns:a16="http://schemas.microsoft.com/office/drawing/2014/main" id="{FC543A3E-C51C-4A01-BC36-545C46DD3E69}"/>
              </a:ext>
            </a:extLst>
          </p:cNvPr>
          <p:cNvSpPr>
            <a:spLocks noGrp="1"/>
          </p:cNvSpPr>
          <p:nvPr/>
        </p:nvSpPr>
        <p:spPr>
          <a:xfrm>
            <a:off x="6438900" y="2000250"/>
            <a:ext cx="5143500" cy="304800"/>
          </a:xfrm>
          <a:prstGeom prst="rect">
            <a:avLst/>
          </a:prstGeom>
          <a:noFill/>
          <a:ln w="0">
            <a:noFill/>
          </a:ln>
        </p:spPr>
        <p:txBody>
          <a:bodyPr wrap="none" lIns="0" tIns="0" rIns="0" bIns="0" anchor="t">
            <a:noAutofit/>
          </a:bodyPr>
          <a:lstStyle/>
          <a:p>
            <a:pPr algn="l">
              <a:defRPr sz="1800" b="1" i="0">
                <a:solidFill>
                  <a:srgbClr val="D9AA65"/>
                </a:solidFill>
                <a:latin typeface="Georgia"/>
                <a:ea typeface="Georgia"/>
                <a:cs typeface="Georgia"/>
              </a:defRPr>
            </a:pPr>
            <a:r>
              <a:rPr sz="1800" b="1" i="0">
                <a:solidFill>
                  <a:srgbClr val="D9AA65"/>
                </a:solidFill>
                <a:latin typeface="Georgia"/>
                <a:ea typeface="Georgia"/>
                <a:cs typeface="Georgia"/>
              </a:rPr>
              <a:t>ALL FAMILIES OF THE EARTH</a:t>
            </a:r>
          </a:p>
        </p:txBody>
      </p:sp>
      <p:sp>
        <p:nvSpPr>
          <p:cNvPr id="10" name="Land / Davidic King / New Covenant">
            <a:extLst>
              <a:ext uri="{FF2B5EF4-FFF2-40B4-BE49-F238E27FC236}">
                <a16:creationId xmlns:a16="http://schemas.microsoft.com/office/drawing/2014/main" id="{57332583-56AE-47DD-AFBC-C66719CE3990}"/>
              </a:ext>
            </a:extLst>
          </p:cNvPr>
          <p:cNvSpPr>
            <a:spLocks noGrp="1"/>
          </p:cNvSpPr>
          <p:nvPr/>
        </p:nvSpPr>
        <p:spPr>
          <a:xfrm>
            <a:off x="609600" y="2409825"/>
            <a:ext cx="5219700" cy="333375"/>
          </a:xfrm>
          <a:prstGeom prst="rect">
            <a:avLst/>
          </a:prstGeom>
          <a:noFill/>
          <a:ln w="0">
            <a:noFill/>
          </a:ln>
        </p:spPr>
        <p:txBody>
          <a:bodyPr wrap="none" lIns="0" tIns="0" rIns="0" bIns="0" anchor="t">
            <a:noAutofit/>
          </a:bodyPr>
          <a:lstStyle/>
          <a:p>
            <a:pPr algn="l">
              <a:defRPr sz="1800" b="0" i="0">
                <a:solidFill>
                  <a:srgbClr val="F8F4EA"/>
                </a:solidFill>
                <a:latin typeface="Georgia"/>
                <a:ea typeface="Georgia"/>
                <a:cs typeface="Georgia"/>
              </a:defRPr>
            </a:pPr>
            <a:r>
              <a:rPr sz="1800" b="0" i="0" dirty="0">
                <a:solidFill>
                  <a:srgbClr val="F8F4EA"/>
                </a:solidFill>
                <a:latin typeface="Georgia"/>
                <a:ea typeface="Georgia"/>
                <a:cs typeface="Georgia"/>
              </a:rPr>
              <a:t>Land / Davidic / New Covenant</a:t>
            </a:r>
          </a:p>
        </p:txBody>
      </p:sp>
      <p:sp>
        <p:nvSpPr>
          <p:cNvPr id="11" name="Redemption and blessing through Christ">
            <a:extLst>
              <a:ext uri="{FF2B5EF4-FFF2-40B4-BE49-F238E27FC236}">
                <a16:creationId xmlns:a16="http://schemas.microsoft.com/office/drawing/2014/main" id="{9677114D-7A6D-4EDC-9DD6-56AC83E3B2B4}"/>
              </a:ext>
            </a:extLst>
          </p:cNvPr>
          <p:cNvSpPr>
            <a:spLocks noGrp="1"/>
          </p:cNvSpPr>
          <p:nvPr/>
        </p:nvSpPr>
        <p:spPr>
          <a:xfrm>
            <a:off x="6438900" y="2409825"/>
            <a:ext cx="5143500" cy="333375"/>
          </a:xfrm>
          <a:prstGeom prst="rect">
            <a:avLst/>
          </a:prstGeom>
          <a:noFill/>
          <a:ln w="0">
            <a:noFill/>
          </a:ln>
        </p:spPr>
        <p:txBody>
          <a:bodyPr wrap="none" lIns="0" tIns="0" rIns="0" bIns="0" anchor="t">
            <a:noAutofit/>
          </a:bodyPr>
          <a:lstStyle/>
          <a:p>
            <a:pPr algn="l">
              <a:defRPr sz="1800" b="0" i="0">
                <a:solidFill>
                  <a:srgbClr val="F8F4EA"/>
                </a:solidFill>
                <a:latin typeface="Georgia"/>
                <a:ea typeface="Georgia"/>
                <a:cs typeface="Georgia"/>
              </a:defRPr>
            </a:pPr>
            <a:r>
              <a:rPr sz="1800" b="0" i="0">
                <a:solidFill>
                  <a:srgbClr val="F8F4EA"/>
                </a:solidFill>
                <a:latin typeface="Georgia"/>
                <a:ea typeface="Georgia"/>
                <a:cs typeface="Georgia"/>
              </a:rPr>
              <a:t>Redemption and blessing through Christ</a:t>
            </a:r>
          </a:p>
        </p:txBody>
      </p:sp>
      <p:sp>
        <p:nvSpPr>
          <p:cNvPr id="12" name="Divider">
            <a:extLst>
              <a:ext uri="{FF2B5EF4-FFF2-40B4-BE49-F238E27FC236}">
                <a16:creationId xmlns:a16="http://schemas.microsoft.com/office/drawing/2014/main" id="{56E50E7C-F44C-4E87-A686-29BD3C0DE66F}"/>
              </a:ext>
            </a:extLst>
          </p:cNvPr>
          <p:cNvSpPr>
            <a:spLocks noGrp="1"/>
          </p:cNvSpPr>
          <p:nvPr/>
        </p:nvSpPr>
        <p:spPr>
          <a:xfrm>
            <a:off x="609600" y="2857500"/>
            <a:ext cx="10972800" cy="19050"/>
          </a:xfrm>
          <a:prstGeom prst="rect">
            <a:avLst/>
          </a:prstGeom>
          <a:solidFill>
            <a:srgbClr val="D9AA65"/>
          </a:solidFill>
          <a:ln w="0">
            <a:noFill/>
          </a:ln>
        </p:spPr>
        <p:txBody>
          <a:bodyPr/>
          <a:lstStyle/>
          <a:p>
            <a:endParaRPr lang="en-US"/>
          </a:p>
        </p:txBody>
      </p:sp>
      <p:sp>
        <p:nvSpPr>
          <p:cNvPr id="13" name="CHRIST’S ONE SACRIFICE">
            <a:extLst>
              <a:ext uri="{FF2B5EF4-FFF2-40B4-BE49-F238E27FC236}">
                <a16:creationId xmlns:a16="http://schemas.microsoft.com/office/drawing/2014/main" id="{6A8FD504-5F60-45F1-B8AE-E40842AF1AAB}"/>
              </a:ext>
            </a:extLst>
          </p:cNvPr>
          <p:cNvSpPr>
            <a:spLocks noGrp="1"/>
          </p:cNvSpPr>
          <p:nvPr/>
        </p:nvSpPr>
        <p:spPr>
          <a:xfrm>
            <a:off x="609600" y="3009900"/>
            <a:ext cx="9076660" cy="323850"/>
          </a:xfrm>
          <a:prstGeom prst="rect">
            <a:avLst/>
          </a:prstGeom>
          <a:noFill/>
          <a:ln w="0">
            <a:noFill/>
          </a:ln>
        </p:spPr>
        <p:txBody>
          <a:bodyPr wrap="none" lIns="0" tIns="0" rIns="0" bIns="0" anchor="t">
            <a:noAutofit/>
          </a:bodyPr>
          <a:lstStyle/>
          <a:p>
            <a:pPr algn="ctr">
              <a:defRPr sz="2025" b="1" i="0">
                <a:solidFill>
                  <a:srgbClr val="D9AA65"/>
                </a:solidFill>
                <a:latin typeface="Georgia"/>
                <a:ea typeface="Georgia"/>
                <a:cs typeface="Georgia"/>
              </a:defRPr>
            </a:pPr>
            <a:r>
              <a:rPr sz="2025" b="1" i="0" dirty="0">
                <a:solidFill>
                  <a:srgbClr val="D9AA65"/>
                </a:solidFill>
                <a:latin typeface="Georgia"/>
                <a:ea typeface="Georgia"/>
                <a:cs typeface="Georgia"/>
              </a:rPr>
              <a:t>CHRIST’S ONE SACRIFICE</a:t>
            </a:r>
          </a:p>
        </p:txBody>
      </p:sp>
      <p:sp>
        <p:nvSpPr>
          <p:cNvPr id="14" name="Pays for Israel’s New Covenant">
            <a:extLst>
              <a:ext uri="{FF2B5EF4-FFF2-40B4-BE49-F238E27FC236}">
                <a16:creationId xmlns:a16="http://schemas.microsoft.com/office/drawing/2014/main" id="{F150D500-1A34-46FF-9880-6F7C93A8C6AC}"/>
              </a:ext>
            </a:extLst>
          </p:cNvPr>
          <p:cNvSpPr>
            <a:spLocks noGrp="1"/>
          </p:cNvSpPr>
          <p:nvPr/>
        </p:nvSpPr>
        <p:spPr>
          <a:xfrm>
            <a:off x="609600" y="3419475"/>
            <a:ext cx="5219700" cy="323850"/>
          </a:xfrm>
          <a:prstGeom prst="rect">
            <a:avLst/>
          </a:prstGeom>
          <a:noFill/>
          <a:ln w="0">
            <a:noFill/>
          </a:ln>
        </p:spPr>
        <p:txBody>
          <a:bodyPr wrap="none" lIns="0" tIns="0" rIns="0" bIns="0" anchor="t">
            <a:noAutofit/>
          </a:bodyPr>
          <a:lstStyle/>
          <a:p>
            <a:pPr algn="l">
              <a:defRPr sz="1800" b="0" i="0">
                <a:solidFill>
                  <a:srgbClr val="F8F4EA"/>
                </a:solidFill>
                <a:latin typeface="Georgia"/>
                <a:ea typeface="Georgia"/>
                <a:cs typeface="Georgia"/>
              </a:defRPr>
            </a:pPr>
            <a:r>
              <a:rPr sz="1800" b="0" i="0">
                <a:solidFill>
                  <a:srgbClr val="F8F4EA"/>
                </a:solidFill>
                <a:latin typeface="Georgia"/>
                <a:ea typeface="Georgia"/>
                <a:cs typeface="Georgia"/>
              </a:rPr>
              <a:t>Pays for Israel’s New Covenant</a:t>
            </a:r>
          </a:p>
        </p:txBody>
      </p:sp>
      <p:sp>
        <p:nvSpPr>
          <p:cNvPr id="15" name="Pays for redemption for all humanity">
            <a:extLst>
              <a:ext uri="{FF2B5EF4-FFF2-40B4-BE49-F238E27FC236}">
                <a16:creationId xmlns:a16="http://schemas.microsoft.com/office/drawing/2014/main" id="{0843EE33-0324-4AEC-8E17-CD2AD41B8359}"/>
              </a:ext>
            </a:extLst>
          </p:cNvPr>
          <p:cNvSpPr>
            <a:spLocks noGrp="1"/>
          </p:cNvSpPr>
          <p:nvPr/>
        </p:nvSpPr>
        <p:spPr>
          <a:xfrm>
            <a:off x="6438900" y="3419475"/>
            <a:ext cx="5143500" cy="323850"/>
          </a:xfrm>
          <a:prstGeom prst="rect">
            <a:avLst/>
          </a:prstGeom>
          <a:noFill/>
          <a:ln w="0">
            <a:noFill/>
          </a:ln>
        </p:spPr>
        <p:txBody>
          <a:bodyPr wrap="none" lIns="0" tIns="0" rIns="0" bIns="0" anchor="t">
            <a:noAutofit/>
          </a:bodyPr>
          <a:lstStyle/>
          <a:p>
            <a:pPr algn="l">
              <a:defRPr sz="1800" b="0" i="0">
                <a:solidFill>
                  <a:srgbClr val="F8F4EA"/>
                </a:solidFill>
                <a:latin typeface="Georgia"/>
                <a:ea typeface="Georgia"/>
                <a:cs typeface="Georgia"/>
              </a:defRPr>
            </a:pPr>
            <a:r>
              <a:rPr sz="1800" b="0" i="0">
                <a:solidFill>
                  <a:srgbClr val="F8F4EA"/>
                </a:solidFill>
                <a:latin typeface="Georgia"/>
                <a:ea typeface="Georgia"/>
                <a:cs typeface="Georgia"/>
              </a:rPr>
              <a:t>Pays for redemption for all humanity</a:t>
            </a:r>
          </a:p>
        </p:txBody>
      </p:sp>
      <p:sp>
        <p:nvSpPr>
          <p:cNvPr id="16" name="Divider">
            <a:extLst>
              <a:ext uri="{FF2B5EF4-FFF2-40B4-BE49-F238E27FC236}">
                <a16:creationId xmlns:a16="http://schemas.microsoft.com/office/drawing/2014/main" id="{4D909622-D8FA-4DFF-849B-D189DFF6FD98}"/>
              </a:ext>
            </a:extLst>
          </p:cNvPr>
          <p:cNvSpPr>
            <a:spLocks noGrp="1"/>
          </p:cNvSpPr>
          <p:nvPr/>
        </p:nvSpPr>
        <p:spPr>
          <a:xfrm>
            <a:off x="609600" y="3895725"/>
            <a:ext cx="10972800" cy="19050"/>
          </a:xfrm>
          <a:prstGeom prst="rect">
            <a:avLst/>
          </a:prstGeom>
          <a:solidFill>
            <a:srgbClr val="53616A"/>
          </a:solidFill>
          <a:ln w="0">
            <a:noFill/>
          </a:ln>
        </p:spPr>
        <p:txBody>
          <a:bodyPr/>
          <a:lstStyle/>
          <a:p>
            <a:endParaRPr lang="en-US"/>
          </a:p>
        </p:txBody>
      </p:sp>
      <p:sp>
        <p:nvSpPr>
          <p:cNvPr id="17" name="ISRAEL">
            <a:extLst>
              <a:ext uri="{FF2B5EF4-FFF2-40B4-BE49-F238E27FC236}">
                <a16:creationId xmlns:a16="http://schemas.microsoft.com/office/drawing/2014/main" id="{2F8DA759-7768-4B55-ACEB-18ECEBBD0ECB}"/>
              </a:ext>
            </a:extLst>
          </p:cNvPr>
          <p:cNvSpPr>
            <a:spLocks noGrp="1"/>
          </p:cNvSpPr>
          <p:nvPr/>
        </p:nvSpPr>
        <p:spPr>
          <a:xfrm>
            <a:off x="609600" y="4057650"/>
            <a:ext cx="5219700" cy="276225"/>
          </a:xfrm>
          <a:prstGeom prst="rect">
            <a:avLst/>
          </a:prstGeom>
          <a:noFill/>
          <a:ln w="0">
            <a:noFill/>
          </a:ln>
        </p:spPr>
        <p:txBody>
          <a:bodyPr wrap="none" lIns="0" tIns="0" rIns="0" bIns="0" anchor="t">
            <a:noAutofit/>
          </a:bodyPr>
          <a:lstStyle/>
          <a:p>
            <a:pPr algn="l">
              <a:defRPr sz="1650" b="1" i="0">
                <a:solidFill>
                  <a:srgbClr val="D9AA65"/>
                </a:solidFill>
                <a:latin typeface="Georgia"/>
                <a:ea typeface="Georgia"/>
                <a:cs typeface="Georgia"/>
              </a:defRPr>
            </a:pPr>
            <a:r>
              <a:rPr sz="1650" b="1" i="0">
                <a:solidFill>
                  <a:srgbClr val="D9AA65"/>
                </a:solidFill>
                <a:latin typeface="Georgia"/>
                <a:ea typeface="Georgia"/>
                <a:cs typeface="Georgia"/>
              </a:rPr>
              <a:t>ISRAEL</a:t>
            </a:r>
          </a:p>
        </p:txBody>
      </p:sp>
      <p:sp>
        <p:nvSpPr>
          <p:cNvPr id="18" name="National fulfillment still future">
            <a:extLst>
              <a:ext uri="{FF2B5EF4-FFF2-40B4-BE49-F238E27FC236}">
                <a16:creationId xmlns:a16="http://schemas.microsoft.com/office/drawing/2014/main" id="{3A16ABBC-3ABD-4EDB-9FE1-EFAA4DB16DF7}"/>
              </a:ext>
            </a:extLst>
          </p:cNvPr>
          <p:cNvSpPr>
            <a:spLocks noGrp="1"/>
          </p:cNvSpPr>
          <p:nvPr/>
        </p:nvSpPr>
        <p:spPr>
          <a:xfrm>
            <a:off x="609600" y="4419600"/>
            <a:ext cx="5219700" cy="295275"/>
          </a:xfrm>
          <a:prstGeom prst="rect">
            <a:avLst/>
          </a:prstGeom>
          <a:noFill/>
          <a:ln w="0">
            <a:noFill/>
          </a:ln>
        </p:spPr>
        <p:txBody>
          <a:bodyPr wrap="none" lIns="0" tIns="0" rIns="0" bIns="0" anchor="t">
            <a:noAutofit/>
          </a:bodyPr>
          <a:lstStyle/>
          <a:p>
            <a:pPr algn="l">
              <a:defRPr sz="1725" b="0" i="0">
                <a:solidFill>
                  <a:srgbClr val="F8F4EA"/>
                </a:solidFill>
                <a:latin typeface="Georgia"/>
                <a:ea typeface="Georgia"/>
                <a:cs typeface="Georgia"/>
              </a:defRPr>
            </a:pPr>
            <a:r>
              <a:rPr sz="1725" b="0" i="0">
                <a:solidFill>
                  <a:srgbClr val="F8F4EA"/>
                </a:solidFill>
                <a:latin typeface="Georgia"/>
                <a:ea typeface="Georgia"/>
                <a:cs typeface="Georgia"/>
              </a:rPr>
              <a:t>National fulfillment still future</a:t>
            </a:r>
          </a:p>
        </p:txBody>
      </p:sp>
      <p:sp>
        <p:nvSpPr>
          <p:cNvPr id="19" name="CHURCH: DISTINCT FROM ISRAEL">
            <a:extLst>
              <a:ext uri="{FF2B5EF4-FFF2-40B4-BE49-F238E27FC236}">
                <a16:creationId xmlns:a16="http://schemas.microsoft.com/office/drawing/2014/main" id="{1CC8B89F-1B85-4FA6-845E-B0F98DE25493}"/>
              </a:ext>
            </a:extLst>
          </p:cNvPr>
          <p:cNvSpPr>
            <a:spLocks noGrp="1"/>
          </p:cNvSpPr>
          <p:nvPr/>
        </p:nvSpPr>
        <p:spPr>
          <a:xfrm>
            <a:off x="6438900" y="4057650"/>
            <a:ext cx="5143500" cy="276225"/>
          </a:xfrm>
          <a:prstGeom prst="rect">
            <a:avLst/>
          </a:prstGeom>
          <a:noFill/>
          <a:ln w="0">
            <a:noFill/>
          </a:ln>
        </p:spPr>
        <p:txBody>
          <a:bodyPr wrap="none" lIns="0" tIns="0" rIns="0" bIns="0" anchor="t">
            <a:noAutofit/>
          </a:bodyPr>
          <a:lstStyle/>
          <a:p>
            <a:pPr algn="l">
              <a:defRPr sz="1650" b="1" i="0">
                <a:solidFill>
                  <a:srgbClr val="D9AA65"/>
                </a:solidFill>
                <a:latin typeface="Georgia"/>
                <a:ea typeface="Georgia"/>
                <a:cs typeface="Georgia"/>
              </a:defRPr>
            </a:pPr>
            <a:r>
              <a:rPr sz="1650" b="1" i="0">
                <a:solidFill>
                  <a:srgbClr val="D9AA65"/>
                </a:solidFill>
                <a:latin typeface="Georgia"/>
                <a:ea typeface="Georgia"/>
                <a:cs typeface="Georgia"/>
              </a:rPr>
              <a:t>CHURCH: DISTINCT FROM ISRAEL</a:t>
            </a:r>
          </a:p>
        </p:txBody>
      </p:sp>
      <p:sp>
        <p:nvSpPr>
          <p:cNvPr id="20" name="Believing Jews and Gentiles in one body">
            <a:extLst>
              <a:ext uri="{FF2B5EF4-FFF2-40B4-BE49-F238E27FC236}">
                <a16:creationId xmlns:a16="http://schemas.microsoft.com/office/drawing/2014/main" id="{1B8515B8-DA0B-47F4-ADC7-4308E46452C4}"/>
              </a:ext>
            </a:extLst>
          </p:cNvPr>
          <p:cNvSpPr>
            <a:spLocks noGrp="1"/>
          </p:cNvSpPr>
          <p:nvPr/>
        </p:nvSpPr>
        <p:spPr>
          <a:xfrm>
            <a:off x="6438900" y="4419600"/>
            <a:ext cx="5143500" cy="295275"/>
          </a:xfrm>
          <a:prstGeom prst="rect">
            <a:avLst/>
          </a:prstGeom>
          <a:noFill/>
          <a:ln w="0">
            <a:noFill/>
          </a:ln>
        </p:spPr>
        <p:txBody>
          <a:bodyPr wrap="none" lIns="0" tIns="0" rIns="0" bIns="0" anchor="t">
            <a:noAutofit/>
          </a:bodyPr>
          <a:lstStyle/>
          <a:p>
            <a:pPr algn="l">
              <a:defRPr sz="1725" b="0" i="0">
                <a:solidFill>
                  <a:srgbClr val="F8F4EA"/>
                </a:solidFill>
                <a:latin typeface="Georgia"/>
                <a:ea typeface="Georgia"/>
                <a:cs typeface="Georgia"/>
              </a:defRPr>
            </a:pPr>
            <a:r>
              <a:rPr sz="1725" b="0" i="0">
                <a:solidFill>
                  <a:srgbClr val="F8F4EA"/>
                </a:solidFill>
                <a:latin typeface="Georgia"/>
                <a:ea typeface="Georgia"/>
                <a:cs typeface="Georgia"/>
              </a:rPr>
              <a:t>Believing Jews and Gentiles in one body</a:t>
            </a:r>
          </a:p>
        </p:txBody>
      </p:sp>
      <p:sp>
        <p:nvSpPr>
          <p:cNvPr id="21" name="Church gathered • Daniel’s final seven • Christ returns">
            <a:extLst>
              <a:ext uri="{FF2B5EF4-FFF2-40B4-BE49-F238E27FC236}">
                <a16:creationId xmlns:a16="http://schemas.microsoft.com/office/drawing/2014/main" id="{25A531A2-77D8-4D41-BA40-52E03E32CFE7}"/>
              </a:ext>
            </a:extLst>
          </p:cNvPr>
          <p:cNvSpPr>
            <a:spLocks noGrp="1"/>
          </p:cNvSpPr>
          <p:nvPr/>
        </p:nvSpPr>
        <p:spPr>
          <a:xfrm>
            <a:off x="609600" y="4981575"/>
            <a:ext cx="8039100" cy="304800"/>
          </a:xfrm>
          <a:prstGeom prst="rect">
            <a:avLst/>
          </a:prstGeom>
          <a:noFill/>
          <a:ln w="0">
            <a:noFill/>
          </a:ln>
        </p:spPr>
        <p:txBody>
          <a:bodyPr wrap="none" lIns="0" tIns="0" rIns="0" bIns="0" anchor="t">
            <a:noAutofit/>
          </a:bodyPr>
          <a:lstStyle/>
          <a:p>
            <a:pPr algn="l">
              <a:defRPr sz="1725" b="0" i="0">
                <a:solidFill>
                  <a:srgbClr val="F8F4EA"/>
                </a:solidFill>
                <a:latin typeface="Georgia"/>
                <a:ea typeface="Georgia"/>
                <a:cs typeface="Georgia"/>
              </a:defRPr>
            </a:pPr>
            <a:r>
              <a:rPr sz="1725" b="0" i="0" dirty="0">
                <a:solidFill>
                  <a:srgbClr val="F8F4EA"/>
                </a:solidFill>
                <a:latin typeface="Georgia"/>
                <a:ea typeface="Georgia"/>
                <a:cs typeface="Georgia"/>
              </a:rPr>
              <a:t>Church gathered</a:t>
            </a:r>
            <a:r>
              <a:rPr lang="en-US" sz="1725" b="0" i="0" dirty="0">
                <a:solidFill>
                  <a:srgbClr val="F8F4EA"/>
                </a:solidFill>
                <a:latin typeface="Georgia"/>
                <a:ea typeface="Georgia"/>
                <a:cs typeface="Georgia"/>
              </a:rPr>
              <a:t> (raptured)</a:t>
            </a:r>
            <a:r>
              <a:rPr sz="1725" b="0" i="0" dirty="0">
                <a:solidFill>
                  <a:srgbClr val="F8F4EA"/>
                </a:solidFill>
                <a:latin typeface="Georgia"/>
                <a:ea typeface="Georgia"/>
                <a:cs typeface="Georgia"/>
              </a:rPr>
              <a:t> • Daniel’s final seven • Christ returns</a:t>
            </a:r>
          </a:p>
        </p:txBody>
      </p:sp>
      <p:sp>
        <p:nvSpPr>
          <p:cNvPr id="22" name="Earthly kingdom for Israel • Blessing to the nations">
            <a:extLst>
              <a:ext uri="{FF2B5EF4-FFF2-40B4-BE49-F238E27FC236}">
                <a16:creationId xmlns:a16="http://schemas.microsoft.com/office/drawing/2014/main" id="{ABDA7714-E755-490A-BDF4-E2A1EDE0DA4F}"/>
              </a:ext>
            </a:extLst>
          </p:cNvPr>
          <p:cNvSpPr>
            <a:spLocks noGrp="1"/>
          </p:cNvSpPr>
          <p:nvPr/>
        </p:nvSpPr>
        <p:spPr>
          <a:xfrm>
            <a:off x="609600" y="5362575"/>
            <a:ext cx="8039100" cy="304800"/>
          </a:xfrm>
          <a:prstGeom prst="rect">
            <a:avLst/>
          </a:prstGeom>
          <a:noFill/>
          <a:ln w="0">
            <a:noFill/>
          </a:ln>
        </p:spPr>
        <p:txBody>
          <a:bodyPr wrap="none" lIns="0" tIns="0" rIns="0" bIns="0" anchor="t">
            <a:noAutofit/>
          </a:bodyPr>
          <a:lstStyle/>
          <a:p>
            <a:pPr algn="l">
              <a:defRPr sz="1725" b="0" i="0">
                <a:solidFill>
                  <a:srgbClr val="D9AA65"/>
                </a:solidFill>
                <a:latin typeface="Georgia"/>
                <a:ea typeface="Georgia"/>
                <a:cs typeface="Georgia"/>
              </a:defRPr>
            </a:pPr>
            <a:r>
              <a:rPr sz="1725" b="0" i="0">
                <a:solidFill>
                  <a:srgbClr val="D9AA65"/>
                </a:solidFill>
                <a:latin typeface="Georgia"/>
                <a:ea typeface="Georgia"/>
                <a:cs typeface="Georgia"/>
              </a:rPr>
              <a:t>Earthly kingdom for Israel • Blessing to the nations</a:t>
            </a:r>
          </a:p>
        </p:txBody>
      </p:sp>
      <p:sp>
        <p:nvSpPr>
          <p:cNvPr id="23" name="Final judgment • New creation • God glorified">
            <a:extLst>
              <a:ext uri="{FF2B5EF4-FFF2-40B4-BE49-F238E27FC236}">
                <a16:creationId xmlns:a16="http://schemas.microsoft.com/office/drawing/2014/main" id="{50036ABE-85CE-473F-8B47-9A8DDC1FA419}"/>
              </a:ext>
            </a:extLst>
          </p:cNvPr>
          <p:cNvSpPr>
            <a:spLocks noGrp="1"/>
          </p:cNvSpPr>
          <p:nvPr/>
        </p:nvSpPr>
        <p:spPr>
          <a:xfrm>
            <a:off x="609600" y="5743575"/>
            <a:ext cx="8039100" cy="285750"/>
          </a:xfrm>
          <a:prstGeom prst="rect">
            <a:avLst/>
          </a:prstGeom>
          <a:noFill/>
          <a:ln w="0">
            <a:noFill/>
          </a:ln>
        </p:spPr>
        <p:txBody>
          <a:bodyPr wrap="none" lIns="0" tIns="0" rIns="0" bIns="0" anchor="t">
            <a:noAutofit/>
          </a:bodyPr>
          <a:lstStyle/>
          <a:p>
            <a:pPr algn="l">
              <a:defRPr sz="1725" b="0" i="0">
                <a:solidFill>
                  <a:srgbClr val="F8F4EA"/>
                </a:solidFill>
                <a:latin typeface="Georgia"/>
                <a:ea typeface="Georgia"/>
                <a:cs typeface="Georgia"/>
              </a:defRPr>
            </a:pPr>
            <a:r>
              <a:rPr sz="1725" b="0" i="0">
                <a:solidFill>
                  <a:srgbClr val="F8F4EA"/>
                </a:solidFill>
                <a:latin typeface="Georgia"/>
                <a:ea typeface="Georgia"/>
                <a:cs typeface="Georgia"/>
              </a:rPr>
              <a:t>Final judgment • New creation • God glorified</a:t>
            </a:r>
          </a:p>
        </p:txBody>
      </p:sp>
    </p:spTree>
    <p:extLst>
      <p:ext uri="{BB962C8B-B14F-4D97-AF65-F5344CB8AC3E}">
        <p14:creationId xmlns:p14="http://schemas.microsoft.com/office/powerpoint/2010/main" val="156930038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06121C"/>
        </a:solidFill>
        <a:effectLst/>
      </p:bgPr>
    </p:bg>
    <p:spTree>
      <p:nvGrpSpPr>
        <p:cNvPr id="1" name=""/>
        <p:cNvGrpSpPr/>
        <p:nvPr/>
      </p:nvGrpSpPr>
      <p:grpSpPr>
        <a:xfrm>
          <a:off x="0" y="0"/>
          <a:ext cx="0" cy="0"/>
          <a:chOff x="0" y="0"/>
          <a:chExt cx="0" cy="0"/>
        </a:xfrm>
      </p:grpSpPr>
      <p:pic>
        <p:nvPicPr>
          <p:cNvPr id="15" name="Picture 14"/>
          <p:cNvPicPr>
            <a:picLocks noChangeAspect="1"/>
          </p:cNvPicPr>
          <p:nvPr/>
        </p:nvPicPr>
        <p:blipFill>
          <a:blip r:embed="rId3"/>
          <a:srcRect t="27" b="27"/>
          <a:stretch>
            <a:fillRect/>
          </a:stretch>
        </p:blipFill>
        <p:spPr>
          <a:xfrm>
            <a:off x="0" y="0"/>
            <a:ext cx="12192000" cy="6858000"/>
          </a:xfrm>
          <a:prstGeom prst="rect">
            <a:avLst/>
          </a:prstGeom>
        </p:spPr>
      </p:pic>
      <p:sp>
        <p:nvSpPr>
          <p:cNvPr id="2" name="“I Will Make You a Great Nation”">
            <a:extLst>
              <a:ext uri="{FF2B5EF4-FFF2-40B4-BE49-F238E27FC236}">
                <a16:creationId xmlns:a16="http://schemas.microsoft.com/office/drawing/2014/main" id="{DA97F3B2-F795-4223-ADBF-813058C831F1}"/>
              </a:ext>
            </a:extLst>
          </p:cNvPr>
          <p:cNvSpPr>
            <a:spLocks noGrp="1"/>
          </p:cNvSpPr>
          <p:nvPr/>
        </p:nvSpPr>
        <p:spPr>
          <a:xfrm>
            <a:off x="609600" y="381000"/>
            <a:ext cx="10896600" cy="685800"/>
          </a:xfrm>
          <a:prstGeom prst="rect">
            <a:avLst/>
          </a:prstGeom>
          <a:noFill/>
          <a:ln w="0">
            <a:noFill/>
          </a:ln>
        </p:spPr>
        <p:txBody>
          <a:bodyPr wrap="none" lIns="0" tIns="0" rIns="0" bIns="0" anchor="t">
            <a:noAutofit/>
          </a:bodyPr>
          <a:lstStyle/>
          <a:p>
            <a:pPr algn="l">
              <a:defRPr sz="2700" b="0" i="0">
                <a:solidFill>
                  <a:srgbClr val="F8F4EA"/>
                </a:solidFill>
                <a:latin typeface="Georgia"/>
                <a:ea typeface="Georgia"/>
                <a:cs typeface="Georgia"/>
              </a:defRPr>
            </a:pPr>
            <a:r>
              <a:rPr lang="en-US" sz="2700" b="0" i="0" dirty="0">
                <a:solidFill>
                  <a:srgbClr val="F8F4EA"/>
                </a:solidFill>
                <a:latin typeface="Georgia"/>
                <a:ea typeface="Georgia"/>
                <a:cs typeface="Georgia"/>
              </a:rPr>
              <a:t>Stream #1: </a:t>
            </a:r>
            <a:r>
              <a:rPr sz="2700" b="0" i="0" dirty="0">
                <a:solidFill>
                  <a:srgbClr val="F8F4EA"/>
                </a:solidFill>
                <a:latin typeface="Georgia"/>
                <a:ea typeface="Georgia"/>
                <a:cs typeface="Georgia"/>
              </a:rPr>
              <a:t>“I Will Make You a Great Nation”</a:t>
            </a:r>
          </a:p>
        </p:txBody>
      </p:sp>
      <p:sp>
        <p:nvSpPr>
          <p:cNvPr id="3" name="Divider">
            <a:extLst>
              <a:ext uri="{FF2B5EF4-FFF2-40B4-BE49-F238E27FC236}">
                <a16:creationId xmlns:a16="http://schemas.microsoft.com/office/drawing/2014/main" id="{DB76844B-A713-4D30-9453-9D3CB7A05875}"/>
              </a:ext>
            </a:extLst>
          </p:cNvPr>
          <p:cNvSpPr>
            <a:spLocks noGrp="1"/>
          </p:cNvSpPr>
          <p:nvPr/>
        </p:nvSpPr>
        <p:spPr>
          <a:xfrm>
            <a:off x="609600" y="1200150"/>
            <a:ext cx="1809750" cy="19050"/>
          </a:xfrm>
          <a:prstGeom prst="rect">
            <a:avLst/>
          </a:prstGeom>
          <a:solidFill>
            <a:srgbClr val="D9AA65"/>
          </a:solidFill>
          <a:ln w="0">
            <a:noFill/>
          </a:ln>
        </p:spPr>
        <p:txBody>
          <a:bodyPr/>
          <a:lstStyle/>
          <a:p>
            <a:endParaRPr lang="en-US"/>
          </a:p>
        </p:txBody>
      </p:sp>
      <p:sp>
        <p:nvSpPr>
          <p:cNvPr id="4" name="05">
            <a:extLst>
              <a:ext uri="{FF2B5EF4-FFF2-40B4-BE49-F238E27FC236}">
                <a16:creationId xmlns:a16="http://schemas.microsoft.com/office/drawing/2014/main" id="{D8B7129B-2C37-4451-9927-BBDE01E732A8}"/>
              </a:ext>
            </a:extLst>
          </p:cNvPr>
          <p:cNvSpPr>
            <a:spLocks noGrp="1"/>
          </p:cNvSpPr>
          <p:nvPr/>
        </p:nvSpPr>
        <p:spPr>
          <a:xfrm>
            <a:off x="609600" y="6477000"/>
            <a:ext cx="361950" cy="190500"/>
          </a:xfrm>
          <a:prstGeom prst="rect">
            <a:avLst/>
          </a:prstGeom>
          <a:noFill/>
          <a:ln w="0">
            <a:noFill/>
          </a:ln>
        </p:spPr>
        <p:txBody>
          <a:bodyPr wrap="none" lIns="0" tIns="0" rIns="0" bIns="0" anchor="t">
            <a:noAutofit/>
          </a:bodyPr>
          <a:lstStyle/>
          <a:p>
            <a:pPr algn="l">
              <a:defRPr sz="1050" b="0" i="0">
                <a:solidFill>
                  <a:srgbClr val="D9AA65"/>
                </a:solidFill>
                <a:latin typeface="Georgia"/>
                <a:ea typeface="Georgia"/>
                <a:cs typeface="Georgia"/>
              </a:defRPr>
            </a:pPr>
            <a:r>
              <a:rPr sz="1050" b="0" i="0">
                <a:solidFill>
                  <a:srgbClr val="D9AA65"/>
                </a:solidFill>
                <a:latin typeface="Georgia"/>
                <a:ea typeface="Georgia"/>
                <a:cs typeface="Georgia"/>
              </a:rPr>
              <a:t>05</a:t>
            </a:r>
          </a:p>
        </p:txBody>
      </p:sp>
      <p:sp>
        <p:nvSpPr>
          <p:cNvPr id="5" name="Dr. Christopher Cone">
            <a:extLst>
              <a:ext uri="{FF2B5EF4-FFF2-40B4-BE49-F238E27FC236}">
                <a16:creationId xmlns:a16="http://schemas.microsoft.com/office/drawing/2014/main" id="{AF52C760-BAA8-4AB6-BBDA-D45A50CC1AB6}"/>
              </a:ext>
            </a:extLst>
          </p:cNvPr>
          <p:cNvSpPr>
            <a:spLocks noGrp="1"/>
          </p:cNvSpPr>
          <p:nvPr/>
        </p:nvSpPr>
        <p:spPr>
          <a:xfrm>
            <a:off x="1028700" y="6477000"/>
            <a:ext cx="2419350" cy="209550"/>
          </a:xfrm>
          <a:prstGeom prst="rect">
            <a:avLst/>
          </a:prstGeom>
          <a:noFill/>
          <a:ln w="0">
            <a:noFill/>
          </a:ln>
        </p:spPr>
        <p:txBody>
          <a:bodyPr wrap="none" lIns="0" tIns="0" rIns="0" bIns="0" anchor="t">
            <a:noAutofit/>
          </a:bodyPr>
          <a:lstStyle/>
          <a:p>
            <a:pPr algn="l">
              <a:defRPr sz="1050" b="0" i="0">
                <a:solidFill>
                  <a:srgbClr val="C8CED0"/>
                </a:solidFill>
                <a:latin typeface="Georgia"/>
                <a:ea typeface="Georgia"/>
                <a:cs typeface="Georgia"/>
              </a:defRPr>
            </a:pPr>
            <a:r>
              <a:rPr sz="1050" b="0" i="0">
                <a:solidFill>
                  <a:srgbClr val="C8CED0"/>
                </a:solidFill>
                <a:latin typeface="Georgia"/>
                <a:ea typeface="Georgia"/>
                <a:cs typeface="Georgia"/>
              </a:rPr>
              <a:t>Dr. Christopher Cone</a:t>
            </a:r>
          </a:p>
        </p:txBody>
      </p:sp>
      <p:sp>
        <p:nvSpPr>
          <p:cNvPr id="6" name="Genesis 12:2; Jeremiah 31:35–37; Romans 11:1–6">
            <a:extLst>
              <a:ext uri="{FF2B5EF4-FFF2-40B4-BE49-F238E27FC236}">
                <a16:creationId xmlns:a16="http://schemas.microsoft.com/office/drawing/2014/main" id="{81DD5BAB-6ABE-47F3-B169-8DAEAC9493CE}"/>
              </a:ext>
            </a:extLst>
          </p:cNvPr>
          <p:cNvSpPr>
            <a:spLocks noGrp="1"/>
          </p:cNvSpPr>
          <p:nvPr/>
        </p:nvSpPr>
        <p:spPr>
          <a:xfrm>
            <a:off x="609600" y="6105525"/>
            <a:ext cx="7905750" cy="314325"/>
          </a:xfrm>
          <a:prstGeom prst="rect">
            <a:avLst/>
          </a:prstGeom>
          <a:noFill/>
          <a:ln w="0">
            <a:noFill/>
          </a:ln>
        </p:spPr>
        <p:txBody>
          <a:bodyPr wrap="none" lIns="0" tIns="0" rIns="0" bIns="0" anchor="t">
            <a:noAutofit/>
          </a:bodyPr>
          <a:lstStyle/>
          <a:p>
            <a:pPr algn="l">
              <a:defRPr sz="1125" b="0" i="0">
                <a:solidFill>
                  <a:srgbClr val="C8CED0"/>
                </a:solidFill>
                <a:latin typeface="Georgia"/>
                <a:ea typeface="Georgia"/>
                <a:cs typeface="Georgia"/>
              </a:defRPr>
            </a:pPr>
            <a:r>
              <a:rPr sz="1125" b="0" i="0">
                <a:solidFill>
                  <a:srgbClr val="C8CED0"/>
                </a:solidFill>
                <a:latin typeface="Georgia"/>
                <a:ea typeface="Georgia"/>
                <a:cs typeface="Georgia"/>
              </a:rPr>
              <a:t>Genesis 12:2; Jeremiah 31:35–37; Romans 11:1–6</a:t>
            </a:r>
          </a:p>
        </p:txBody>
      </p:sp>
      <p:sp>
        <p:nvSpPr>
          <p:cNvPr id="7" name="A national purpose for Abraham’s descendants">
            <a:extLst>
              <a:ext uri="{FF2B5EF4-FFF2-40B4-BE49-F238E27FC236}">
                <a16:creationId xmlns:a16="http://schemas.microsoft.com/office/drawing/2014/main" id="{E6FF9419-8853-4A78-B1C0-3FA28FFA6144}"/>
              </a:ext>
            </a:extLst>
          </p:cNvPr>
          <p:cNvSpPr>
            <a:spLocks noGrp="1"/>
          </p:cNvSpPr>
          <p:nvPr/>
        </p:nvSpPr>
        <p:spPr>
          <a:xfrm>
            <a:off x="609600" y="1752600"/>
            <a:ext cx="10972800" cy="590550"/>
          </a:xfrm>
          <a:prstGeom prst="rect">
            <a:avLst/>
          </a:prstGeom>
          <a:noFill/>
          <a:ln w="0">
            <a:noFill/>
          </a:ln>
        </p:spPr>
        <p:txBody>
          <a:bodyPr wrap="none" lIns="0" tIns="0" rIns="0" bIns="0" anchor="t">
            <a:noAutofit/>
          </a:bodyPr>
          <a:lstStyle/>
          <a:p>
            <a:pPr algn="l">
              <a:defRPr sz="2475" b="0" i="0">
                <a:solidFill>
                  <a:srgbClr val="D9AA65"/>
                </a:solidFill>
                <a:latin typeface="Georgia"/>
                <a:ea typeface="Georgia"/>
                <a:cs typeface="Georgia"/>
              </a:defRPr>
            </a:pPr>
            <a:r>
              <a:rPr sz="2475" b="0" i="0">
                <a:solidFill>
                  <a:srgbClr val="D9AA65"/>
                </a:solidFill>
                <a:latin typeface="Georgia"/>
                <a:ea typeface="Georgia"/>
                <a:cs typeface="Georgia"/>
              </a:rPr>
              <a:t>A national purpose for Abraham’s descendants</a:t>
            </a:r>
          </a:p>
        </p:txBody>
      </p:sp>
      <p:sp>
        <p:nvSpPr>
          <p:cNvPr id="8" name="Divider">
            <a:extLst>
              <a:ext uri="{FF2B5EF4-FFF2-40B4-BE49-F238E27FC236}">
                <a16:creationId xmlns:a16="http://schemas.microsoft.com/office/drawing/2014/main" id="{86358AD2-9109-4A04-BE3E-0AC8A1D0C2D1}"/>
              </a:ext>
            </a:extLst>
          </p:cNvPr>
          <p:cNvSpPr>
            <a:spLocks noGrp="1"/>
          </p:cNvSpPr>
          <p:nvPr/>
        </p:nvSpPr>
        <p:spPr>
          <a:xfrm>
            <a:off x="609600" y="2371725"/>
            <a:ext cx="10972800" cy="19050"/>
          </a:xfrm>
          <a:prstGeom prst="rect">
            <a:avLst/>
          </a:prstGeom>
          <a:solidFill>
            <a:srgbClr val="53616A"/>
          </a:solidFill>
          <a:ln w="0">
            <a:noFill/>
          </a:ln>
        </p:spPr>
        <p:txBody>
          <a:bodyPr/>
          <a:lstStyle/>
          <a:p>
            <a:endParaRPr lang="en-US"/>
          </a:p>
        </p:txBody>
      </p:sp>
      <p:sp>
        <p:nvSpPr>
          <p:cNvPr id="9" name="Disobedience and discipline in Israel’s history">
            <a:extLst>
              <a:ext uri="{FF2B5EF4-FFF2-40B4-BE49-F238E27FC236}">
                <a16:creationId xmlns:a16="http://schemas.microsoft.com/office/drawing/2014/main" id="{7EBD6F0B-AD41-4F92-8552-45C86F98A22F}"/>
              </a:ext>
            </a:extLst>
          </p:cNvPr>
          <p:cNvSpPr>
            <a:spLocks noGrp="1"/>
          </p:cNvSpPr>
          <p:nvPr/>
        </p:nvSpPr>
        <p:spPr>
          <a:xfrm>
            <a:off x="609600" y="2695575"/>
            <a:ext cx="10972800" cy="590550"/>
          </a:xfrm>
          <a:prstGeom prst="rect">
            <a:avLst/>
          </a:prstGeom>
          <a:noFill/>
          <a:ln w="0">
            <a:noFill/>
          </a:ln>
        </p:spPr>
        <p:txBody>
          <a:bodyPr wrap="none" lIns="0" tIns="0" rIns="0" bIns="0" anchor="t">
            <a:noAutofit/>
          </a:bodyPr>
          <a:lstStyle/>
          <a:p>
            <a:pPr algn="l">
              <a:defRPr sz="2475" b="0" i="0">
                <a:solidFill>
                  <a:srgbClr val="F8F4EA"/>
                </a:solidFill>
                <a:latin typeface="Georgia"/>
                <a:ea typeface="Georgia"/>
                <a:cs typeface="Georgia"/>
              </a:defRPr>
            </a:pPr>
            <a:r>
              <a:rPr sz="2475" b="0" i="0">
                <a:solidFill>
                  <a:srgbClr val="F8F4EA"/>
                </a:solidFill>
                <a:latin typeface="Georgia"/>
                <a:ea typeface="Georgia"/>
                <a:cs typeface="Georgia"/>
              </a:rPr>
              <a:t>Disobedience and discipline in Israel’s history</a:t>
            </a:r>
          </a:p>
        </p:txBody>
      </p:sp>
      <p:sp>
        <p:nvSpPr>
          <p:cNvPr id="10" name="Divider">
            <a:extLst>
              <a:ext uri="{FF2B5EF4-FFF2-40B4-BE49-F238E27FC236}">
                <a16:creationId xmlns:a16="http://schemas.microsoft.com/office/drawing/2014/main" id="{04E795C3-1BAF-4D1D-8686-D567729F6B01}"/>
              </a:ext>
            </a:extLst>
          </p:cNvPr>
          <p:cNvSpPr>
            <a:spLocks noGrp="1"/>
          </p:cNvSpPr>
          <p:nvPr/>
        </p:nvSpPr>
        <p:spPr>
          <a:xfrm>
            <a:off x="609600" y="3314700"/>
            <a:ext cx="10972800" cy="19050"/>
          </a:xfrm>
          <a:prstGeom prst="rect">
            <a:avLst/>
          </a:prstGeom>
          <a:solidFill>
            <a:srgbClr val="53616A"/>
          </a:solidFill>
          <a:ln w="0">
            <a:noFill/>
          </a:ln>
        </p:spPr>
        <p:txBody>
          <a:bodyPr/>
          <a:lstStyle/>
          <a:p>
            <a:endParaRPr lang="en-US"/>
          </a:p>
        </p:txBody>
      </p:sp>
      <p:sp>
        <p:nvSpPr>
          <p:cNvPr id="11" name="Preservation and a remnant according to grace">
            <a:extLst>
              <a:ext uri="{FF2B5EF4-FFF2-40B4-BE49-F238E27FC236}">
                <a16:creationId xmlns:a16="http://schemas.microsoft.com/office/drawing/2014/main" id="{F9680012-6BA2-4930-B6DB-4599B4BA9C9E}"/>
              </a:ext>
            </a:extLst>
          </p:cNvPr>
          <p:cNvSpPr>
            <a:spLocks noGrp="1"/>
          </p:cNvSpPr>
          <p:nvPr/>
        </p:nvSpPr>
        <p:spPr>
          <a:xfrm>
            <a:off x="609600" y="3638550"/>
            <a:ext cx="10972800" cy="590550"/>
          </a:xfrm>
          <a:prstGeom prst="rect">
            <a:avLst/>
          </a:prstGeom>
          <a:noFill/>
          <a:ln w="0">
            <a:noFill/>
          </a:ln>
        </p:spPr>
        <p:txBody>
          <a:bodyPr wrap="none" lIns="0" tIns="0" rIns="0" bIns="0" anchor="t">
            <a:noAutofit/>
          </a:bodyPr>
          <a:lstStyle/>
          <a:p>
            <a:pPr algn="l">
              <a:defRPr sz="2475" b="0" i="0">
                <a:solidFill>
                  <a:srgbClr val="F8F4EA"/>
                </a:solidFill>
                <a:latin typeface="Georgia"/>
                <a:ea typeface="Georgia"/>
                <a:cs typeface="Georgia"/>
              </a:defRPr>
            </a:pPr>
            <a:r>
              <a:rPr sz="2475" b="0" i="0">
                <a:solidFill>
                  <a:srgbClr val="F8F4EA"/>
                </a:solidFill>
                <a:latin typeface="Georgia"/>
                <a:ea typeface="Georgia"/>
                <a:cs typeface="Georgia"/>
              </a:rPr>
              <a:t>Preservation and a remnant according to grace</a:t>
            </a:r>
          </a:p>
        </p:txBody>
      </p:sp>
      <p:sp>
        <p:nvSpPr>
          <p:cNvPr id="12" name="Divider">
            <a:extLst>
              <a:ext uri="{FF2B5EF4-FFF2-40B4-BE49-F238E27FC236}">
                <a16:creationId xmlns:a16="http://schemas.microsoft.com/office/drawing/2014/main" id="{CD98F72B-8ADE-43CB-9BF1-47783138D6D1}"/>
              </a:ext>
            </a:extLst>
          </p:cNvPr>
          <p:cNvSpPr>
            <a:spLocks noGrp="1"/>
          </p:cNvSpPr>
          <p:nvPr/>
        </p:nvSpPr>
        <p:spPr>
          <a:xfrm>
            <a:off x="609600" y="4257675"/>
            <a:ext cx="10972800" cy="19050"/>
          </a:xfrm>
          <a:prstGeom prst="rect">
            <a:avLst/>
          </a:prstGeom>
          <a:solidFill>
            <a:srgbClr val="53616A"/>
          </a:solidFill>
          <a:ln w="0">
            <a:noFill/>
          </a:ln>
        </p:spPr>
        <p:txBody>
          <a:bodyPr/>
          <a:lstStyle/>
          <a:p>
            <a:endParaRPr lang="en-US"/>
          </a:p>
        </p:txBody>
      </p:sp>
      <p:sp>
        <p:nvSpPr>
          <p:cNvPr id="13" name="Divider">
            <a:extLst>
              <a:ext uri="{FF2B5EF4-FFF2-40B4-BE49-F238E27FC236}">
                <a16:creationId xmlns:a16="http://schemas.microsoft.com/office/drawing/2014/main" id="{ED779208-E586-4255-A10A-C93E07E993A8}"/>
              </a:ext>
            </a:extLst>
          </p:cNvPr>
          <p:cNvSpPr>
            <a:spLocks noGrp="1"/>
          </p:cNvSpPr>
          <p:nvPr/>
        </p:nvSpPr>
        <p:spPr>
          <a:xfrm>
            <a:off x="609600" y="5124450"/>
            <a:ext cx="742950" cy="28575"/>
          </a:xfrm>
          <a:prstGeom prst="rect">
            <a:avLst/>
          </a:prstGeom>
          <a:solidFill>
            <a:srgbClr val="EDBD72"/>
          </a:solidFill>
          <a:ln w="0">
            <a:noFill/>
          </a:ln>
        </p:spPr>
        <p:txBody>
          <a:bodyPr/>
          <a:lstStyle/>
          <a:p>
            <a:endParaRPr lang="en-US"/>
          </a:p>
        </p:txBody>
      </p:sp>
      <p:sp>
        <p:nvSpPr>
          <p:cNvPr id="14" name="Human failure does not dissolve God’s national commitment.">
            <a:extLst>
              <a:ext uri="{FF2B5EF4-FFF2-40B4-BE49-F238E27FC236}">
                <a16:creationId xmlns:a16="http://schemas.microsoft.com/office/drawing/2014/main" id="{FEDF25BD-3CA1-4A87-98F6-62137674FB36}"/>
              </a:ext>
            </a:extLst>
          </p:cNvPr>
          <p:cNvSpPr>
            <a:spLocks noGrp="1"/>
          </p:cNvSpPr>
          <p:nvPr/>
        </p:nvSpPr>
        <p:spPr>
          <a:xfrm>
            <a:off x="609600" y="5248275"/>
            <a:ext cx="7772400" cy="723900"/>
          </a:xfrm>
          <a:prstGeom prst="rect">
            <a:avLst/>
          </a:prstGeom>
          <a:noFill/>
          <a:ln w="0">
            <a:noFill/>
          </a:ln>
        </p:spPr>
        <p:txBody>
          <a:bodyPr wrap="none" lIns="0" tIns="0" rIns="0" bIns="0" anchor="t">
            <a:noAutofit/>
          </a:bodyPr>
          <a:lstStyle/>
          <a:p>
            <a:pPr algn="l">
              <a:defRPr sz="2025" b="0" i="0">
                <a:solidFill>
                  <a:srgbClr val="F8F4EA"/>
                </a:solidFill>
                <a:latin typeface="Georgia"/>
                <a:ea typeface="Georgia"/>
                <a:cs typeface="Georgia"/>
              </a:defRPr>
            </a:pPr>
            <a:r>
              <a:rPr sz="2025" b="0" i="0">
                <a:solidFill>
                  <a:srgbClr val="F8F4EA"/>
                </a:solidFill>
                <a:latin typeface="Georgia"/>
                <a:ea typeface="Georgia"/>
                <a:cs typeface="Georgia"/>
              </a:rPr>
              <a:t>Human failure does not dissolve</a:t>
            </a:r>
          </a:p>
          <a:p>
            <a:pPr algn="l">
              <a:defRPr sz="2025" b="0" i="0">
                <a:solidFill>
                  <a:srgbClr val="F8F4EA"/>
                </a:solidFill>
                <a:latin typeface="Georgia"/>
                <a:ea typeface="Georgia"/>
                <a:cs typeface="Georgia"/>
              </a:defRPr>
            </a:pPr>
            <a:r>
              <a:rPr sz="2025" b="0" i="0">
                <a:solidFill>
                  <a:srgbClr val="F8F4EA"/>
                </a:solidFill>
                <a:latin typeface="Georgia"/>
                <a:ea typeface="Georgia"/>
                <a:cs typeface="Georgia"/>
              </a:rPr>
              <a:t>God’s national commitment.</a:t>
            </a:r>
          </a:p>
        </p:txBody>
      </p:sp>
    </p:spTree>
    <p:extLst>
      <p:ext uri="{BB962C8B-B14F-4D97-AF65-F5344CB8AC3E}">
        <p14:creationId xmlns:p14="http://schemas.microsoft.com/office/powerpoint/2010/main" val="419046678"/>
      </p:ext>
    </p:extLst>
  </p:cSld>
  <p:clrMapOvr>
    <a:masterClrMapping/>
  </p:clrMapOvr>
</p:sld>
</file>

<file path=ppt/theme/theme1.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objectDefaults/>
  <a:extraClrSchemeLst/>
</a:theme>
</file>

<file path=ppt/theme/theme2.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79</TotalTime>
  <Words>1803</Words>
  <Application>Microsoft Macintosh PowerPoint</Application>
  <DocSecurity>0</DocSecurity>
  <PresentationFormat>Widescreen</PresentationFormat>
  <Paragraphs>335</Paragraphs>
  <Slides>25</Slides>
  <Notes>25</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25</vt:i4>
      </vt:variant>
    </vt:vector>
  </HeadingPairs>
  <TitlesOfParts>
    <vt:vector size="28" baseType="lpstr">
      <vt:lpstr>Calibri</vt:lpstr>
      <vt:lpstr>Georgia</vt:lpstr>
      <vt:lpstr>ChatGPT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dc:title>
  <dc:creator>Walnut Exporter</dc:creator>
  <cp:lastModifiedBy>Cone, Christopher</cp:lastModifiedBy>
  <cp:revision>6</cp:revision>
  <dcterms:created xsi:type="dcterms:W3CDTF">2026-09-08T19:33:05Z</dcterms:created>
  <dcterms:modified xsi:type="dcterms:W3CDTF">2026-09-13T14:34:43Z</dcterms:modified>
</cp:coreProperties>
</file>