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0" r:id="rId2"/>
    <p:sldMasterId id="2147483677" r:id="rId3"/>
  </p:sldMasterIdLst>
  <p:sldIdLst>
    <p:sldId id="259" r:id="rId4"/>
    <p:sldId id="276"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7" r:id="rId21"/>
    <p:sldId id="279" r:id="rId22"/>
    <p:sldId id="280" r:id="rId23"/>
    <p:sldId id="281" r:id="rId24"/>
    <p:sldId id="282" r:id="rId25"/>
    <p:sldId id="283" r:id="rId26"/>
    <p:sldId id="284" r:id="rId27"/>
    <p:sldId id="286" r:id="rId28"/>
    <p:sldId id="285" r:id="rId29"/>
    <p:sldId id="287" r:id="rId30"/>
    <p:sldId id="290" r:id="rId31"/>
    <p:sldId id="288" r:id="rId32"/>
    <p:sldId id="291" r:id="rId33"/>
    <p:sldId id="292" r:id="rId34"/>
    <p:sldId id="293" r:id="rId35"/>
    <p:sldId id="294" r:id="rId36"/>
    <p:sldId id="289" r:id="rId37"/>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091"/>
    <p:restoredTop sz="94694"/>
  </p:normalViewPr>
  <p:slideViewPr>
    <p:cSldViewPr snapToGrid="0" snapToObjects="1">
      <p:cViewPr varScale="1">
        <p:scale>
          <a:sx n="64" d="100"/>
          <a:sy n="64" d="100"/>
        </p:scale>
        <p:origin x="21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46AFE66-5330-CE42-9CF3-08A975F4E3B1}"/>
              </a:ext>
            </a:extLst>
          </p:cNvPr>
          <p:cNvSpPr>
            <a:spLocks noGrp="1"/>
          </p:cNvSpPr>
          <p:nvPr>
            <p:ph type="dt" sz="half" idx="10"/>
          </p:nvPr>
        </p:nvSpPr>
        <p:spPr>
          <a:xfrm>
            <a:off x="1257300" y="9534526"/>
            <a:ext cx="4114800" cy="547688"/>
          </a:xfrm>
          <a:prstGeom prst="rect">
            <a:avLst/>
          </a:prstGeom>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89DA6D5F-4FB6-A34D-AFE8-4776FFDABF9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59EE81-C14B-5F47-8283-C9ECEAA55D68}"/>
              </a:ext>
            </a:extLst>
          </p:cNvPr>
          <p:cNvSpPr>
            <a:spLocks noGrp="1"/>
          </p:cNvSpPr>
          <p:nvPr>
            <p:ph type="sldNum" sz="quarter" idx="12"/>
          </p:nvPr>
        </p:nvSpPr>
        <p:spPr>
          <a:xfrm>
            <a:off x="12915900" y="9534526"/>
            <a:ext cx="4114800" cy="547688"/>
          </a:xfrm>
          <a:prstGeom prst="rect">
            <a:avLst/>
          </a:prstGeom>
        </p:spPr>
        <p:txBody>
          <a:bodyPr/>
          <a:lstStyle/>
          <a:p>
            <a:fld id="{4787BF2E-A4CD-B24D-A5D2-F47FA0EFF0E7}" type="slidenum">
              <a:rPr lang="en-US" smtClean="0"/>
              <a:t>‹#›</a:t>
            </a:fld>
            <a:endParaRPr lang="en-US"/>
          </a:p>
        </p:txBody>
      </p:sp>
      <p:sp>
        <p:nvSpPr>
          <p:cNvPr id="7" name="Parallelogram 7">
            <a:extLst>
              <a:ext uri="{FF2B5EF4-FFF2-40B4-BE49-F238E27FC236}">
                <a16:creationId xmlns:a16="http://schemas.microsoft.com/office/drawing/2014/main" id="{5AADADAB-8DB3-484B-8955-FAC2AEC9A526}"/>
              </a:ext>
            </a:extLst>
          </p:cNvPr>
          <p:cNvSpPr/>
          <p:nvPr userDrawn="1"/>
        </p:nvSpPr>
        <p:spPr>
          <a:xfrm>
            <a:off x="1266825" y="4231992"/>
            <a:ext cx="10387398" cy="2839239"/>
          </a:xfrm>
          <a:custGeom>
            <a:avLst/>
            <a:gdLst>
              <a:gd name="connsiteX0" fmla="*/ 0 w 7270921"/>
              <a:gd name="connsiteY0" fmla="*/ 2324248 h 2324248"/>
              <a:gd name="connsiteX1" fmla="*/ 581062 w 7270921"/>
              <a:gd name="connsiteY1" fmla="*/ 0 h 2324248"/>
              <a:gd name="connsiteX2" fmla="*/ 7270921 w 7270921"/>
              <a:gd name="connsiteY2" fmla="*/ 0 h 2324248"/>
              <a:gd name="connsiteX3" fmla="*/ 6689859 w 7270921"/>
              <a:gd name="connsiteY3" fmla="*/ 2324248 h 2324248"/>
              <a:gd name="connsiteX4" fmla="*/ 0 w 7270921"/>
              <a:gd name="connsiteY4" fmla="*/ 2324248 h 2324248"/>
              <a:gd name="connsiteX0" fmla="*/ 0 w 7270921"/>
              <a:gd name="connsiteY0" fmla="*/ 2324248 h 2324248"/>
              <a:gd name="connsiteX1" fmla="*/ 12651 w 7270921"/>
              <a:gd name="connsiteY1" fmla="*/ 0 h 2324248"/>
              <a:gd name="connsiteX2" fmla="*/ 7270921 w 7270921"/>
              <a:gd name="connsiteY2" fmla="*/ 0 h 2324248"/>
              <a:gd name="connsiteX3" fmla="*/ 6689859 w 7270921"/>
              <a:gd name="connsiteY3" fmla="*/ 2324248 h 2324248"/>
              <a:gd name="connsiteX4" fmla="*/ 0 w 7270921"/>
              <a:gd name="connsiteY4" fmla="*/ 2324248 h 232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0921" h="2324248">
                <a:moveTo>
                  <a:pt x="0" y="2324248"/>
                </a:moveTo>
                <a:lnTo>
                  <a:pt x="12651" y="0"/>
                </a:lnTo>
                <a:lnTo>
                  <a:pt x="7270921" y="0"/>
                </a:lnTo>
                <a:lnTo>
                  <a:pt x="6689859" y="2324248"/>
                </a:lnTo>
                <a:lnTo>
                  <a:pt x="0" y="232424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Ins="137160" bIns="0" rtlCol="0" anchor="ctr">
            <a:noAutofit/>
          </a:bodyPr>
          <a:lstStyle/>
          <a:p>
            <a:pPr algn="l"/>
            <a:r>
              <a:rPr lang="en-US" sz="9000" b="1" dirty="0"/>
              <a:t>CLICK TO EDIT MASTER TITLE STYLE</a:t>
            </a:r>
          </a:p>
        </p:txBody>
      </p:sp>
    </p:spTree>
    <p:extLst>
      <p:ext uri="{BB962C8B-B14F-4D97-AF65-F5344CB8AC3E}">
        <p14:creationId xmlns:p14="http://schemas.microsoft.com/office/powerpoint/2010/main" val="3370026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95B40-8622-D44C-9E06-7CEC2313E4FA}"/>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3" name="Footer Placeholder 2">
            <a:extLst>
              <a:ext uri="{FF2B5EF4-FFF2-40B4-BE49-F238E27FC236}">
                <a16:creationId xmlns:a16="http://schemas.microsoft.com/office/drawing/2014/main" id="{69AE4F61-6CC6-2143-A0CF-DC3BC1020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850D5-84B9-3743-AECC-806664A548CD}"/>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5684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B57AE-A2A5-654B-868A-77537B24816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F82254B-B91C-B747-9248-F544A121E07C}"/>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F3B51-3F63-AC42-A1D1-3EC350EA518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15207CD-BACE-FF40-8911-A07ED3E07F6A}"/>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6" name="Footer Placeholder 5">
            <a:extLst>
              <a:ext uri="{FF2B5EF4-FFF2-40B4-BE49-F238E27FC236}">
                <a16:creationId xmlns:a16="http://schemas.microsoft.com/office/drawing/2014/main" id="{A8019B9D-AD5C-AF4B-A7DC-455EEFFA9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5A50-052A-204E-9924-21FB7A968DDE}"/>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8492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937D-B6AE-7C4D-B6C3-486B4D7CEEB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40370F49-0567-F343-B086-CF7644462BD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438C2BEF-8323-3B4D-9D8F-15549EB56A1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43151DA-F7B9-DF4B-8A72-33EFA75E1371}"/>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6" name="Footer Placeholder 5">
            <a:extLst>
              <a:ext uri="{FF2B5EF4-FFF2-40B4-BE49-F238E27FC236}">
                <a16:creationId xmlns:a16="http://schemas.microsoft.com/office/drawing/2014/main" id="{5E46DD3B-D141-D14F-986E-7DA8345C2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0D707-54CC-4845-B489-02D4A690F596}"/>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11797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BBF0-6E74-1D47-9FC4-16E66A08AF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58F9A-F970-C14C-82C5-835CF46098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93876-4686-6044-AE24-06219114BC37}"/>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33E5721C-838A-DD47-A3E4-0E88B3BDC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583CA-C06F-084F-B1F0-8706C9F0AB1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2470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DF83E-3889-084A-A94D-04E06282032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2E51F4-BE88-464F-9E2E-EE8BAD03774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F74E8-2A3E-874B-A740-EBBE65F36750}"/>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B8A1691A-8FF2-1D4B-BB7D-FD49933E9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ED4D6-BA81-0E4B-BB17-24C0D837B09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4272245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1098-A168-9F40-91B0-3D6940E5FD4D}"/>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803A1B9-7480-1546-ADA4-301B054130F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D12329-C363-AD4C-B075-8DE2A630F3B7}"/>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C7C3B334-6172-3648-8435-A2A4293CC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1F0E5-3BCD-754C-A6BB-03DA32FE0F2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980643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F6E4-AD20-DC42-A51B-1823918C0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15E90-59B3-944F-86D2-F9886737AA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74729-84EE-1B47-90BF-8097C86846D4}"/>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782698E4-B5C6-EB43-9109-3CDCBADCF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5FF0F-133E-6946-B80F-BE33541014D8}"/>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540995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2C66-F206-0D40-9822-0577C2D94ADE}"/>
              </a:ext>
            </a:extLst>
          </p:cNvPr>
          <p:cNvSpPr>
            <a:spLocks noGrp="1"/>
          </p:cNvSpPr>
          <p:nvPr>
            <p:ph type="title"/>
          </p:nvPr>
        </p:nvSpPr>
        <p:spPr>
          <a:xfrm>
            <a:off x="1247775" y="2564608"/>
            <a:ext cx="15773400" cy="4279106"/>
          </a:xfrm>
        </p:spPr>
        <p:txBody>
          <a:bodyPr anchor="b"/>
          <a:lstStyle>
            <a:lvl1pPr>
              <a:defRPr sz="90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2BDE7F9-CB6C-1A47-854E-D3A537C089A8}"/>
              </a:ext>
            </a:extLst>
          </p:cNvPr>
          <p:cNvSpPr>
            <a:spLocks noGrp="1"/>
          </p:cNvSpPr>
          <p:nvPr>
            <p:ph type="body" idx="1"/>
          </p:nvPr>
        </p:nvSpPr>
        <p:spPr>
          <a:xfrm>
            <a:off x="1247775" y="6884195"/>
            <a:ext cx="15773400" cy="2250281"/>
          </a:xfrm>
        </p:spPr>
        <p:txBody>
          <a:bodyPr/>
          <a:lstStyle>
            <a:lvl1pPr marL="0" indent="0">
              <a:buNone/>
              <a:defRPr sz="3600">
                <a:solidFill>
                  <a:schemeClr val="bg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46AFE66-5330-CE42-9CF3-08A975F4E3B1}"/>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89DA6D5F-4FB6-A34D-AFE8-4776FFDAB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9EE81-C14B-5F47-8283-C9ECEAA55D68}"/>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39410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A23D-3528-E748-BE09-D6F1ABB9A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6D1D4D-3A92-5944-A4A6-E9B016457A0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2609F7-77DB-2540-AE9B-9CEF9BB8BEB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7D127-E405-114B-848E-5570E5B63BDA}"/>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6" name="Footer Placeholder 5">
            <a:extLst>
              <a:ext uri="{FF2B5EF4-FFF2-40B4-BE49-F238E27FC236}">
                <a16:creationId xmlns:a16="http://schemas.microsoft.com/office/drawing/2014/main" id="{8E851E7A-55A7-7348-93B8-E0D03718B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9693C-2A10-824E-891C-029DAF541CD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811986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F005-89FC-814C-82CE-DB2FAF10ADD8}"/>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B15430-E8FD-3349-8298-EB31973995B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91051-F534-1048-B26A-25968C25BE6B}"/>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37DCF-83E5-944F-8C0A-D99C2B1BDA0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C9BFC-24D5-4441-A715-83AD44DE670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809752-A629-E84E-A717-A60E4474B1FE}"/>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8" name="Footer Placeholder 7">
            <a:extLst>
              <a:ext uri="{FF2B5EF4-FFF2-40B4-BE49-F238E27FC236}">
                <a16:creationId xmlns:a16="http://schemas.microsoft.com/office/drawing/2014/main" id="{0F46F013-9517-B24B-9E89-21ADB26519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DD2CEE-ED42-004E-BACA-F0D337CABCB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23044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1098-A168-9F40-91B0-3D6940E5FD4D}"/>
              </a:ext>
            </a:extLst>
          </p:cNvPr>
          <p:cNvSpPr>
            <a:spLocks noGrp="1"/>
          </p:cNvSpPr>
          <p:nvPr>
            <p:ph type="ctrTitle"/>
          </p:nvPr>
        </p:nvSpPr>
        <p:spPr>
          <a:xfrm>
            <a:off x="2286000" y="1683545"/>
            <a:ext cx="13716000" cy="3581400"/>
          </a:xfrm>
          <a:prstGeom prst="rect">
            <a:avLst/>
          </a:prstGeom>
        </p:spPr>
        <p:txBody>
          <a:bodyPr anchor="b"/>
          <a:lstStyle>
            <a:lvl1pPr algn="ctr">
              <a:defRPr sz="9000" b="1"/>
            </a:lvl1pPr>
          </a:lstStyle>
          <a:p>
            <a:r>
              <a:rPr lang="en-US"/>
              <a:t>Click to edit Master title style</a:t>
            </a:r>
          </a:p>
        </p:txBody>
      </p:sp>
      <p:sp>
        <p:nvSpPr>
          <p:cNvPr id="3" name="Subtitle 2">
            <a:extLst>
              <a:ext uri="{FF2B5EF4-FFF2-40B4-BE49-F238E27FC236}">
                <a16:creationId xmlns:a16="http://schemas.microsoft.com/office/drawing/2014/main" id="{7803A1B9-7480-1546-ADA4-301B054130F4}"/>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D12329-C363-AD4C-B075-8DE2A630F3B7}"/>
              </a:ext>
            </a:extLst>
          </p:cNvPr>
          <p:cNvSpPr>
            <a:spLocks noGrp="1"/>
          </p:cNvSpPr>
          <p:nvPr>
            <p:ph type="dt" sz="half" idx="10"/>
          </p:nvPr>
        </p:nvSpPr>
        <p:spPr>
          <a:xfrm>
            <a:off x="1257300" y="9534526"/>
            <a:ext cx="4114800" cy="547688"/>
          </a:xfrm>
          <a:prstGeom prst="rect">
            <a:avLst/>
          </a:prstGeom>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C7C3B334-6172-3648-8435-A2A4293CC97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11F0E5-3BCD-754C-A6BB-03DA32FE0F21}"/>
              </a:ext>
            </a:extLst>
          </p:cNvPr>
          <p:cNvSpPr>
            <a:spLocks noGrp="1"/>
          </p:cNvSpPr>
          <p:nvPr>
            <p:ph type="sldNum" sz="quarter" idx="12"/>
          </p:nvPr>
        </p:nvSpPr>
        <p:spPr>
          <a:xfrm>
            <a:off x="12915900" y="9534526"/>
            <a:ext cx="4114800" cy="547688"/>
          </a:xfrm>
          <a:prstGeom prst="rect">
            <a:avLst/>
          </a:prstGeom>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635258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8F66-C62D-A345-9371-5BCBEECC67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57DDE-957F-AA46-BCCF-BE8361B73920}"/>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4" name="Footer Placeholder 3">
            <a:extLst>
              <a:ext uri="{FF2B5EF4-FFF2-40B4-BE49-F238E27FC236}">
                <a16:creationId xmlns:a16="http://schemas.microsoft.com/office/drawing/2014/main" id="{33B18974-642D-AF41-B99E-39460569AE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A7FC7-9137-F743-AC15-9D933726BAA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220839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95B40-8622-D44C-9E06-7CEC2313E4FA}"/>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3" name="Footer Placeholder 2">
            <a:extLst>
              <a:ext uri="{FF2B5EF4-FFF2-40B4-BE49-F238E27FC236}">
                <a16:creationId xmlns:a16="http://schemas.microsoft.com/office/drawing/2014/main" id="{69AE4F61-6CC6-2143-A0CF-DC3BC1020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850D5-84B9-3743-AECC-806664A548CD}"/>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190665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B57AE-A2A5-654B-868A-77537B24816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F82254B-B91C-B747-9248-F544A121E07C}"/>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F3B51-3F63-AC42-A1D1-3EC350EA518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15207CD-BACE-FF40-8911-A07ED3E07F6A}"/>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6" name="Footer Placeholder 5">
            <a:extLst>
              <a:ext uri="{FF2B5EF4-FFF2-40B4-BE49-F238E27FC236}">
                <a16:creationId xmlns:a16="http://schemas.microsoft.com/office/drawing/2014/main" id="{A8019B9D-AD5C-AF4B-A7DC-455EEFFA9A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5A50-052A-204E-9924-21FB7A968DDE}"/>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814365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937D-B6AE-7C4D-B6C3-486B4D7CEEB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40370F49-0567-F343-B086-CF7644462BD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438C2BEF-8323-3B4D-9D8F-15549EB56A1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43151DA-F7B9-DF4B-8A72-33EFA75E1371}"/>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6" name="Footer Placeholder 5">
            <a:extLst>
              <a:ext uri="{FF2B5EF4-FFF2-40B4-BE49-F238E27FC236}">
                <a16:creationId xmlns:a16="http://schemas.microsoft.com/office/drawing/2014/main" id="{5E46DD3B-D141-D14F-986E-7DA8345C2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80D707-54CC-4845-B489-02D4A690F596}"/>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345738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BBF0-6E74-1D47-9FC4-16E66A08AF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58F9A-F970-C14C-82C5-835CF46098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93876-4686-6044-AE24-06219114BC37}"/>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33E5721C-838A-DD47-A3E4-0E88B3BDC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583CA-C06F-084F-B1F0-8706C9F0AB1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33819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DF83E-3889-084A-A94D-04E062820329}"/>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2E51F4-BE88-464F-9E2E-EE8BAD03774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F74E8-2A3E-874B-A740-EBBE65F36750}"/>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B8A1691A-8FF2-1D4B-BB7D-FD49933E9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ED4D6-BA81-0E4B-BB17-24C0D837B09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96916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1098-A168-9F40-91B0-3D6940E5FD4D}"/>
              </a:ext>
            </a:extLst>
          </p:cNvPr>
          <p:cNvSpPr>
            <a:spLocks noGrp="1"/>
          </p:cNvSpPr>
          <p:nvPr>
            <p:ph type="ctrTitle"/>
          </p:nvPr>
        </p:nvSpPr>
        <p:spPr>
          <a:xfrm>
            <a:off x="2286000" y="1683545"/>
            <a:ext cx="13716000" cy="3581400"/>
          </a:xfrm>
          <a:prstGeom prst="rect">
            <a:avLst/>
          </a:prstGeom>
        </p:spPr>
        <p:txBody>
          <a:bodyPr anchor="b"/>
          <a:lstStyle>
            <a:lvl1pPr algn="ctr">
              <a:defRPr sz="9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803A1B9-7480-1546-ADA4-301B054130F4}"/>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D12329-C363-AD4C-B075-8DE2A630F3B7}"/>
              </a:ext>
            </a:extLst>
          </p:cNvPr>
          <p:cNvSpPr>
            <a:spLocks noGrp="1"/>
          </p:cNvSpPr>
          <p:nvPr>
            <p:ph type="dt" sz="half" idx="10"/>
          </p:nvPr>
        </p:nvSpPr>
        <p:spPr>
          <a:xfrm>
            <a:off x="1257300" y="9534526"/>
            <a:ext cx="4114800" cy="547688"/>
          </a:xfrm>
          <a:prstGeom prst="rect">
            <a:avLst/>
          </a:prstGeom>
        </p:spPr>
        <p:txBody>
          <a:bodyPr/>
          <a:lstStyle>
            <a:lvl1pPr>
              <a:defRPr>
                <a:solidFill>
                  <a:schemeClr val="bg1"/>
                </a:solidFill>
              </a:defRPr>
            </a:lvl1pPr>
          </a:lstStyle>
          <a:p>
            <a:fld id="{333667A2-458E-2147-8EF0-A8B2383FD152}" type="datetimeFigureOut">
              <a:rPr lang="en-US" smtClean="0"/>
              <a:pPr/>
              <a:t>1/31/22</a:t>
            </a:fld>
            <a:endParaRPr lang="en-US"/>
          </a:p>
        </p:txBody>
      </p:sp>
      <p:sp>
        <p:nvSpPr>
          <p:cNvPr id="5" name="Footer Placeholder 4">
            <a:extLst>
              <a:ext uri="{FF2B5EF4-FFF2-40B4-BE49-F238E27FC236}">
                <a16:creationId xmlns:a16="http://schemas.microsoft.com/office/drawing/2014/main" id="{C7C3B334-6172-3648-8435-A2A4293CC976}"/>
              </a:ext>
            </a:extLst>
          </p:cNvPr>
          <p:cNvSpPr>
            <a:spLocks noGrp="1"/>
          </p:cNvSpPr>
          <p:nvPr>
            <p:ph type="ftr" sz="quarter" idx="11"/>
          </p:nvPr>
        </p:nvSpPr>
        <p:spPr>
          <a:xfrm>
            <a:off x="6057900" y="9534526"/>
            <a:ext cx="6172200" cy="547688"/>
          </a:xfrm>
          <a:prstGeom prst="rect">
            <a:avLst/>
          </a:prstGeom>
        </p:spPr>
        <p:txBody>
          <a:bodyPr/>
          <a:lstStyle>
            <a:lvl1pPr>
              <a:defRPr>
                <a:solidFill>
                  <a:schemeClr val="bg1"/>
                </a:solidFill>
              </a:defRPr>
            </a:lvl1p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F811F0E5-3BCD-754C-A6BB-03DA32FE0F21}"/>
              </a:ext>
            </a:extLst>
          </p:cNvPr>
          <p:cNvSpPr>
            <a:spLocks noGrp="1"/>
          </p:cNvSpPr>
          <p:nvPr>
            <p:ph type="sldNum" sz="quarter" idx="12"/>
          </p:nvPr>
        </p:nvSpPr>
        <p:spPr>
          <a:xfrm>
            <a:off x="12915900" y="9534526"/>
            <a:ext cx="4114800" cy="547688"/>
          </a:xfrm>
          <a:prstGeom prst="rect">
            <a:avLst/>
          </a:prstGeom>
        </p:spPr>
        <p:txBody>
          <a:bodyPr/>
          <a:lstStyle>
            <a:lvl1pPr>
              <a:defRPr>
                <a:solidFill>
                  <a:schemeClr val="bg1"/>
                </a:solidFill>
              </a:defRPr>
            </a:lvl1pPr>
          </a:lstStyle>
          <a:p>
            <a:fld id="{4787BF2E-A4CD-B24D-A5D2-F47FA0EFF0E7}" type="slidenum">
              <a:rPr lang="en-US" smtClean="0"/>
              <a:pPr/>
              <a:t>‹#›</a:t>
            </a:fld>
            <a:endParaRPr lang="en-US"/>
          </a:p>
        </p:txBody>
      </p:sp>
    </p:spTree>
    <p:extLst>
      <p:ext uri="{BB962C8B-B14F-4D97-AF65-F5344CB8AC3E}">
        <p14:creationId xmlns:p14="http://schemas.microsoft.com/office/powerpoint/2010/main" val="352325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1098-A168-9F40-91B0-3D6940E5FD4D}"/>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7803A1B9-7480-1546-ADA4-301B054130F4}"/>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7D12329-C363-AD4C-B075-8DE2A630F3B7}"/>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C7C3B334-6172-3648-8435-A2A4293CC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1F0E5-3BCD-754C-A6BB-03DA32FE0F2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97103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F6E4-AD20-DC42-A51B-1823918C0A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15E90-59B3-944F-86D2-F9886737AA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74729-84EE-1B47-90BF-8097C86846D4}"/>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782698E4-B5C6-EB43-9109-3CDCBADCF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5FF0F-133E-6946-B80F-BE33541014D8}"/>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71814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2C66-F206-0D40-9822-0577C2D94ADE}"/>
              </a:ext>
            </a:extLst>
          </p:cNvPr>
          <p:cNvSpPr>
            <a:spLocks noGrp="1"/>
          </p:cNvSpPr>
          <p:nvPr>
            <p:ph type="title"/>
          </p:nvPr>
        </p:nvSpPr>
        <p:spPr>
          <a:xfrm>
            <a:off x="1247775" y="2564608"/>
            <a:ext cx="15773400" cy="4279106"/>
          </a:xfrm>
        </p:spPr>
        <p:txBody>
          <a:bodyPr anchor="b"/>
          <a:lstStyle>
            <a:lvl1pPr>
              <a:defRPr sz="90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2BDE7F9-CB6C-1A47-854E-D3A537C089A8}"/>
              </a:ext>
            </a:extLst>
          </p:cNvPr>
          <p:cNvSpPr>
            <a:spLocks noGrp="1"/>
          </p:cNvSpPr>
          <p:nvPr>
            <p:ph type="body" idx="1"/>
          </p:nvPr>
        </p:nvSpPr>
        <p:spPr>
          <a:xfrm>
            <a:off x="1247775" y="6884195"/>
            <a:ext cx="15773400" cy="2250281"/>
          </a:xfrm>
        </p:spPr>
        <p:txBody>
          <a:bodyPr/>
          <a:lstStyle>
            <a:lvl1pPr marL="0" indent="0">
              <a:buNone/>
              <a:defRPr sz="3600">
                <a:solidFill>
                  <a:schemeClr val="bg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46AFE66-5330-CE42-9CF3-08A975F4E3B1}"/>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89DA6D5F-4FB6-A34D-AFE8-4776FFDAB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9EE81-C14B-5F47-8283-C9ECEAA55D68}"/>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281873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A23D-3528-E748-BE09-D6F1ABB9A6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6D1D4D-3A92-5944-A4A6-E9B016457A0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2609F7-77DB-2540-AE9B-9CEF9BB8BEB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7D127-E405-114B-848E-5570E5B63BDA}"/>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6" name="Footer Placeholder 5">
            <a:extLst>
              <a:ext uri="{FF2B5EF4-FFF2-40B4-BE49-F238E27FC236}">
                <a16:creationId xmlns:a16="http://schemas.microsoft.com/office/drawing/2014/main" id="{8E851E7A-55A7-7348-93B8-E0D03718B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A9693C-2A10-824E-891C-029DAF541CD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15572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8F005-89FC-814C-82CE-DB2FAF10ADD8}"/>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B15430-E8FD-3349-8298-EB31973995B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DC91051-F534-1048-B26A-25968C25BE6B}"/>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37DCF-83E5-944F-8C0A-D99C2B1BDA01}"/>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C9BFC-24D5-4441-A715-83AD44DE670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809752-A629-E84E-A717-A60E4474B1FE}"/>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8" name="Footer Placeholder 7">
            <a:extLst>
              <a:ext uri="{FF2B5EF4-FFF2-40B4-BE49-F238E27FC236}">
                <a16:creationId xmlns:a16="http://schemas.microsoft.com/office/drawing/2014/main" id="{0F46F013-9517-B24B-9E89-21ADB26519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DD2CEE-ED42-004E-BACA-F0D337CABCB4}"/>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80015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8F66-C62D-A345-9371-5BCBEECC67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57DDE-957F-AA46-BCCF-BE8361B73920}"/>
              </a:ext>
            </a:extLst>
          </p:cNvPr>
          <p:cNvSpPr>
            <a:spLocks noGrp="1"/>
          </p:cNvSpPr>
          <p:nvPr>
            <p:ph type="dt" sz="half" idx="10"/>
          </p:nvPr>
        </p:nvSpPr>
        <p:spPr/>
        <p:txBody>
          <a:bodyPr/>
          <a:lstStyle/>
          <a:p>
            <a:fld id="{333667A2-458E-2147-8EF0-A8B2383FD152}" type="datetimeFigureOut">
              <a:rPr lang="en-US" smtClean="0"/>
              <a:t>1/31/22</a:t>
            </a:fld>
            <a:endParaRPr lang="en-US"/>
          </a:p>
        </p:txBody>
      </p:sp>
      <p:sp>
        <p:nvSpPr>
          <p:cNvPr id="4" name="Footer Placeholder 3">
            <a:extLst>
              <a:ext uri="{FF2B5EF4-FFF2-40B4-BE49-F238E27FC236}">
                <a16:creationId xmlns:a16="http://schemas.microsoft.com/office/drawing/2014/main" id="{33B18974-642D-AF41-B99E-39460569AE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A7FC7-9137-F743-AC15-9D933726BAA1}"/>
              </a:ext>
            </a:extLst>
          </p:cNvPr>
          <p:cNvSpPr>
            <a:spLocks noGrp="1"/>
          </p:cNvSpPr>
          <p:nvPr>
            <p:ph type="sldNum" sz="quarter" idx="12"/>
          </p:nvPr>
        </p:nvSpPr>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341391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7C1D61D1-F264-244D-BE6A-F49DF41A3297}"/>
              </a:ext>
            </a:extLst>
          </p:cNvPr>
          <p:cNvSpPr>
            <a:spLocks noGrp="1"/>
          </p:cNvSpPr>
          <p:nvPr>
            <p:ph type="dt" sz="half" idx="2"/>
          </p:nvPr>
        </p:nvSpPr>
        <p:spPr>
          <a:xfrm>
            <a:off x="1257300" y="9534526"/>
            <a:ext cx="4114800" cy="547688"/>
          </a:xfrm>
          <a:prstGeom prst="rect">
            <a:avLst/>
          </a:prstGeom>
        </p:spPr>
        <p:txBody>
          <a:bodyPr/>
          <a:lstStyle/>
          <a:p>
            <a:fld id="{333667A2-458E-2147-8EF0-A8B2383FD152}" type="datetimeFigureOut">
              <a:rPr lang="en-US" smtClean="0"/>
              <a:t>1/31/22</a:t>
            </a:fld>
            <a:endParaRPr lang="en-US"/>
          </a:p>
        </p:txBody>
      </p:sp>
      <p:sp>
        <p:nvSpPr>
          <p:cNvPr id="9" name="Footer Placeholder 4">
            <a:extLst>
              <a:ext uri="{FF2B5EF4-FFF2-40B4-BE49-F238E27FC236}">
                <a16:creationId xmlns:a16="http://schemas.microsoft.com/office/drawing/2014/main" id="{33A1D2BA-2E4A-FA4D-842B-744554DB1C29}"/>
              </a:ext>
            </a:extLst>
          </p:cNvPr>
          <p:cNvSpPr>
            <a:spLocks noGrp="1"/>
          </p:cNvSpPr>
          <p:nvPr>
            <p:ph type="ftr" sz="quarter" idx="3"/>
          </p:nvPr>
        </p:nvSpPr>
        <p:spPr>
          <a:xfrm>
            <a:off x="6057900" y="9534526"/>
            <a:ext cx="6172200" cy="547688"/>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6EB75EE1-2C71-5A42-9953-1CF2C6920592}"/>
              </a:ext>
            </a:extLst>
          </p:cNvPr>
          <p:cNvSpPr>
            <a:spLocks noGrp="1"/>
          </p:cNvSpPr>
          <p:nvPr>
            <p:ph type="sldNum" sz="quarter" idx="4"/>
          </p:nvPr>
        </p:nvSpPr>
        <p:spPr>
          <a:xfrm>
            <a:off x="12915900" y="9534526"/>
            <a:ext cx="4114800" cy="547688"/>
          </a:xfrm>
          <a:prstGeom prst="rect">
            <a:avLst/>
          </a:prstGeom>
        </p:spPr>
        <p:txBody>
          <a:bodyPr/>
          <a:lstStyle/>
          <a:p>
            <a:fld id="{4787BF2E-A4CD-B24D-A5D2-F47FA0EFF0E7}" type="slidenum">
              <a:rPr lang="en-US" smtClean="0"/>
              <a:t>‹#›</a:t>
            </a:fld>
            <a:endParaRPr lang="en-US"/>
          </a:p>
        </p:txBody>
      </p:sp>
    </p:spTree>
    <p:extLst>
      <p:ext uri="{BB962C8B-B14F-4D97-AF65-F5344CB8AC3E}">
        <p14:creationId xmlns:p14="http://schemas.microsoft.com/office/powerpoint/2010/main" val="1253967421"/>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6" r:id="rId3"/>
  </p:sldLayoutIdLst>
  <p:txStyles>
    <p:titleStyle>
      <a:lvl1pPr algn="l" defTabSz="1371600" rtl="0" eaLnBrk="1" latinLnBrk="0" hangingPunct="1">
        <a:lnSpc>
          <a:spcPct val="90000"/>
        </a:lnSpc>
        <a:spcBef>
          <a:spcPct val="0"/>
        </a:spcBef>
        <a:buNone/>
        <a:defRPr sz="6600" b="1"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6BFEA-BF5F-004D-8588-DA3887D2C71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FE81C1-C655-3846-B747-716C4DBC3616}"/>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63D5E87-E586-8B4A-8601-4E2F7C16439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D7D87DA7-9439-DA49-83A2-9D7307A4E18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66E17-7FBE-864E-93D4-58320AB400B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787BF2E-A4CD-B24D-A5D2-F47FA0EFF0E7}" type="slidenum">
              <a:rPr lang="en-US" smtClean="0"/>
              <a:t>‹#›</a:t>
            </a:fld>
            <a:endParaRPr lang="en-US"/>
          </a:p>
        </p:txBody>
      </p:sp>
    </p:spTree>
    <p:extLst>
      <p:ext uri="{BB962C8B-B14F-4D97-AF65-F5344CB8AC3E}">
        <p14:creationId xmlns:p14="http://schemas.microsoft.com/office/powerpoint/2010/main" val="1040266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b="1"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1" kern="1200">
          <a:solidFill>
            <a:schemeClr val="bg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1" kern="1200">
          <a:solidFill>
            <a:schemeClr val="bg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1" kern="1200">
          <a:solidFill>
            <a:schemeClr val="bg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1" kern="1200">
          <a:solidFill>
            <a:schemeClr val="bg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1" kern="1200">
          <a:solidFill>
            <a:schemeClr val="bg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76BFEA-BF5F-004D-8588-DA3887D2C71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FE81C1-C655-3846-B747-716C4DBC3616}"/>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63D5E87-E586-8B4A-8601-4E2F7C16439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33667A2-458E-2147-8EF0-A8B2383FD152}" type="datetimeFigureOut">
              <a:rPr lang="en-US" smtClean="0"/>
              <a:t>1/31/22</a:t>
            </a:fld>
            <a:endParaRPr lang="en-US"/>
          </a:p>
        </p:txBody>
      </p:sp>
      <p:sp>
        <p:nvSpPr>
          <p:cNvPr id="5" name="Footer Placeholder 4">
            <a:extLst>
              <a:ext uri="{FF2B5EF4-FFF2-40B4-BE49-F238E27FC236}">
                <a16:creationId xmlns:a16="http://schemas.microsoft.com/office/drawing/2014/main" id="{D7D87DA7-9439-DA49-83A2-9D7307A4E18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66E17-7FBE-864E-93D4-58320AB400B8}"/>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4787BF2E-A4CD-B24D-A5D2-F47FA0EFF0E7}" type="slidenum">
              <a:rPr lang="en-US" smtClean="0"/>
              <a:t>‹#›</a:t>
            </a:fld>
            <a:endParaRPr lang="en-US"/>
          </a:p>
        </p:txBody>
      </p:sp>
    </p:spTree>
    <p:extLst>
      <p:ext uri="{BB962C8B-B14F-4D97-AF65-F5344CB8AC3E}">
        <p14:creationId xmlns:p14="http://schemas.microsoft.com/office/powerpoint/2010/main" val="19934534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1371600" rtl="0" eaLnBrk="1" latinLnBrk="0" hangingPunct="1">
        <a:lnSpc>
          <a:spcPct val="90000"/>
        </a:lnSpc>
        <a:spcBef>
          <a:spcPct val="0"/>
        </a:spcBef>
        <a:buNone/>
        <a:defRPr sz="6600" b="1"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1" kern="1200">
          <a:solidFill>
            <a:schemeClr val="bg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1" kern="1200">
          <a:solidFill>
            <a:schemeClr val="bg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1" kern="1200">
          <a:solidFill>
            <a:schemeClr val="bg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1" kern="1200">
          <a:solidFill>
            <a:schemeClr val="bg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1" kern="1200">
          <a:solidFill>
            <a:schemeClr val="bg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cone@agathonedu.com"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www.drcone.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americanbar.org/groups/crsj/publications/human_rights_magazine_home/civil-rights-reimagining-policing/a-lesson-on-critical-race-theory/" TargetMode="Externa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lacklivesmatter.com/herstory/"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ypost.com/2020/09/24/blm-removes-website-language-blasting-nuclear-family-structure/"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barna.com/research/problems-solutions-racism/" TargetMode="Externa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GovRonDeSantis/status/1402983754134704129" TargetMode="Externa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s://www.nytimes.com/article/what-is-critical-race-theory.html" TargetMode="External"/><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B55E8671-1F5F-F843-AF9E-39B32AB44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694" y="1212574"/>
            <a:ext cx="8502767" cy="5277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9FE886-7DB4-454A-B402-2B14D48E2CD9}"/>
              </a:ext>
            </a:extLst>
          </p:cNvPr>
          <p:cNvSpPr>
            <a:spLocks noGrp="1"/>
          </p:cNvSpPr>
          <p:nvPr>
            <p:ph type="ctrTitle"/>
          </p:nvPr>
        </p:nvSpPr>
        <p:spPr>
          <a:xfrm>
            <a:off x="10296939" y="3336276"/>
            <a:ext cx="5963478" cy="3153506"/>
          </a:xfrm>
        </p:spPr>
        <p:txBody>
          <a:bodyPr/>
          <a:lstStyle/>
          <a:p>
            <a:pPr algn="l"/>
            <a:r>
              <a:rPr lang="en-US" sz="12400" b="0" dirty="0">
                <a:solidFill>
                  <a:schemeClr val="bg1"/>
                </a:solidFill>
                <a:latin typeface="Impact" panose="020B0806030902050204" pitchFamily="34" charset="0"/>
                <a:cs typeface="Aharoni" panose="02010803020104030203" pitchFamily="2" charset="-79"/>
              </a:rPr>
              <a:t>C</a:t>
            </a:r>
            <a:r>
              <a:rPr lang="en-US" sz="12400" b="0" dirty="0">
                <a:latin typeface="Impact" panose="020B0806030902050204" pitchFamily="34" charset="0"/>
                <a:cs typeface="Aharoni" panose="02010803020104030203" pitchFamily="2" charset="-79"/>
              </a:rPr>
              <a:t>RITICAL </a:t>
            </a:r>
            <a:r>
              <a:rPr lang="en-US" sz="12400" b="0" dirty="0">
                <a:solidFill>
                  <a:schemeClr val="bg1"/>
                </a:solidFill>
                <a:latin typeface="Impact" panose="020B0806030902050204" pitchFamily="34" charset="0"/>
                <a:cs typeface="Aharoni" panose="02010803020104030203" pitchFamily="2" charset="-79"/>
              </a:rPr>
              <a:t>R</a:t>
            </a:r>
            <a:r>
              <a:rPr lang="en-US" sz="12400" b="0" dirty="0">
                <a:latin typeface="Impact" panose="020B0806030902050204" pitchFamily="34" charset="0"/>
                <a:cs typeface="Aharoni" panose="02010803020104030203" pitchFamily="2" charset="-79"/>
              </a:rPr>
              <a:t>ACE </a:t>
            </a:r>
            <a:r>
              <a:rPr lang="en-US" sz="12400" b="0" dirty="0">
                <a:solidFill>
                  <a:schemeClr val="bg1"/>
                </a:solidFill>
                <a:latin typeface="Impact" panose="020B0806030902050204" pitchFamily="34" charset="0"/>
                <a:cs typeface="Aharoni" panose="02010803020104030203" pitchFamily="2" charset="-79"/>
              </a:rPr>
              <a:t>T</a:t>
            </a:r>
            <a:r>
              <a:rPr lang="en-US" sz="12400" b="0" dirty="0">
                <a:latin typeface="Impact" panose="020B0806030902050204" pitchFamily="34" charset="0"/>
                <a:cs typeface="Aharoni" panose="02010803020104030203" pitchFamily="2" charset="-79"/>
              </a:rPr>
              <a:t>HEORY</a:t>
            </a:r>
            <a:endParaRPr lang="en-US" sz="12400" dirty="0"/>
          </a:p>
        </p:txBody>
      </p:sp>
      <p:sp>
        <p:nvSpPr>
          <p:cNvPr id="3" name="Subtitle 2">
            <a:extLst>
              <a:ext uri="{FF2B5EF4-FFF2-40B4-BE49-F238E27FC236}">
                <a16:creationId xmlns:a16="http://schemas.microsoft.com/office/drawing/2014/main" id="{BAD5C53C-D817-214F-AA94-458503516525}"/>
              </a:ext>
            </a:extLst>
          </p:cNvPr>
          <p:cNvSpPr>
            <a:spLocks noGrp="1"/>
          </p:cNvSpPr>
          <p:nvPr>
            <p:ph type="subTitle" idx="1"/>
          </p:nvPr>
        </p:nvSpPr>
        <p:spPr>
          <a:xfrm>
            <a:off x="695739" y="7512203"/>
            <a:ext cx="13716000" cy="2202562"/>
          </a:xfrm>
        </p:spPr>
        <p:txBody>
          <a:bodyPr/>
          <a:lstStyle/>
          <a:p>
            <a:pPr algn="l">
              <a:spcBef>
                <a:spcPts val="0"/>
              </a:spcBef>
            </a:pPr>
            <a:r>
              <a:rPr lang="en-US" b="1" dirty="0"/>
              <a:t>Christopher Cone, </a:t>
            </a:r>
            <a:r>
              <a:rPr lang="en-US" b="1" dirty="0" err="1"/>
              <a:t>Th.D</a:t>
            </a:r>
            <a:r>
              <a:rPr lang="en-US" b="1" dirty="0"/>
              <a:t>, </a:t>
            </a:r>
            <a:r>
              <a:rPr lang="en-US" b="1" dirty="0" err="1"/>
              <a:t>Ph.D</a:t>
            </a:r>
            <a:r>
              <a:rPr lang="en-US" b="1" dirty="0"/>
              <a:t>, </a:t>
            </a:r>
            <a:r>
              <a:rPr lang="en-US" b="1" dirty="0" err="1"/>
              <a:t>Ph.D</a:t>
            </a:r>
            <a:endParaRPr lang="en-US" b="1" dirty="0"/>
          </a:p>
          <a:p>
            <a:pPr algn="l">
              <a:spcBef>
                <a:spcPts val="0"/>
              </a:spcBef>
            </a:pPr>
            <a:r>
              <a:rPr lang="en-US" dirty="0"/>
              <a:t>President / Research Professor</a:t>
            </a:r>
          </a:p>
          <a:p>
            <a:pPr algn="l">
              <a:spcBef>
                <a:spcPts val="0"/>
              </a:spcBef>
            </a:pPr>
            <a:r>
              <a:rPr lang="en-US" sz="2800" dirty="0">
                <a:solidFill>
                  <a:schemeClr val="accent1"/>
                </a:solidFill>
                <a:hlinkClick r:id="rId3">
                  <a:extLst>
                    <a:ext uri="{A12FA001-AC4F-418D-AE19-62706E023703}">
                      <ahyp:hlinkClr xmlns:ahyp="http://schemas.microsoft.com/office/drawing/2018/hyperlinkcolor" val="tx"/>
                    </a:ext>
                  </a:extLst>
                </a:hlinkClick>
              </a:rPr>
              <a:t>ccone@agathonedu.com</a:t>
            </a:r>
            <a:endParaRPr lang="en-US" sz="2800" dirty="0">
              <a:solidFill>
                <a:schemeClr val="accent1"/>
              </a:solidFill>
            </a:endParaRPr>
          </a:p>
          <a:p>
            <a:pPr algn="l">
              <a:spcBef>
                <a:spcPts val="0"/>
              </a:spcBef>
            </a:pPr>
            <a:r>
              <a:rPr lang="en-US" sz="2800" dirty="0">
                <a:solidFill>
                  <a:schemeClr val="accent1"/>
                </a:solidFill>
                <a:hlinkClick r:id="rId4">
                  <a:extLst>
                    <a:ext uri="{A12FA001-AC4F-418D-AE19-62706E023703}">
                      <ahyp:hlinkClr xmlns:ahyp="http://schemas.microsoft.com/office/drawing/2018/hyperlinkcolor" val="tx"/>
                    </a:ext>
                  </a:extLst>
                </a:hlinkClick>
              </a:rPr>
              <a:t>www.agathonedu.com</a:t>
            </a:r>
          </a:p>
          <a:p>
            <a:pPr algn="l">
              <a:spcBef>
                <a:spcPts val="0"/>
              </a:spcBef>
            </a:pPr>
            <a:r>
              <a:rPr lang="en-US" sz="2800" dirty="0">
                <a:solidFill>
                  <a:schemeClr val="accent1"/>
                </a:solidFill>
                <a:hlinkClick r:id="rId4">
                  <a:extLst>
                    <a:ext uri="{A12FA001-AC4F-418D-AE19-62706E023703}">
                      <ahyp:hlinkClr xmlns:ahyp="http://schemas.microsoft.com/office/drawing/2018/hyperlinkcolor" val="tx"/>
                    </a:ext>
                  </a:extLst>
                </a:hlinkClick>
              </a:rPr>
              <a:t>www.drcone.com</a:t>
            </a:r>
            <a:endParaRPr lang="en-US" sz="2800" dirty="0">
              <a:solidFill>
                <a:schemeClr val="accent1"/>
              </a:solidFill>
            </a:endParaRPr>
          </a:p>
          <a:p>
            <a:pPr algn="l">
              <a:spcBef>
                <a:spcPts val="0"/>
              </a:spcBef>
            </a:pPr>
            <a:endParaRPr lang="en-US" dirty="0"/>
          </a:p>
          <a:p>
            <a:pPr algn="l">
              <a:spcBef>
                <a:spcPts val="0"/>
              </a:spcBef>
            </a:pPr>
            <a:endParaRPr lang="en-US" dirty="0"/>
          </a:p>
          <a:p>
            <a:pPr>
              <a:spcBef>
                <a:spcPts val="0"/>
              </a:spcBef>
            </a:pPr>
            <a:endParaRPr lang="en-US" dirty="0"/>
          </a:p>
        </p:txBody>
      </p:sp>
      <p:sp>
        <p:nvSpPr>
          <p:cNvPr id="6" name="Title 1">
            <a:extLst>
              <a:ext uri="{FF2B5EF4-FFF2-40B4-BE49-F238E27FC236}">
                <a16:creationId xmlns:a16="http://schemas.microsoft.com/office/drawing/2014/main" id="{2522D51F-767D-544B-8E5F-BFED6438C3A7}"/>
              </a:ext>
            </a:extLst>
          </p:cNvPr>
          <p:cNvSpPr txBox="1">
            <a:spLocks/>
          </p:cNvSpPr>
          <p:nvPr/>
        </p:nvSpPr>
        <p:spPr>
          <a:xfrm>
            <a:off x="9144000" y="5872158"/>
            <a:ext cx="7633253" cy="1958097"/>
          </a:xfrm>
          <a:prstGeom prst="rect">
            <a:avLst/>
          </a:prstGeom>
        </p:spPr>
        <p:txBody>
          <a:bodyPr anchor="b"/>
          <a:lstStyle>
            <a:lvl1pPr algn="ctr" defTabSz="1371600" rtl="0" eaLnBrk="1" latinLnBrk="0" hangingPunct="1">
              <a:lnSpc>
                <a:spcPct val="90000"/>
              </a:lnSpc>
              <a:spcBef>
                <a:spcPct val="0"/>
              </a:spcBef>
              <a:buNone/>
              <a:defRPr sz="9000" b="1" kern="1200">
                <a:solidFill>
                  <a:schemeClr val="tx1"/>
                </a:solidFill>
                <a:latin typeface="+mj-lt"/>
                <a:ea typeface="+mj-ea"/>
                <a:cs typeface="+mj-cs"/>
              </a:defRPr>
            </a:lvl1pPr>
          </a:lstStyle>
          <a:p>
            <a:pPr algn="r"/>
            <a:br>
              <a:rPr lang="en-US" sz="4800" b="0" dirty="0">
                <a:latin typeface="Impact" panose="020B0806030902050204" pitchFamily="34" charset="0"/>
                <a:cs typeface="Aharoni" panose="02010803020104030203" pitchFamily="2" charset="-79"/>
              </a:rPr>
            </a:br>
            <a:r>
              <a:rPr lang="en-US" sz="4800" b="0" dirty="0">
                <a:latin typeface="Impact" panose="020B0806030902050204" pitchFamily="34" charset="0"/>
                <a:cs typeface="Aharoni" panose="02010803020104030203" pitchFamily="2" charset="-79"/>
              </a:rPr>
              <a:t>and Biblical Perspective</a:t>
            </a:r>
            <a:br>
              <a:rPr lang="en-US" sz="4800" b="0" dirty="0">
                <a:latin typeface="Impact" panose="020B0806030902050204" pitchFamily="34" charset="0"/>
                <a:cs typeface="Aharoni" panose="02010803020104030203" pitchFamily="2" charset="-79"/>
              </a:rPr>
            </a:br>
            <a:endParaRPr lang="en-US" sz="4800" dirty="0"/>
          </a:p>
        </p:txBody>
      </p:sp>
    </p:spTree>
    <p:extLst>
      <p:ext uri="{BB962C8B-B14F-4D97-AF65-F5344CB8AC3E}">
        <p14:creationId xmlns:p14="http://schemas.microsoft.com/office/powerpoint/2010/main" val="203516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CRT: What is it?</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1" y="4015408"/>
            <a:ext cx="10769048" cy="5723903"/>
          </a:xfrm>
        </p:spPr>
        <p:txBody>
          <a:bodyPr>
            <a:normAutofit/>
          </a:bodyPr>
          <a:lstStyle/>
          <a:p>
            <a:r>
              <a:rPr lang="en-US" dirty="0">
                <a:solidFill>
                  <a:schemeClr val="tx1"/>
                </a:solidFill>
              </a:rPr>
              <a:t>CRT founder Derrick Bell</a:t>
            </a:r>
          </a:p>
          <a:p>
            <a:r>
              <a:rPr lang="en-US" dirty="0">
                <a:solidFill>
                  <a:schemeClr val="tx1"/>
                </a:solidFill>
              </a:rPr>
              <a:t>Rather than offering definitive answers, Bell sought to “provoke discussions.” </a:t>
            </a:r>
          </a:p>
          <a:p>
            <a:r>
              <a:rPr lang="en-US" sz="2400" dirty="0">
                <a:solidFill>
                  <a:schemeClr val="tx1"/>
                </a:solidFill>
              </a:rPr>
              <a:t>Derrick Bell, </a:t>
            </a:r>
            <a:r>
              <a:rPr lang="en-US" sz="2400" i="1" dirty="0">
                <a:solidFill>
                  <a:schemeClr val="tx1"/>
                </a:solidFill>
              </a:rPr>
              <a:t>And We Are Not Saved</a:t>
            </a:r>
            <a:r>
              <a:rPr lang="en-US" sz="2400" dirty="0">
                <a:solidFill>
                  <a:schemeClr val="tx1"/>
                </a:solidFill>
              </a:rPr>
              <a:t>, 3.</a:t>
            </a:r>
          </a:p>
          <a:p>
            <a:r>
              <a:rPr lang="en-US" dirty="0">
                <a:solidFill>
                  <a:schemeClr val="tx1"/>
                </a:solidFill>
              </a:rPr>
              <a:t>Apparent progress = largely symbolic, but nothing has really changed</a:t>
            </a:r>
          </a:p>
          <a:p>
            <a:endParaRPr lang="en-US" dirty="0">
              <a:solidFill>
                <a:schemeClr val="tx1"/>
              </a:solidFill>
            </a:endParaRPr>
          </a:p>
          <a:p>
            <a:endParaRPr lang="en-US" sz="2400" dirty="0">
              <a:solidFill>
                <a:schemeClr val="tx1"/>
              </a:solidFill>
            </a:endParaRPr>
          </a:p>
        </p:txBody>
      </p:sp>
      <p:pic>
        <p:nvPicPr>
          <p:cNvPr id="5122" name="Picture 2" descr="Stand Up, Speak Out,' Derrick Bell Told Law Students : NPR">
            <a:extLst>
              <a:ext uri="{FF2B5EF4-FFF2-40B4-BE49-F238E27FC236}">
                <a16:creationId xmlns:a16="http://schemas.microsoft.com/office/drawing/2014/main" id="{1209F796-7C7A-924B-B3FF-AE382B5ED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3061" y="0"/>
            <a:ext cx="5724939" cy="428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42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CRT: What is it?</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1" y="4015408"/>
            <a:ext cx="10769048" cy="5723903"/>
          </a:xfrm>
        </p:spPr>
        <p:txBody>
          <a:bodyPr>
            <a:normAutofit/>
          </a:bodyPr>
          <a:lstStyle/>
          <a:p>
            <a:r>
              <a:rPr lang="en-US" dirty="0">
                <a:solidFill>
                  <a:schemeClr val="tx1"/>
                </a:solidFill>
              </a:rPr>
              <a:t>“Policemen stand not only for civic order by formal laws and regulations, but also for white supremacy and a whole set of social customs.” </a:t>
            </a:r>
            <a:r>
              <a:rPr lang="en-US" sz="2400" dirty="0">
                <a:solidFill>
                  <a:schemeClr val="tx1"/>
                </a:solidFill>
              </a:rPr>
              <a:t>Ogletree, Ibid.</a:t>
            </a:r>
          </a:p>
          <a:p>
            <a:r>
              <a:rPr lang="en-US" sz="4000" dirty="0">
                <a:solidFill>
                  <a:schemeClr val="tx1"/>
                </a:solidFill>
              </a:rPr>
              <a:t>Racism remains pervasive and is, in fact, permanent</a:t>
            </a:r>
          </a:p>
          <a:p>
            <a:endParaRPr lang="en-US" sz="2400" dirty="0">
              <a:solidFill>
                <a:schemeClr val="tx1"/>
              </a:solidFill>
            </a:endParaRPr>
          </a:p>
        </p:txBody>
      </p:sp>
      <p:pic>
        <p:nvPicPr>
          <p:cNvPr id="7170" name="Picture 2" descr="First Person: Charles Ogletree - The Boston Globe">
            <a:extLst>
              <a:ext uri="{FF2B5EF4-FFF2-40B4-BE49-F238E27FC236}">
                <a16:creationId xmlns:a16="http://schemas.microsoft.com/office/drawing/2014/main" id="{277402F7-A7C0-DE41-8806-38F2310F0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2245" y="-1"/>
            <a:ext cx="6735755" cy="373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51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CRT: What is it?</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555141" y="2107095"/>
            <a:ext cx="12266337" cy="6062869"/>
          </a:xfrm>
        </p:spPr>
        <p:txBody>
          <a:bodyPr>
            <a:noAutofit/>
          </a:bodyPr>
          <a:lstStyle/>
          <a:p>
            <a:r>
              <a:rPr lang="en-US" sz="4000" dirty="0">
                <a:solidFill>
                  <a:schemeClr val="tx1"/>
                </a:solidFill>
              </a:rPr>
              <a:t>…[CRT] critiques how the social construction of race and institutionalized racism perpetuate a racial caste system that relegates people of color to the bottom tiers. CRT also recognizes that race intersects with other identities, including sexuality, gender identity, and others. CRT recognizes that racism is not a bygone relic of the past. Instead, it acknowledges that the legacy of slavery, segregation, and the imposition of second-class citizenship on Black Americans and other people of color continue to permeate the social fabric of this nation.</a:t>
            </a:r>
          </a:p>
          <a:p>
            <a:r>
              <a:rPr lang="en-US" sz="2400" dirty="0">
                <a:solidFill>
                  <a:schemeClr val="tx1"/>
                </a:solidFill>
              </a:rPr>
              <a:t>Janel George, “A Lesson on Critical Race Theory” </a:t>
            </a:r>
            <a:r>
              <a:rPr lang="en-US" sz="2400" i="1" dirty="0">
                <a:solidFill>
                  <a:schemeClr val="tx1"/>
                </a:solidFill>
              </a:rPr>
              <a:t>Human Rights Magazine</a:t>
            </a:r>
            <a:r>
              <a:rPr lang="en-US" sz="2400" dirty="0">
                <a:solidFill>
                  <a:schemeClr val="tx1"/>
                </a:solidFill>
              </a:rPr>
              <a:t>, Vol 46, No. 2, Civil Rights Reimagining Policy, Jan 11, 2021 viewed at </a:t>
            </a:r>
            <a:r>
              <a:rPr lang="en-US" sz="2400" u="sng" dirty="0">
                <a:solidFill>
                  <a:schemeClr val="tx1"/>
                </a:solidFill>
                <a:hlinkClick r:id="rId3">
                  <a:extLst>
                    <a:ext uri="{A12FA001-AC4F-418D-AE19-62706E023703}">
                      <ahyp:hlinkClr xmlns:ahyp="http://schemas.microsoft.com/office/drawing/2018/hyperlinkcolor" val="tx"/>
                    </a:ext>
                  </a:extLst>
                </a:hlinkClick>
              </a:rPr>
              <a:t>https://www.americanbar.org/groups/crsj/publications/human_rights_magazine_home/civil-rights-reimagining-policing/a-lesson-on-critical-race-theory/</a:t>
            </a:r>
            <a:r>
              <a:rPr lang="en-US" sz="2400" dirty="0">
                <a:solidFill>
                  <a:schemeClr val="tx1"/>
                </a:solidFill>
              </a:rPr>
              <a:t>. </a:t>
            </a:r>
          </a:p>
        </p:txBody>
      </p:sp>
    </p:spTree>
    <p:extLst>
      <p:ext uri="{BB962C8B-B14F-4D97-AF65-F5344CB8AC3E}">
        <p14:creationId xmlns:p14="http://schemas.microsoft.com/office/powerpoint/2010/main" val="352337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Intersectionality</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1643691" cy="5546034"/>
          </a:xfrm>
        </p:spPr>
        <p:txBody>
          <a:bodyPr>
            <a:normAutofit/>
          </a:bodyPr>
          <a:lstStyle/>
          <a:p>
            <a:r>
              <a:rPr lang="en-US" dirty="0">
                <a:solidFill>
                  <a:schemeClr val="tx1"/>
                </a:solidFill>
              </a:rPr>
              <a:t>“Black women are sometimes excluded from feminist theory and antiracist policy discourse because both are predicated on a discrete set of experiences that often does not accurately reflect the interaction of race and gender.” </a:t>
            </a:r>
            <a:r>
              <a:rPr lang="en-US" sz="2400" dirty="0">
                <a:solidFill>
                  <a:schemeClr val="tx1"/>
                </a:solidFill>
              </a:rPr>
              <a:t>Crenshaw, 140.</a:t>
            </a:r>
          </a:p>
        </p:txBody>
      </p:sp>
      <p:pic>
        <p:nvPicPr>
          <p:cNvPr id="9218" name="Picture 2" descr="Kimberlé Crenshaw | Speaker | TED">
            <a:extLst>
              <a:ext uri="{FF2B5EF4-FFF2-40B4-BE49-F238E27FC236}">
                <a16:creationId xmlns:a16="http://schemas.microsoft.com/office/drawing/2014/main" id="{8F3C4B70-EF75-0842-98BF-ACA693D82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2574" y="-1"/>
            <a:ext cx="5645426" cy="424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11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Intersectionality</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1643691" cy="5546034"/>
          </a:xfrm>
        </p:spPr>
        <p:txBody>
          <a:bodyPr>
            <a:normAutofit fontScale="92500"/>
          </a:bodyPr>
          <a:lstStyle/>
          <a:p>
            <a:r>
              <a:rPr lang="en-US" dirty="0">
                <a:solidFill>
                  <a:schemeClr val="tx1"/>
                </a:solidFill>
              </a:rPr>
              <a:t>“Black women are protected only to the extent that their experiences coincide with those of either of the two groups [black men, white women].” </a:t>
            </a:r>
            <a:r>
              <a:rPr lang="en-US" sz="2600" dirty="0">
                <a:solidFill>
                  <a:schemeClr val="tx1"/>
                </a:solidFill>
              </a:rPr>
              <a:t>Crenshaw, 143.</a:t>
            </a:r>
          </a:p>
          <a:p>
            <a:endParaRPr lang="en-US" dirty="0">
              <a:solidFill>
                <a:schemeClr val="tx1"/>
              </a:solidFill>
            </a:endParaRPr>
          </a:p>
          <a:p>
            <a:r>
              <a:rPr lang="en-US" dirty="0">
                <a:solidFill>
                  <a:schemeClr val="tx1"/>
                </a:solidFill>
              </a:rPr>
              <a:t>“Because the intersectional experience is greater than the sum of racism and sexism, any analysis that does not take intersectionality into account cannot sufficiently address the particular manner in which Black women are subordinated.” </a:t>
            </a:r>
            <a:r>
              <a:rPr lang="en-US" sz="2600" dirty="0">
                <a:solidFill>
                  <a:schemeClr val="tx1"/>
                </a:solidFill>
              </a:rPr>
              <a:t>Crenshaw, 140.</a:t>
            </a:r>
          </a:p>
        </p:txBody>
      </p:sp>
      <p:pic>
        <p:nvPicPr>
          <p:cNvPr id="9218" name="Picture 2" descr="Kimberlé Crenshaw | Speaker | TED">
            <a:extLst>
              <a:ext uri="{FF2B5EF4-FFF2-40B4-BE49-F238E27FC236}">
                <a16:creationId xmlns:a16="http://schemas.microsoft.com/office/drawing/2014/main" id="{8F3C4B70-EF75-0842-98BF-ACA693D82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2574" y="-1"/>
            <a:ext cx="5645426" cy="424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22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Intersectionality</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1643691" cy="5546034"/>
          </a:xfrm>
        </p:spPr>
        <p:txBody>
          <a:bodyPr>
            <a:normAutofit/>
          </a:bodyPr>
          <a:lstStyle/>
          <a:p>
            <a:r>
              <a:rPr lang="en-US" dirty="0">
                <a:solidFill>
                  <a:schemeClr val="tx1"/>
                </a:solidFill>
              </a:rPr>
              <a:t>intersectionality – is designed “…to look beneath the prevailing conceptions of discrimination and to challenge the complacency that accompanies belief in the effectiveness of this framework. By so doing, we may develop language which is critical of the dominant view and which provides some basis for unifying activity.” </a:t>
            </a:r>
          </a:p>
          <a:p>
            <a:r>
              <a:rPr lang="en-US" sz="2400" dirty="0">
                <a:solidFill>
                  <a:schemeClr val="tx1"/>
                </a:solidFill>
              </a:rPr>
              <a:t>Crenshaw, 167.</a:t>
            </a:r>
          </a:p>
        </p:txBody>
      </p:sp>
      <p:pic>
        <p:nvPicPr>
          <p:cNvPr id="9218" name="Picture 2" descr="Kimberlé Crenshaw | Speaker | TED">
            <a:extLst>
              <a:ext uri="{FF2B5EF4-FFF2-40B4-BE49-F238E27FC236}">
                <a16:creationId xmlns:a16="http://schemas.microsoft.com/office/drawing/2014/main" id="{8F3C4B70-EF75-0842-98BF-ACA693D82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2574" y="-1"/>
            <a:ext cx="5645426" cy="424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39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Black Lives Matter (BLM)</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1643691" cy="5546034"/>
          </a:xfrm>
        </p:spPr>
        <p:txBody>
          <a:bodyPr>
            <a:normAutofit/>
          </a:bodyPr>
          <a:lstStyle/>
          <a:p>
            <a:r>
              <a:rPr lang="en-US" dirty="0">
                <a:solidFill>
                  <a:schemeClr val="tx1"/>
                </a:solidFill>
              </a:rPr>
              <a:t>“Black liberation movements” create “room, space, and leadership mostly for Black heterosexual, cisgender men — leaving women, queer and transgender people, and others either out of the movement or in the background to move the work forward with little or no recognition.” </a:t>
            </a:r>
            <a:r>
              <a:rPr lang="en-US" sz="2400" dirty="0">
                <a:solidFill>
                  <a:schemeClr val="tx1"/>
                </a:solidFill>
              </a:rPr>
              <a:t>“Herstory,” viewed at </a:t>
            </a:r>
            <a:r>
              <a:rPr lang="en-US" sz="2400" u="sng" dirty="0">
                <a:solidFill>
                  <a:schemeClr val="tx1"/>
                </a:solidFill>
                <a:hlinkClick r:id="rId2">
                  <a:extLst>
                    <a:ext uri="{A12FA001-AC4F-418D-AE19-62706E023703}">
                      <ahyp:hlinkClr xmlns:ahyp="http://schemas.microsoft.com/office/drawing/2018/hyperlinkcolor" val="tx"/>
                    </a:ext>
                  </a:extLst>
                </a:hlinkClick>
              </a:rPr>
              <a:t>https://blacklivesmatter.com/herstory/</a:t>
            </a:r>
            <a:r>
              <a:rPr lang="en-US" sz="2400" dirty="0">
                <a:solidFill>
                  <a:schemeClr val="tx1"/>
                </a:solidFill>
              </a:rPr>
              <a:t>.</a:t>
            </a:r>
          </a:p>
          <a:p>
            <a:r>
              <a:rPr lang="en-US" sz="2400" dirty="0">
                <a:solidFill>
                  <a:schemeClr val="tx1"/>
                </a:solidFill>
              </a:rPr>
              <a:t>Alicia Garza, Patrisse </a:t>
            </a:r>
            <a:r>
              <a:rPr lang="en-US" sz="2400" dirty="0" err="1">
                <a:solidFill>
                  <a:schemeClr val="tx1"/>
                </a:solidFill>
              </a:rPr>
              <a:t>Cullors</a:t>
            </a:r>
            <a:r>
              <a:rPr lang="en-US" sz="2400" dirty="0">
                <a:solidFill>
                  <a:schemeClr val="tx1"/>
                </a:solidFill>
              </a:rPr>
              <a:t>, and Opal Tometi </a:t>
            </a:r>
          </a:p>
        </p:txBody>
      </p:sp>
      <p:pic>
        <p:nvPicPr>
          <p:cNvPr id="7" name="Picture 6" descr="A group of women&#10;&#10;Description automatically generated with medium confidence">
            <a:extLst>
              <a:ext uri="{FF2B5EF4-FFF2-40B4-BE49-F238E27FC236}">
                <a16:creationId xmlns:a16="http://schemas.microsoft.com/office/drawing/2014/main" id="{9A3FCCF5-A03F-374E-8A5F-5E2B49573857}"/>
              </a:ext>
            </a:extLst>
          </p:cNvPr>
          <p:cNvPicPr>
            <a:picLocks noChangeAspect="1"/>
          </p:cNvPicPr>
          <p:nvPr/>
        </p:nvPicPr>
        <p:blipFill>
          <a:blip r:embed="rId3"/>
          <a:stretch>
            <a:fillRect/>
          </a:stretch>
        </p:blipFill>
        <p:spPr>
          <a:xfrm>
            <a:off x="12284765" y="0"/>
            <a:ext cx="6003234" cy="3490465"/>
          </a:xfrm>
          <a:prstGeom prst="rect">
            <a:avLst/>
          </a:prstGeom>
        </p:spPr>
      </p:pic>
    </p:spTree>
    <p:extLst>
      <p:ext uri="{BB962C8B-B14F-4D97-AF65-F5344CB8AC3E}">
        <p14:creationId xmlns:p14="http://schemas.microsoft.com/office/powerpoint/2010/main" val="321874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Black Lives Matter (BLM)</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1643691" cy="5546034"/>
          </a:xfrm>
        </p:spPr>
        <p:txBody>
          <a:bodyPr>
            <a:normAutofit/>
          </a:bodyPr>
          <a:lstStyle/>
          <a:p>
            <a:r>
              <a:rPr lang="en-US" dirty="0">
                <a:solidFill>
                  <a:schemeClr val="tx1"/>
                </a:solidFill>
              </a:rPr>
              <a:t>“disrupt[s] the Western-prescribed nuclear family structure requirement by supporting each other as extended families and ‘villages’ that collectively care for one another, especially our children, to the degree that mothers, parents, and children are comfortable.” </a:t>
            </a:r>
            <a:r>
              <a:rPr lang="en-US" sz="2600" dirty="0">
                <a:solidFill>
                  <a:schemeClr val="tx1"/>
                </a:solidFill>
              </a:rPr>
              <a:t>Quoted by Joshua Rhett Miller, “BLM site removes page on ‘nuclear family structure’ amid NFL vet’s criticism,” </a:t>
            </a:r>
            <a:r>
              <a:rPr lang="en-US" sz="2600" i="1" dirty="0">
                <a:solidFill>
                  <a:schemeClr val="tx1"/>
                </a:solidFill>
              </a:rPr>
              <a:t>New York Post</a:t>
            </a:r>
            <a:r>
              <a:rPr lang="en-US" sz="2600" dirty="0">
                <a:solidFill>
                  <a:schemeClr val="tx1"/>
                </a:solidFill>
              </a:rPr>
              <a:t>, September 24, 2020, viewed at </a:t>
            </a:r>
            <a:r>
              <a:rPr lang="en-US" sz="2600" u="sng" dirty="0">
                <a:solidFill>
                  <a:schemeClr val="tx1"/>
                </a:solidFill>
                <a:hlinkClick r:id="rId2">
                  <a:extLst>
                    <a:ext uri="{A12FA001-AC4F-418D-AE19-62706E023703}">
                      <ahyp:hlinkClr xmlns:ahyp="http://schemas.microsoft.com/office/drawing/2018/hyperlinkcolor" val="tx"/>
                    </a:ext>
                  </a:extLst>
                </a:hlinkClick>
              </a:rPr>
              <a:t>https://nypost.com/2020/09/24/blm-removes-website-language-blasting-nuclear-family-structure/</a:t>
            </a:r>
            <a:r>
              <a:rPr lang="en-US" sz="2600" dirty="0">
                <a:solidFill>
                  <a:schemeClr val="tx1"/>
                </a:solidFill>
              </a:rPr>
              <a:t>. </a:t>
            </a:r>
          </a:p>
        </p:txBody>
      </p:sp>
      <p:pic>
        <p:nvPicPr>
          <p:cNvPr id="7" name="Picture 6" descr="A group of women&#10;&#10;Description automatically generated with medium confidence">
            <a:extLst>
              <a:ext uri="{FF2B5EF4-FFF2-40B4-BE49-F238E27FC236}">
                <a16:creationId xmlns:a16="http://schemas.microsoft.com/office/drawing/2014/main" id="{9A3FCCF5-A03F-374E-8A5F-5E2B49573857}"/>
              </a:ext>
            </a:extLst>
          </p:cNvPr>
          <p:cNvPicPr>
            <a:picLocks noChangeAspect="1"/>
          </p:cNvPicPr>
          <p:nvPr/>
        </p:nvPicPr>
        <p:blipFill>
          <a:blip r:embed="rId3"/>
          <a:stretch>
            <a:fillRect/>
          </a:stretch>
        </p:blipFill>
        <p:spPr>
          <a:xfrm>
            <a:off x="12284765" y="0"/>
            <a:ext cx="6003234" cy="3490465"/>
          </a:xfrm>
          <a:prstGeom prst="rect">
            <a:avLst/>
          </a:prstGeom>
        </p:spPr>
      </p:pic>
    </p:spTree>
    <p:extLst>
      <p:ext uri="{BB962C8B-B14F-4D97-AF65-F5344CB8AC3E}">
        <p14:creationId xmlns:p14="http://schemas.microsoft.com/office/powerpoint/2010/main" val="2385586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B55E8671-1F5F-F843-AF9E-39B32AB44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328" y="2623930"/>
            <a:ext cx="8502767" cy="5277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9FE886-7DB4-454A-B402-2B14D48E2CD9}"/>
              </a:ext>
            </a:extLst>
          </p:cNvPr>
          <p:cNvSpPr>
            <a:spLocks noGrp="1"/>
          </p:cNvSpPr>
          <p:nvPr>
            <p:ph type="ctrTitle"/>
          </p:nvPr>
        </p:nvSpPr>
        <p:spPr>
          <a:xfrm>
            <a:off x="10614992" y="4747632"/>
            <a:ext cx="5963478" cy="3153506"/>
          </a:xfrm>
        </p:spPr>
        <p:txBody>
          <a:bodyPr/>
          <a:lstStyle/>
          <a:p>
            <a:pPr algn="l"/>
            <a:r>
              <a:rPr lang="en-US" sz="8800" b="0" dirty="0">
                <a:solidFill>
                  <a:schemeClr val="bg1"/>
                </a:solidFill>
                <a:latin typeface="Impact" panose="020B0806030902050204" pitchFamily="34" charset="0"/>
                <a:cs typeface="Aharoni" panose="02010803020104030203" pitchFamily="2" charset="-79"/>
              </a:rPr>
              <a:t>S</a:t>
            </a:r>
            <a:r>
              <a:rPr lang="en-US" sz="8800" b="0" dirty="0">
                <a:latin typeface="Impact" panose="020B0806030902050204" pitchFamily="34" charset="0"/>
                <a:cs typeface="Aharoni" panose="02010803020104030203" pitchFamily="2" charset="-79"/>
              </a:rPr>
              <a:t>ocio </a:t>
            </a:r>
            <a:r>
              <a:rPr lang="en-US" sz="8800" b="0" dirty="0">
                <a:solidFill>
                  <a:schemeClr val="bg1"/>
                </a:solidFill>
                <a:latin typeface="Impact" panose="020B0806030902050204" pitchFamily="34" charset="0"/>
                <a:cs typeface="Aharoni" panose="02010803020104030203" pitchFamily="2" charset="-79"/>
              </a:rPr>
              <a:t>P</a:t>
            </a:r>
            <a:r>
              <a:rPr lang="en-US" sz="8800" b="0" dirty="0">
                <a:latin typeface="Impact" panose="020B0806030902050204" pitchFamily="34" charset="0"/>
                <a:cs typeface="Aharoni" panose="02010803020104030203" pitchFamily="2" charset="-79"/>
              </a:rPr>
              <a:t>olitical </a:t>
            </a:r>
            <a:br>
              <a:rPr lang="en-US" sz="8800" b="0" dirty="0">
                <a:latin typeface="Impact" panose="020B0806030902050204" pitchFamily="34" charset="0"/>
                <a:cs typeface="Aharoni" panose="02010803020104030203" pitchFamily="2" charset="-79"/>
              </a:rPr>
            </a:br>
            <a:r>
              <a:rPr lang="en-US" sz="8800" b="0" dirty="0">
                <a:latin typeface="Impact" panose="020B0806030902050204" pitchFamily="34" charset="0"/>
                <a:cs typeface="Aharoni" panose="02010803020104030203" pitchFamily="2" charset="-79"/>
              </a:rPr>
              <a:t>   or </a:t>
            </a:r>
            <a:br>
              <a:rPr lang="en-US" sz="8800" b="0" dirty="0">
                <a:latin typeface="Impact" panose="020B0806030902050204" pitchFamily="34" charset="0"/>
                <a:cs typeface="Aharoni" panose="02010803020104030203" pitchFamily="2" charset="-79"/>
              </a:rPr>
            </a:br>
            <a:r>
              <a:rPr lang="en-US" sz="8800" b="0" dirty="0">
                <a:solidFill>
                  <a:schemeClr val="bg1"/>
                </a:solidFill>
                <a:latin typeface="Impact" panose="020B0806030902050204" pitchFamily="34" charset="0"/>
                <a:cs typeface="Aharoni" panose="02010803020104030203" pitchFamily="2" charset="-79"/>
              </a:rPr>
              <a:t>S</a:t>
            </a:r>
            <a:r>
              <a:rPr lang="en-US" sz="8800" b="0" dirty="0">
                <a:latin typeface="Impact" panose="020B0806030902050204" pitchFamily="34" charset="0"/>
                <a:cs typeface="Aharoni" panose="02010803020104030203" pitchFamily="2" charset="-79"/>
              </a:rPr>
              <a:t>piritual?</a:t>
            </a:r>
            <a:endParaRPr lang="en-US" sz="8800" dirty="0"/>
          </a:p>
        </p:txBody>
      </p:sp>
      <p:sp>
        <p:nvSpPr>
          <p:cNvPr id="6" name="Title 1">
            <a:extLst>
              <a:ext uri="{FF2B5EF4-FFF2-40B4-BE49-F238E27FC236}">
                <a16:creationId xmlns:a16="http://schemas.microsoft.com/office/drawing/2014/main" id="{2522D51F-767D-544B-8E5F-BFED6438C3A7}"/>
              </a:ext>
            </a:extLst>
          </p:cNvPr>
          <p:cNvSpPr txBox="1">
            <a:spLocks/>
          </p:cNvSpPr>
          <p:nvPr/>
        </p:nvSpPr>
        <p:spPr>
          <a:xfrm>
            <a:off x="5963478" y="1214825"/>
            <a:ext cx="7633253" cy="1171037"/>
          </a:xfrm>
          <a:prstGeom prst="rect">
            <a:avLst/>
          </a:prstGeom>
        </p:spPr>
        <p:txBody>
          <a:bodyPr anchor="b"/>
          <a:lstStyle>
            <a:lvl1pPr algn="ctr" defTabSz="1371600" rtl="0" eaLnBrk="1" latinLnBrk="0" hangingPunct="1">
              <a:lnSpc>
                <a:spcPct val="90000"/>
              </a:lnSpc>
              <a:spcBef>
                <a:spcPct val="0"/>
              </a:spcBef>
              <a:buNone/>
              <a:defRPr sz="9000" b="1" kern="1200">
                <a:solidFill>
                  <a:schemeClr val="tx1"/>
                </a:solidFill>
                <a:latin typeface="+mj-lt"/>
                <a:ea typeface="+mj-ea"/>
                <a:cs typeface="+mj-cs"/>
              </a:defRPr>
            </a:lvl1pPr>
          </a:lstStyle>
          <a:p>
            <a:pPr algn="r"/>
            <a:r>
              <a:rPr lang="en-US" sz="4800" b="0" dirty="0">
                <a:latin typeface="Impact" panose="020B0806030902050204" pitchFamily="34" charset="0"/>
                <a:cs typeface="Aharoni" panose="02010803020104030203" pitchFamily="2" charset="-79"/>
              </a:rPr>
              <a:t>Diagnosis:</a:t>
            </a:r>
            <a:endParaRPr lang="en-US" sz="4800" dirty="0"/>
          </a:p>
        </p:txBody>
      </p:sp>
    </p:spTree>
    <p:extLst>
      <p:ext uri="{BB962C8B-B14F-4D97-AF65-F5344CB8AC3E}">
        <p14:creationId xmlns:p14="http://schemas.microsoft.com/office/powerpoint/2010/main" val="373333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Diagnosing the Problem</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555141" y="2107095"/>
            <a:ext cx="12266337" cy="6062869"/>
          </a:xfrm>
        </p:spPr>
        <p:txBody>
          <a:bodyPr>
            <a:noAutofit/>
          </a:bodyPr>
          <a:lstStyle/>
          <a:p>
            <a:r>
              <a:rPr lang="en-US" sz="4000" dirty="0">
                <a:solidFill>
                  <a:schemeClr val="tx1"/>
                </a:solidFill>
              </a:rPr>
              <a:t>CRT, Intersectionality, and BLM – push back against </a:t>
            </a:r>
            <a:r>
              <a:rPr lang="en-US" sz="4000" i="1" dirty="0">
                <a:solidFill>
                  <a:schemeClr val="tx1"/>
                </a:solidFill>
              </a:rPr>
              <a:t>systemic</a:t>
            </a:r>
            <a:r>
              <a:rPr lang="en-US" sz="4000" dirty="0">
                <a:solidFill>
                  <a:schemeClr val="tx1"/>
                </a:solidFill>
              </a:rPr>
              <a:t> expressions.</a:t>
            </a:r>
          </a:p>
          <a:p>
            <a:r>
              <a:rPr lang="en-US" sz="4000" dirty="0">
                <a:solidFill>
                  <a:schemeClr val="tx1"/>
                </a:solidFill>
              </a:rPr>
              <a:t>As did Platonism – Tripartite society</a:t>
            </a:r>
          </a:p>
          <a:p>
            <a:pPr lvl="1"/>
            <a:r>
              <a:rPr lang="en-US" dirty="0">
                <a:solidFill>
                  <a:schemeClr val="tx1"/>
                </a:solidFill>
              </a:rPr>
              <a:t>the ignorant working class – or those driven by appetite, the artisans – should have no say in directing society. They simply aren’t equipped for it. </a:t>
            </a:r>
            <a:r>
              <a:rPr lang="en-US" sz="2400" dirty="0">
                <a:solidFill>
                  <a:schemeClr val="tx1"/>
                </a:solidFill>
              </a:rPr>
              <a:t>E.g., Plato, </a:t>
            </a:r>
            <a:r>
              <a:rPr lang="en-US" sz="2400" i="1" dirty="0">
                <a:solidFill>
                  <a:schemeClr val="tx1"/>
                </a:solidFill>
              </a:rPr>
              <a:t>Laws</a:t>
            </a:r>
            <a:r>
              <a:rPr lang="en-US" sz="2400" dirty="0">
                <a:solidFill>
                  <a:schemeClr val="tx1"/>
                </a:solidFill>
              </a:rPr>
              <a:t>, trans. T.J. Saunders (London: Penguin Books, 1970), 23-24.</a:t>
            </a:r>
          </a:p>
          <a:p>
            <a:r>
              <a:rPr lang="en-US" sz="4000" dirty="0">
                <a:solidFill>
                  <a:schemeClr val="tx1"/>
                </a:solidFill>
              </a:rPr>
              <a:t>As did Marxism/Socialism</a:t>
            </a:r>
          </a:p>
          <a:p>
            <a:pPr lvl="1"/>
            <a:r>
              <a:rPr lang="en-US" dirty="0">
                <a:solidFill>
                  <a:schemeClr val="tx1"/>
                </a:solidFill>
              </a:rPr>
              <a:t>the human problem was borne of class struggle and the resulting oppression of one class by another. </a:t>
            </a:r>
            <a:r>
              <a:rPr lang="en-US" sz="1800" dirty="0">
                <a:solidFill>
                  <a:schemeClr val="tx1"/>
                </a:solidFill>
              </a:rPr>
              <a:t>Karl Marx and Friedrich Engels, </a:t>
            </a:r>
            <a:r>
              <a:rPr lang="en-US" sz="1800" i="1" dirty="0">
                <a:solidFill>
                  <a:schemeClr val="tx1"/>
                </a:solidFill>
              </a:rPr>
              <a:t>The Communist Manifesto </a:t>
            </a:r>
            <a:r>
              <a:rPr lang="en-US" sz="1800" dirty="0">
                <a:solidFill>
                  <a:schemeClr val="tx1"/>
                </a:solidFill>
              </a:rPr>
              <a:t>(New York: Penguin Books, 1967),95. </a:t>
            </a:r>
          </a:p>
          <a:p>
            <a:endParaRPr lang="en-US" sz="2400" dirty="0">
              <a:solidFill>
                <a:schemeClr val="tx1"/>
              </a:solidFill>
            </a:endParaRPr>
          </a:p>
        </p:txBody>
      </p:sp>
    </p:spTree>
    <p:extLst>
      <p:ext uri="{BB962C8B-B14F-4D97-AF65-F5344CB8AC3E}">
        <p14:creationId xmlns:p14="http://schemas.microsoft.com/office/powerpoint/2010/main" val="168791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B55E8671-1F5F-F843-AF9E-39B32AB44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328" y="2623930"/>
            <a:ext cx="8502767" cy="5277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9FE886-7DB4-454A-B402-2B14D48E2CD9}"/>
              </a:ext>
            </a:extLst>
          </p:cNvPr>
          <p:cNvSpPr>
            <a:spLocks noGrp="1"/>
          </p:cNvSpPr>
          <p:nvPr>
            <p:ph type="ctrTitle"/>
          </p:nvPr>
        </p:nvSpPr>
        <p:spPr>
          <a:xfrm>
            <a:off x="10356573" y="4747632"/>
            <a:ext cx="5963478" cy="3153506"/>
          </a:xfrm>
        </p:spPr>
        <p:txBody>
          <a:bodyPr/>
          <a:lstStyle/>
          <a:p>
            <a:pPr algn="l"/>
            <a:r>
              <a:rPr lang="en-US" sz="12400" b="0" dirty="0">
                <a:solidFill>
                  <a:schemeClr val="bg1"/>
                </a:solidFill>
                <a:latin typeface="Impact" panose="020B0806030902050204" pitchFamily="34" charset="0"/>
                <a:cs typeface="Aharoni" panose="02010803020104030203" pitchFamily="2" charset="-79"/>
              </a:rPr>
              <a:t>C</a:t>
            </a:r>
            <a:r>
              <a:rPr lang="en-US" sz="12400" b="0" dirty="0">
                <a:latin typeface="Impact" panose="020B0806030902050204" pitchFamily="34" charset="0"/>
                <a:cs typeface="Aharoni" panose="02010803020104030203" pitchFamily="2" charset="-79"/>
              </a:rPr>
              <a:t>RITICAL </a:t>
            </a:r>
            <a:r>
              <a:rPr lang="en-US" sz="12400" b="0" dirty="0">
                <a:solidFill>
                  <a:schemeClr val="bg1"/>
                </a:solidFill>
                <a:latin typeface="Impact" panose="020B0806030902050204" pitchFamily="34" charset="0"/>
                <a:cs typeface="Aharoni" panose="02010803020104030203" pitchFamily="2" charset="-79"/>
              </a:rPr>
              <a:t>R</a:t>
            </a:r>
            <a:r>
              <a:rPr lang="en-US" sz="12400" b="0" dirty="0">
                <a:latin typeface="Impact" panose="020B0806030902050204" pitchFamily="34" charset="0"/>
                <a:cs typeface="Aharoni" panose="02010803020104030203" pitchFamily="2" charset="-79"/>
              </a:rPr>
              <a:t>ACE </a:t>
            </a:r>
            <a:r>
              <a:rPr lang="en-US" sz="12400" b="0" dirty="0">
                <a:solidFill>
                  <a:schemeClr val="bg1"/>
                </a:solidFill>
                <a:latin typeface="Impact" panose="020B0806030902050204" pitchFamily="34" charset="0"/>
                <a:cs typeface="Aharoni" panose="02010803020104030203" pitchFamily="2" charset="-79"/>
              </a:rPr>
              <a:t>T</a:t>
            </a:r>
            <a:r>
              <a:rPr lang="en-US" sz="12400" b="0" dirty="0">
                <a:latin typeface="Impact" panose="020B0806030902050204" pitchFamily="34" charset="0"/>
                <a:cs typeface="Aharoni" panose="02010803020104030203" pitchFamily="2" charset="-79"/>
              </a:rPr>
              <a:t>HEORY</a:t>
            </a:r>
            <a:endParaRPr lang="en-US" sz="12400" dirty="0"/>
          </a:p>
        </p:txBody>
      </p:sp>
      <p:sp>
        <p:nvSpPr>
          <p:cNvPr id="6" name="Title 1">
            <a:extLst>
              <a:ext uri="{FF2B5EF4-FFF2-40B4-BE49-F238E27FC236}">
                <a16:creationId xmlns:a16="http://schemas.microsoft.com/office/drawing/2014/main" id="{2522D51F-767D-544B-8E5F-BFED6438C3A7}"/>
              </a:ext>
            </a:extLst>
          </p:cNvPr>
          <p:cNvSpPr txBox="1">
            <a:spLocks/>
          </p:cNvSpPr>
          <p:nvPr/>
        </p:nvSpPr>
        <p:spPr>
          <a:xfrm>
            <a:off x="8309113" y="1649896"/>
            <a:ext cx="7633253" cy="1171037"/>
          </a:xfrm>
          <a:prstGeom prst="rect">
            <a:avLst/>
          </a:prstGeom>
        </p:spPr>
        <p:txBody>
          <a:bodyPr anchor="b"/>
          <a:lstStyle>
            <a:lvl1pPr algn="ctr" defTabSz="1371600" rtl="0" eaLnBrk="1" latinLnBrk="0" hangingPunct="1">
              <a:lnSpc>
                <a:spcPct val="90000"/>
              </a:lnSpc>
              <a:spcBef>
                <a:spcPct val="0"/>
              </a:spcBef>
              <a:buNone/>
              <a:defRPr sz="9000" b="1" kern="1200">
                <a:solidFill>
                  <a:schemeClr val="tx1"/>
                </a:solidFill>
                <a:latin typeface="+mj-lt"/>
                <a:ea typeface="+mj-ea"/>
                <a:cs typeface="+mj-cs"/>
              </a:defRPr>
            </a:lvl1pPr>
          </a:lstStyle>
          <a:p>
            <a:pPr algn="r"/>
            <a:r>
              <a:rPr lang="en-US" sz="4800" b="0" dirty="0">
                <a:latin typeface="Impact" panose="020B0806030902050204" pitchFamily="34" charset="0"/>
                <a:cs typeface="Aharoni" panose="02010803020104030203" pitchFamily="2" charset="-79"/>
              </a:rPr>
              <a:t>Explaining</a:t>
            </a:r>
            <a:endParaRPr lang="en-US" sz="4800" dirty="0"/>
          </a:p>
        </p:txBody>
      </p:sp>
    </p:spTree>
    <p:extLst>
      <p:ext uri="{BB962C8B-B14F-4D97-AF65-F5344CB8AC3E}">
        <p14:creationId xmlns:p14="http://schemas.microsoft.com/office/powerpoint/2010/main" val="274061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Diagnosing the Problem</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555141" y="2107095"/>
            <a:ext cx="12266337" cy="6062869"/>
          </a:xfrm>
        </p:spPr>
        <p:txBody>
          <a:bodyPr>
            <a:noAutofit/>
          </a:bodyPr>
          <a:lstStyle/>
          <a:p>
            <a:r>
              <a:rPr lang="en-US" sz="4000" dirty="0">
                <a:solidFill>
                  <a:schemeClr val="tx1"/>
                </a:solidFill>
              </a:rPr>
              <a:t>The failure of all systemic resolutions:</a:t>
            </a:r>
          </a:p>
          <a:p>
            <a:r>
              <a:rPr lang="en-US" sz="4000" dirty="0">
                <a:solidFill>
                  <a:schemeClr val="tx1"/>
                </a:solidFill>
              </a:rPr>
              <a:t>these ideologies would necessitate the administration of justice by an </a:t>
            </a:r>
            <a:r>
              <a:rPr lang="en-US" sz="4000" u="sng" dirty="0">
                <a:solidFill>
                  <a:schemeClr val="tx1"/>
                </a:solidFill>
              </a:rPr>
              <a:t>unbiased third party</a:t>
            </a:r>
            <a:r>
              <a:rPr lang="en-US" sz="4000" dirty="0">
                <a:solidFill>
                  <a:schemeClr val="tx1"/>
                </a:solidFill>
              </a:rPr>
              <a:t>, and in these necessities would be found another evidence of the real problem: if the problem is actually a spiritual rather than philosophical or economic one, there can be no unbiased third party. </a:t>
            </a:r>
          </a:p>
        </p:txBody>
      </p:sp>
    </p:spTree>
    <p:extLst>
      <p:ext uri="{BB962C8B-B14F-4D97-AF65-F5344CB8AC3E}">
        <p14:creationId xmlns:p14="http://schemas.microsoft.com/office/powerpoint/2010/main" val="599740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The Spiritual Problem </a:t>
            </a:r>
            <a:br>
              <a:rPr lang="en-US" b="0" dirty="0">
                <a:solidFill>
                  <a:schemeClr val="tx1"/>
                </a:solidFill>
                <a:latin typeface="Impact" panose="020B0806030902050204" pitchFamily="34" charset="0"/>
              </a:rPr>
            </a:br>
            <a:r>
              <a:rPr lang="en-US" b="0" dirty="0">
                <a:solidFill>
                  <a:schemeClr val="tx1"/>
                </a:solidFill>
                <a:latin typeface="Impact" panose="020B0806030902050204" pitchFamily="34" charset="0"/>
              </a:rPr>
              <a:t>and Racial Implications</a:t>
            </a:r>
          </a:p>
        </p:txBody>
      </p:sp>
      <p:pic>
        <p:nvPicPr>
          <p:cNvPr id="14338" name="Picture 2" descr="All Men are Created Equal&amp;#39;? Race and the Declaration of Independence in  American Museums – Doing History in Public">
            <a:extLst>
              <a:ext uri="{FF2B5EF4-FFF2-40B4-BE49-F238E27FC236}">
                <a16:creationId xmlns:a16="http://schemas.microsoft.com/office/drawing/2014/main" id="{74A4B847-A22B-EA4D-9005-59F36A15F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39" y="2536033"/>
            <a:ext cx="14926918" cy="759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20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Diagnosing the Problem</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694289" y="3935895"/>
            <a:ext cx="12266337" cy="6062869"/>
          </a:xfrm>
        </p:spPr>
        <p:txBody>
          <a:bodyPr>
            <a:noAutofit/>
          </a:bodyPr>
          <a:lstStyle/>
          <a:p>
            <a:r>
              <a:rPr lang="en-US" dirty="0">
                <a:solidFill>
                  <a:schemeClr val="tx1"/>
                </a:solidFill>
              </a:rPr>
              <a:t>“Thomas Jefferson owned Sally Hemings and her children, and that his power over them was a right that was weaved into the fabric of the new nation.” </a:t>
            </a:r>
            <a:r>
              <a:rPr lang="en-US" sz="2400" dirty="0">
                <a:solidFill>
                  <a:schemeClr val="tx1"/>
                </a:solidFill>
              </a:rPr>
              <a:t>Patricia Williams, “The Archetypes that Haunt Us” 1998 in Race, Rights, and Redemption: The Derrick Bell Lectures on the Law and Critical Race Theory, Kindle version.</a:t>
            </a:r>
          </a:p>
        </p:txBody>
      </p:sp>
    </p:spTree>
    <p:extLst>
      <p:ext uri="{BB962C8B-B14F-4D97-AF65-F5344CB8AC3E}">
        <p14:creationId xmlns:p14="http://schemas.microsoft.com/office/powerpoint/2010/main" val="2855676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The System or the People?</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694289" y="3935895"/>
            <a:ext cx="12266337" cy="6062869"/>
          </a:xfrm>
        </p:spPr>
        <p:txBody>
          <a:bodyPr>
            <a:noAutofit/>
          </a:bodyPr>
          <a:lstStyle/>
          <a:p>
            <a:r>
              <a:rPr lang="en-US" i="1" dirty="0">
                <a:solidFill>
                  <a:schemeClr val="tx1"/>
                </a:solidFill>
              </a:rPr>
              <a:t>some</a:t>
            </a:r>
            <a:r>
              <a:rPr lang="en-US" dirty="0">
                <a:solidFill>
                  <a:schemeClr val="tx1"/>
                </a:solidFill>
              </a:rPr>
              <a:t> </a:t>
            </a:r>
            <a:r>
              <a:rPr lang="en-US" i="1" dirty="0">
                <a:solidFill>
                  <a:schemeClr val="tx1"/>
                </a:solidFill>
              </a:rPr>
              <a:t>people</a:t>
            </a:r>
            <a:r>
              <a:rPr lang="en-US" dirty="0">
                <a:solidFill>
                  <a:schemeClr val="tx1"/>
                </a:solidFill>
              </a:rPr>
              <a:t> refused to acknowledge the humanity of others, and thus could in good conscience exclude the less-than-human from the justice demanded by the Declaration and the Constitution. </a:t>
            </a:r>
            <a:endParaRPr lang="en-US" sz="2400" dirty="0">
              <a:solidFill>
                <a:schemeClr val="tx1"/>
              </a:solidFill>
            </a:endParaRPr>
          </a:p>
        </p:txBody>
      </p:sp>
    </p:spTree>
    <p:extLst>
      <p:ext uri="{BB962C8B-B14F-4D97-AF65-F5344CB8AC3E}">
        <p14:creationId xmlns:p14="http://schemas.microsoft.com/office/powerpoint/2010/main" val="3284581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And God said…</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694289" y="3935895"/>
            <a:ext cx="14234285" cy="6062869"/>
          </a:xfrm>
        </p:spPr>
        <p:txBody>
          <a:bodyPr>
            <a:noAutofit/>
          </a:bodyPr>
          <a:lstStyle/>
          <a:p>
            <a:r>
              <a:rPr lang="en-US" sz="3600" dirty="0">
                <a:solidFill>
                  <a:schemeClr val="tx1"/>
                </a:solidFill>
              </a:rPr>
              <a:t>God created humanity (both genders) in His image – Gen 1:26-28, 9:6</a:t>
            </a:r>
          </a:p>
          <a:p>
            <a:r>
              <a:rPr lang="en-US" sz="3600" dirty="0">
                <a:solidFill>
                  <a:schemeClr val="tx1"/>
                </a:solidFill>
              </a:rPr>
              <a:t>All humanity originated from the first couple – Gen 5, 10-11</a:t>
            </a:r>
          </a:p>
          <a:p>
            <a:r>
              <a:rPr lang="en-US" sz="3600" dirty="0">
                <a:solidFill>
                  <a:schemeClr val="tx1"/>
                </a:solidFill>
              </a:rPr>
              <a:t>Thus: no room for ethnicity or gender based oppression</a:t>
            </a:r>
          </a:p>
          <a:p>
            <a:r>
              <a:rPr lang="en-US" sz="3600" dirty="0">
                <a:solidFill>
                  <a:schemeClr val="tx1"/>
                </a:solidFill>
              </a:rPr>
              <a:t>No oppression permitted, only love – Rom 13:10, 1 Tim 1:5</a:t>
            </a:r>
          </a:p>
          <a:p>
            <a:r>
              <a:rPr lang="en-US" sz="3600" dirty="0">
                <a:solidFill>
                  <a:schemeClr val="tx1"/>
                </a:solidFill>
              </a:rPr>
              <a:t>Essential human ethic = love – 1 John 3:11</a:t>
            </a:r>
          </a:p>
          <a:p>
            <a:r>
              <a:rPr lang="en-US" sz="3600" dirty="0">
                <a:solidFill>
                  <a:schemeClr val="tx1"/>
                </a:solidFill>
              </a:rPr>
              <a:t>Distinguishes between good and evil – 1 John 3:12</a:t>
            </a:r>
          </a:p>
          <a:p>
            <a:endParaRPr lang="en-US" sz="3600" dirty="0">
              <a:solidFill>
                <a:schemeClr val="tx1"/>
              </a:solidFill>
            </a:endParaRPr>
          </a:p>
        </p:txBody>
      </p:sp>
    </p:spTree>
    <p:extLst>
      <p:ext uri="{BB962C8B-B14F-4D97-AF65-F5344CB8AC3E}">
        <p14:creationId xmlns:p14="http://schemas.microsoft.com/office/powerpoint/2010/main" val="3146633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Evil = Evil</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694289" y="3935895"/>
            <a:ext cx="14234285" cy="6062869"/>
          </a:xfrm>
        </p:spPr>
        <p:txBody>
          <a:bodyPr>
            <a:noAutofit/>
          </a:bodyPr>
          <a:lstStyle/>
          <a:p>
            <a:r>
              <a:rPr lang="en-US" sz="3600" dirty="0">
                <a:solidFill>
                  <a:schemeClr val="tx1"/>
                </a:solidFill>
              </a:rPr>
              <a:t>Racism is not just a violation of governmental systems, but more importantly, violation of the image of God in humanity, and thus an offense to God</a:t>
            </a:r>
          </a:p>
        </p:txBody>
      </p:sp>
    </p:spTree>
    <p:extLst>
      <p:ext uri="{BB962C8B-B14F-4D97-AF65-F5344CB8AC3E}">
        <p14:creationId xmlns:p14="http://schemas.microsoft.com/office/powerpoint/2010/main" val="344393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Mere symptoms…</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3438938"/>
            <a:ext cx="14234285" cy="6062869"/>
          </a:xfrm>
        </p:spPr>
        <p:txBody>
          <a:bodyPr>
            <a:noAutofit/>
          </a:bodyPr>
          <a:lstStyle/>
          <a:p>
            <a:r>
              <a:rPr lang="en-US" sz="3600" dirty="0">
                <a:solidFill>
                  <a:schemeClr val="tx1"/>
                </a:solidFill>
              </a:rPr>
              <a:t>Socio political and economic failings are </a:t>
            </a:r>
            <a:r>
              <a:rPr lang="en-US" sz="3600" i="1" dirty="0">
                <a:solidFill>
                  <a:schemeClr val="tx1"/>
                </a:solidFill>
              </a:rPr>
              <a:t>symptoms</a:t>
            </a:r>
            <a:r>
              <a:rPr lang="en-US" sz="3600" dirty="0">
                <a:solidFill>
                  <a:schemeClr val="tx1"/>
                </a:solidFill>
              </a:rPr>
              <a:t> of unrighteousness</a:t>
            </a:r>
          </a:p>
          <a:p>
            <a:r>
              <a:rPr lang="en-US" sz="3600" dirty="0">
                <a:solidFill>
                  <a:schemeClr val="tx1"/>
                </a:solidFill>
              </a:rPr>
              <a:t>The root problem is separation from God</a:t>
            </a:r>
          </a:p>
          <a:p>
            <a:r>
              <a:rPr lang="en-US" sz="3600" dirty="0">
                <a:solidFill>
                  <a:schemeClr val="tx1"/>
                </a:solidFill>
              </a:rPr>
              <a:t>The prescription: reconciliation with God – Eph 2:15-16</a:t>
            </a:r>
          </a:p>
          <a:p>
            <a:r>
              <a:rPr lang="en-US" sz="3600" dirty="0">
                <a:solidFill>
                  <a:schemeClr val="tx1"/>
                </a:solidFill>
              </a:rPr>
              <a:t>He provides peace with God – Rom 5:1</a:t>
            </a:r>
          </a:p>
          <a:p>
            <a:r>
              <a:rPr lang="en-US" sz="3600" dirty="0">
                <a:solidFill>
                  <a:schemeClr val="tx1"/>
                </a:solidFill>
              </a:rPr>
              <a:t>Thus we can have peace with each other – Rom 12:1, 18</a:t>
            </a:r>
          </a:p>
          <a:p>
            <a:r>
              <a:rPr lang="en-US" sz="3600" dirty="0">
                <a:solidFill>
                  <a:schemeClr val="tx1"/>
                </a:solidFill>
              </a:rPr>
              <a:t>Our pursuit is peace, building up each other – Rom 14:19</a:t>
            </a:r>
          </a:p>
          <a:p>
            <a:r>
              <a:rPr lang="en-US" sz="3600" dirty="0">
                <a:solidFill>
                  <a:schemeClr val="tx1"/>
                </a:solidFill>
              </a:rPr>
              <a:t>Our calling is peace – 1 Cor 7:15</a:t>
            </a:r>
          </a:p>
          <a:p>
            <a:r>
              <a:rPr lang="en-US" sz="3600" dirty="0">
                <a:solidFill>
                  <a:schemeClr val="tx1"/>
                </a:solidFill>
              </a:rPr>
              <a:t>Peace is prescribed and enabled – 2 Cor 13:11</a:t>
            </a:r>
          </a:p>
          <a:p>
            <a:r>
              <a:rPr lang="en-US" sz="3600" dirty="0">
                <a:solidFill>
                  <a:schemeClr val="tx1"/>
                </a:solidFill>
              </a:rPr>
              <a:t>Spiritual problem must be resolved </a:t>
            </a:r>
            <a:r>
              <a:rPr lang="en-US" sz="3600" i="1" dirty="0">
                <a:solidFill>
                  <a:schemeClr val="tx1"/>
                </a:solidFill>
              </a:rPr>
              <a:t>first </a:t>
            </a:r>
            <a:r>
              <a:rPr lang="en-US" sz="3600" dirty="0">
                <a:solidFill>
                  <a:schemeClr val="tx1"/>
                </a:solidFill>
              </a:rPr>
              <a:t>– Eph 2:1-10</a:t>
            </a:r>
          </a:p>
        </p:txBody>
      </p:sp>
    </p:spTree>
    <p:extLst>
      <p:ext uri="{BB962C8B-B14F-4D97-AF65-F5344CB8AC3E}">
        <p14:creationId xmlns:p14="http://schemas.microsoft.com/office/powerpoint/2010/main" val="3400518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B55E8671-1F5F-F843-AF9E-39B32AB44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328" y="2623930"/>
            <a:ext cx="8502767" cy="52772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9FE886-7DB4-454A-B402-2B14D48E2CD9}"/>
              </a:ext>
            </a:extLst>
          </p:cNvPr>
          <p:cNvSpPr>
            <a:spLocks noGrp="1"/>
          </p:cNvSpPr>
          <p:nvPr>
            <p:ph type="ctrTitle"/>
          </p:nvPr>
        </p:nvSpPr>
        <p:spPr>
          <a:xfrm>
            <a:off x="10614992" y="4111528"/>
            <a:ext cx="5963478" cy="3153506"/>
          </a:xfrm>
        </p:spPr>
        <p:txBody>
          <a:bodyPr/>
          <a:lstStyle/>
          <a:p>
            <a:pPr algn="l"/>
            <a:r>
              <a:rPr lang="en-US" sz="6000" b="0" dirty="0">
                <a:solidFill>
                  <a:schemeClr val="bg1"/>
                </a:solidFill>
                <a:latin typeface="Impact" panose="020B0806030902050204" pitchFamily="34" charset="0"/>
                <a:cs typeface="Aharoni" panose="02010803020104030203" pitchFamily="2" charset="-79"/>
              </a:rPr>
              <a:t>W</a:t>
            </a:r>
            <a:r>
              <a:rPr lang="en-US" sz="6000" b="0" dirty="0">
                <a:latin typeface="Impact" panose="020B0806030902050204" pitchFamily="34" charset="0"/>
                <a:cs typeface="Aharoni" panose="02010803020104030203" pitchFamily="2" charset="-79"/>
              </a:rPr>
              <a:t>eep</a:t>
            </a:r>
            <a:r>
              <a:rPr lang="en-US" sz="6000" b="0" dirty="0">
                <a:solidFill>
                  <a:schemeClr val="bg1"/>
                </a:solidFill>
                <a:latin typeface="Impact" panose="020B0806030902050204" pitchFamily="34" charset="0"/>
                <a:cs typeface="Aharoni" panose="02010803020104030203" pitchFamily="2" charset="-79"/>
              </a:rPr>
              <a:t> </a:t>
            </a:r>
            <a:br>
              <a:rPr lang="en-US" sz="6000" b="0" dirty="0">
                <a:solidFill>
                  <a:schemeClr val="bg1"/>
                </a:solidFill>
                <a:latin typeface="Impact" panose="020B0806030902050204" pitchFamily="34" charset="0"/>
                <a:cs typeface="Aharoni" panose="02010803020104030203" pitchFamily="2" charset="-79"/>
              </a:rPr>
            </a:br>
            <a:r>
              <a:rPr lang="en-US" sz="6000" b="0" dirty="0">
                <a:solidFill>
                  <a:schemeClr val="bg1"/>
                </a:solidFill>
                <a:latin typeface="Impact" panose="020B0806030902050204" pitchFamily="34" charset="0"/>
                <a:cs typeface="Aharoni" panose="02010803020104030203" pitchFamily="2" charset="-79"/>
              </a:rPr>
              <a:t>W</a:t>
            </a:r>
            <a:r>
              <a:rPr lang="en-US" sz="6000" b="0" dirty="0">
                <a:latin typeface="Impact" panose="020B0806030902050204" pitchFamily="34" charset="0"/>
                <a:cs typeface="Aharoni" panose="02010803020104030203" pitchFamily="2" charset="-79"/>
              </a:rPr>
              <a:t>ith</a:t>
            </a:r>
            <a:r>
              <a:rPr lang="en-US" sz="6000" b="0" dirty="0">
                <a:solidFill>
                  <a:schemeClr val="bg1"/>
                </a:solidFill>
                <a:latin typeface="Impact" panose="020B0806030902050204" pitchFamily="34" charset="0"/>
                <a:cs typeface="Aharoni" panose="02010803020104030203" pitchFamily="2" charset="-79"/>
              </a:rPr>
              <a:t> </a:t>
            </a:r>
            <a:br>
              <a:rPr lang="en-US" sz="6000" b="0" dirty="0">
                <a:solidFill>
                  <a:schemeClr val="bg1"/>
                </a:solidFill>
                <a:latin typeface="Impact" panose="020B0806030902050204" pitchFamily="34" charset="0"/>
                <a:cs typeface="Aharoni" panose="02010803020104030203" pitchFamily="2" charset="-79"/>
              </a:rPr>
            </a:br>
            <a:r>
              <a:rPr lang="en-US" sz="6000" b="0" dirty="0">
                <a:solidFill>
                  <a:schemeClr val="bg1"/>
                </a:solidFill>
                <a:latin typeface="Impact" panose="020B0806030902050204" pitchFamily="34" charset="0"/>
                <a:cs typeface="Aharoni" panose="02010803020104030203" pitchFamily="2" charset="-79"/>
              </a:rPr>
              <a:t> T</a:t>
            </a:r>
            <a:r>
              <a:rPr lang="en-US" sz="6000" b="0" dirty="0">
                <a:latin typeface="Impact" panose="020B0806030902050204" pitchFamily="34" charset="0"/>
                <a:cs typeface="Aharoni" panose="02010803020104030203" pitchFamily="2" charset="-79"/>
              </a:rPr>
              <a:t>hose </a:t>
            </a:r>
            <a:br>
              <a:rPr lang="en-US" sz="6000" b="0" dirty="0">
                <a:solidFill>
                  <a:schemeClr val="bg1"/>
                </a:solidFill>
                <a:latin typeface="Impact" panose="020B0806030902050204" pitchFamily="34" charset="0"/>
                <a:cs typeface="Aharoni" panose="02010803020104030203" pitchFamily="2" charset="-79"/>
              </a:rPr>
            </a:br>
            <a:r>
              <a:rPr lang="en-US" sz="6000" b="0" dirty="0">
                <a:solidFill>
                  <a:schemeClr val="bg1"/>
                </a:solidFill>
                <a:latin typeface="Impact" panose="020B0806030902050204" pitchFamily="34" charset="0"/>
                <a:cs typeface="Aharoni" panose="02010803020104030203" pitchFamily="2" charset="-79"/>
              </a:rPr>
              <a:t>W</a:t>
            </a:r>
            <a:r>
              <a:rPr lang="en-US" sz="6000" b="0" dirty="0">
                <a:latin typeface="Impact" panose="020B0806030902050204" pitchFamily="34" charset="0"/>
                <a:cs typeface="Aharoni" panose="02010803020104030203" pitchFamily="2" charset="-79"/>
              </a:rPr>
              <a:t>ho</a:t>
            </a:r>
            <a:r>
              <a:rPr lang="en-US" sz="6000" b="0" dirty="0">
                <a:solidFill>
                  <a:schemeClr val="bg1"/>
                </a:solidFill>
                <a:latin typeface="Impact" panose="020B0806030902050204" pitchFamily="34" charset="0"/>
                <a:cs typeface="Aharoni" panose="02010803020104030203" pitchFamily="2" charset="-79"/>
              </a:rPr>
              <a:t> </a:t>
            </a:r>
            <a:br>
              <a:rPr lang="en-US" sz="6000" b="0" dirty="0">
                <a:solidFill>
                  <a:schemeClr val="bg1"/>
                </a:solidFill>
                <a:latin typeface="Impact" panose="020B0806030902050204" pitchFamily="34" charset="0"/>
                <a:cs typeface="Aharoni" panose="02010803020104030203" pitchFamily="2" charset="-79"/>
              </a:rPr>
            </a:br>
            <a:r>
              <a:rPr lang="en-US" sz="6000" b="0" dirty="0">
                <a:solidFill>
                  <a:schemeClr val="bg1"/>
                </a:solidFill>
                <a:latin typeface="Impact" panose="020B0806030902050204" pitchFamily="34" charset="0"/>
                <a:cs typeface="Aharoni" panose="02010803020104030203" pitchFamily="2" charset="-79"/>
              </a:rPr>
              <a:t>W</a:t>
            </a:r>
            <a:r>
              <a:rPr lang="en-US" sz="6000" b="0" dirty="0">
                <a:latin typeface="Impact" panose="020B0806030902050204" pitchFamily="34" charset="0"/>
                <a:cs typeface="Aharoni" panose="02010803020104030203" pitchFamily="2" charset="-79"/>
              </a:rPr>
              <a:t>eep</a:t>
            </a:r>
            <a:endParaRPr lang="en-US" sz="6000" dirty="0"/>
          </a:p>
        </p:txBody>
      </p:sp>
      <p:sp>
        <p:nvSpPr>
          <p:cNvPr id="6" name="Title 1">
            <a:extLst>
              <a:ext uri="{FF2B5EF4-FFF2-40B4-BE49-F238E27FC236}">
                <a16:creationId xmlns:a16="http://schemas.microsoft.com/office/drawing/2014/main" id="{2522D51F-767D-544B-8E5F-BFED6438C3A7}"/>
              </a:ext>
            </a:extLst>
          </p:cNvPr>
          <p:cNvSpPr txBox="1">
            <a:spLocks/>
          </p:cNvSpPr>
          <p:nvPr/>
        </p:nvSpPr>
        <p:spPr>
          <a:xfrm>
            <a:off x="5963478" y="1214825"/>
            <a:ext cx="7633253" cy="1171037"/>
          </a:xfrm>
          <a:prstGeom prst="rect">
            <a:avLst/>
          </a:prstGeom>
        </p:spPr>
        <p:txBody>
          <a:bodyPr anchor="b"/>
          <a:lstStyle>
            <a:lvl1pPr algn="ctr" defTabSz="1371600" rtl="0" eaLnBrk="1" latinLnBrk="0" hangingPunct="1">
              <a:lnSpc>
                <a:spcPct val="90000"/>
              </a:lnSpc>
              <a:spcBef>
                <a:spcPct val="0"/>
              </a:spcBef>
              <a:buNone/>
              <a:defRPr sz="9000" b="1" kern="1200">
                <a:solidFill>
                  <a:schemeClr val="tx1"/>
                </a:solidFill>
                <a:latin typeface="+mj-lt"/>
                <a:ea typeface="+mj-ea"/>
                <a:cs typeface="+mj-cs"/>
              </a:defRPr>
            </a:lvl1pPr>
          </a:lstStyle>
          <a:p>
            <a:pPr algn="r"/>
            <a:r>
              <a:rPr lang="en-US" sz="4800" b="0" dirty="0">
                <a:latin typeface="Impact" panose="020B0806030902050204" pitchFamily="34" charset="0"/>
                <a:cs typeface="Aharoni" panose="02010803020104030203" pitchFamily="2" charset="-79"/>
              </a:rPr>
              <a:t>Call to Action:</a:t>
            </a:r>
            <a:endParaRPr lang="en-US" sz="4800" dirty="0"/>
          </a:p>
        </p:txBody>
      </p:sp>
    </p:spTree>
    <p:extLst>
      <p:ext uri="{BB962C8B-B14F-4D97-AF65-F5344CB8AC3E}">
        <p14:creationId xmlns:p14="http://schemas.microsoft.com/office/powerpoint/2010/main" val="3456139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a:xfrm>
            <a:off x="939248" y="766349"/>
            <a:ext cx="15773400" cy="1988345"/>
          </a:xfrm>
        </p:spPr>
        <p:txBody>
          <a:bodyPr/>
          <a:lstStyle/>
          <a:p>
            <a:r>
              <a:rPr lang="en-US" b="0" dirty="0">
                <a:solidFill>
                  <a:schemeClr val="tx1"/>
                </a:solidFill>
                <a:latin typeface="Impact" panose="020B0806030902050204" pitchFamily="34" charset="0"/>
              </a:rPr>
              <a:t>Spiritual Problems </a:t>
            </a:r>
            <a:br>
              <a:rPr lang="en-US" b="0" dirty="0">
                <a:solidFill>
                  <a:schemeClr val="tx1"/>
                </a:solidFill>
                <a:latin typeface="Impact" panose="020B0806030902050204" pitchFamily="34" charset="0"/>
              </a:rPr>
            </a:br>
            <a:r>
              <a:rPr lang="en-US" b="0" dirty="0">
                <a:solidFill>
                  <a:schemeClr val="tx1"/>
                </a:solidFill>
                <a:latin typeface="Impact" panose="020B0806030902050204" pitchFamily="34" charset="0"/>
              </a:rPr>
              <a:t>Demand Spiritual Solutions</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694289" y="3935895"/>
            <a:ext cx="14234285" cy="6062869"/>
          </a:xfrm>
        </p:spPr>
        <p:txBody>
          <a:bodyPr>
            <a:noAutofit/>
          </a:bodyPr>
          <a:lstStyle/>
          <a:p>
            <a:r>
              <a:rPr lang="en-US" dirty="0">
                <a:solidFill>
                  <a:schemeClr val="tx1"/>
                </a:solidFill>
              </a:rPr>
              <a:t>38% of white Christians recognize a current race problem in the United States, while 79% of black Christians acknowledge a race problem</a:t>
            </a:r>
          </a:p>
          <a:p>
            <a:r>
              <a:rPr lang="en-US" dirty="0">
                <a:solidFill>
                  <a:schemeClr val="tx1"/>
                </a:solidFill>
              </a:rPr>
              <a:t>an 11% </a:t>
            </a:r>
            <a:r>
              <a:rPr lang="en-US" i="1" dirty="0">
                <a:solidFill>
                  <a:schemeClr val="tx1"/>
                </a:solidFill>
              </a:rPr>
              <a:t>increase</a:t>
            </a:r>
            <a:r>
              <a:rPr lang="en-US" dirty="0">
                <a:solidFill>
                  <a:schemeClr val="tx1"/>
                </a:solidFill>
              </a:rPr>
              <a:t> in “Christians who are uninspired to address racial injustice” </a:t>
            </a:r>
          </a:p>
          <a:p>
            <a:r>
              <a:rPr lang="en-US" sz="2400" dirty="0">
                <a:solidFill>
                  <a:schemeClr val="tx1"/>
                </a:solidFill>
              </a:rPr>
              <a:t>The </a:t>
            </a:r>
            <a:r>
              <a:rPr lang="en-US" sz="2400" dirty="0" err="1">
                <a:solidFill>
                  <a:schemeClr val="tx1"/>
                </a:solidFill>
              </a:rPr>
              <a:t>Barna</a:t>
            </a:r>
            <a:r>
              <a:rPr lang="en-US" sz="2400" dirty="0">
                <a:solidFill>
                  <a:schemeClr val="tx1"/>
                </a:solidFill>
              </a:rPr>
              <a:t> Group, “Black Practicing Christians are Twice as Likely as Their White Peers to See a Race Problem” at </a:t>
            </a:r>
            <a:r>
              <a:rPr lang="en-US" sz="2400" dirty="0" err="1">
                <a:solidFill>
                  <a:schemeClr val="tx1"/>
                </a:solidFill>
              </a:rPr>
              <a:t>Barna.com</a:t>
            </a:r>
            <a:r>
              <a:rPr lang="en-US" sz="2400" dirty="0">
                <a:solidFill>
                  <a:schemeClr val="tx1"/>
                </a:solidFill>
              </a:rPr>
              <a:t>, June 17, 2020, viewed at </a:t>
            </a:r>
            <a:r>
              <a:rPr lang="en-US" sz="2400" u="sng" dirty="0">
                <a:solidFill>
                  <a:schemeClr val="tx1"/>
                </a:solidFill>
                <a:hlinkClick r:id="rId3">
                  <a:extLst>
                    <a:ext uri="{A12FA001-AC4F-418D-AE19-62706E023703}">
                      <ahyp:hlinkClr xmlns:ahyp="http://schemas.microsoft.com/office/drawing/2018/hyperlinkcolor" val="tx"/>
                    </a:ext>
                  </a:extLst>
                </a:hlinkClick>
              </a:rPr>
              <a:t>https://www.barna.com/research/problems-solutions-racism/</a:t>
            </a:r>
            <a:r>
              <a:rPr lang="en-US" sz="2400" dirty="0">
                <a:solidFill>
                  <a:schemeClr val="tx1"/>
                </a:solidFill>
              </a:rPr>
              <a:t>. </a:t>
            </a:r>
          </a:p>
        </p:txBody>
      </p:sp>
    </p:spTree>
    <p:extLst>
      <p:ext uri="{BB962C8B-B14F-4D97-AF65-F5344CB8AC3E}">
        <p14:creationId xmlns:p14="http://schemas.microsoft.com/office/powerpoint/2010/main" val="3045432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a:xfrm>
            <a:off x="11867322" y="3558210"/>
            <a:ext cx="6038022" cy="2297494"/>
          </a:xfrm>
        </p:spPr>
        <p:txBody>
          <a:bodyPr/>
          <a:lstStyle/>
          <a:p>
            <a:r>
              <a:rPr lang="en-US" b="0" dirty="0">
                <a:solidFill>
                  <a:schemeClr val="tx1"/>
                </a:solidFill>
                <a:latin typeface="Impact" panose="020B0806030902050204" pitchFamily="34" charset="0"/>
              </a:rPr>
              <a:t>The agony of feeling unloved…</a:t>
            </a:r>
          </a:p>
        </p:txBody>
      </p:sp>
      <p:pic>
        <p:nvPicPr>
          <p:cNvPr id="6" name="Picture 5" descr="A close-up of a person&#10;&#10;Description automatically generated with low confidence">
            <a:extLst>
              <a:ext uri="{FF2B5EF4-FFF2-40B4-BE49-F238E27FC236}">
                <a16:creationId xmlns:a16="http://schemas.microsoft.com/office/drawing/2014/main" id="{E6741743-1FDA-B94C-81C6-A58424A11A3A}"/>
              </a:ext>
            </a:extLst>
          </p:cNvPr>
          <p:cNvPicPr>
            <a:picLocks noChangeAspect="1"/>
          </p:cNvPicPr>
          <p:nvPr/>
        </p:nvPicPr>
        <p:blipFill>
          <a:blip r:embed="rId2"/>
          <a:stretch>
            <a:fillRect/>
          </a:stretch>
        </p:blipFill>
        <p:spPr>
          <a:xfrm>
            <a:off x="-1" y="-65492"/>
            <a:ext cx="11390243" cy="10444808"/>
          </a:xfrm>
          <a:prstGeom prst="rect">
            <a:avLst/>
          </a:prstGeom>
        </p:spPr>
      </p:pic>
    </p:spTree>
    <p:extLst>
      <p:ext uri="{BB962C8B-B14F-4D97-AF65-F5344CB8AC3E}">
        <p14:creationId xmlns:p14="http://schemas.microsoft.com/office/powerpoint/2010/main" val="67138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CRT: Ally or Oppressor?</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2816509" cy="5250036"/>
          </a:xfrm>
        </p:spPr>
        <p:txBody>
          <a:bodyPr/>
          <a:lstStyle/>
          <a:p>
            <a:r>
              <a:rPr lang="en-US" sz="4400" dirty="0">
                <a:solidFill>
                  <a:schemeClr val="tx1"/>
                </a:solidFill>
              </a:rPr>
              <a:t>CRT “teaches kids to hate our country and to hate each other. It is state sanctioned racism and has no place in…schools.” </a:t>
            </a:r>
          </a:p>
          <a:p>
            <a:r>
              <a:rPr lang="en-US" sz="2400" dirty="0">
                <a:solidFill>
                  <a:schemeClr val="tx1"/>
                </a:solidFill>
              </a:rPr>
              <a:t>Ron De </a:t>
            </a:r>
            <a:r>
              <a:rPr lang="en-US" sz="2400" dirty="0" err="1">
                <a:solidFill>
                  <a:schemeClr val="tx1"/>
                </a:solidFill>
              </a:rPr>
              <a:t>Santis</a:t>
            </a:r>
            <a:r>
              <a:rPr lang="en-US" sz="2400" dirty="0">
                <a:solidFill>
                  <a:schemeClr val="tx1"/>
                </a:solidFill>
              </a:rPr>
              <a:t>, Governor of Florida, tweet, viewed at </a:t>
            </a:r>
            <a:r>
              <a:rPr lang="en-US" sz="2400" u="sng" dirty="0">
                <a:solidFill>
                  <a:schemeClr val="tx1"/>
                </a:solidFill>
                <a:hlinkClick r:id="rId3">
                  <a:extLst>
                    <a:ext uri="{A12FA001-AC4F-418D-AE19-62706E023703}">
                      <ahyp:hlinkClr xmlns:ahyp="http://schemas.microsoft.com/office/drawing/2018/hyperlinkcolor" val="tx"/>
                    </a:ext>
                  </a:extLst>
                </a:hlinkClick>
              </a:rPr>
              <a:t>https://twitter.com/GovRonDeSantis/status/140298375413470412</a:t>
            </a:r>
            <a:endParaRPr lang="en-US" sz="2400" dirty="0">
              <a:solidFill>
                <a:schemeClr val="tx1"/>
              </a:solidFill>
            </a:endParaRPr>
          </a:p>
        </p:txBody>
      </p:sp>
    </p:spTree>
    <p:extLst>
      <p:ext uri="{BB962C8B-B14F-4D97-AF65-F5344CB8AC3E}">
        <p14:creationId xmlns:p14="http://schemas.microsoft.com/office/powerpoint/2010/main" val="3742109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a:xfrm>
            <a:off x="755372" y="173049"/>
            <a:ext cx="12026348" cy="1715386"/>
          </a:xfrm>
        </p:spPr>
        <p:txBody>
          <a:bodyPr/>
          <a:lstStyle/>
          <a:p>
            <a:r>
              <a:rPr lang="en-US" b="0" dirty="0">
                <a:solidFill>
                  <a:schemeClr val="tx1"/>
                </a:solidFill>
                <a:latin typeface="Impact" panose="020B0806030902050204" pitchFamily="34" charset="0"/>
              </a:rPr>
              <a:t>Nothing to Weep About?</a:t>
            </a:r>
          </a:p>
        </p:txBody>
      </p:sp>
      <p:pic>
        <p:nvPicPr>
          <p:cNvPr id="6" name="Picture 5" descr="A close-up of a person&#10;&#10;Description automatically generated with low confidence">
            <a:extLst>
              <a:ext uri="{FF2B5EF4-FFF2-40B4-BE49-F238E27FC236}">
                <a16:creationId xmlns:a16="http://schemas.microsoft.com/office/drawing/2014/main" id="{E6741743-1FDA-B94C-81C6-A58424A11A3A}"/>
              </a:ext>
            </a:extLst>
          </p:cNvPr>
          <p:cNvPicPr>
            <a:picLocks noChangeAspect="1"/>
          </p:cNvPicPr>
          <p:nvPr/>
        </p:nvPicPr>
        <p:blipFill>
          <a:blip r:embed="rId2"/>
          <a:stretch>
            <a:fillRect/>
          </a:stretch>
        </p:blipFill>
        <p:spPr>
          <a:xfrm>
            <a:off x="12781720" y="-65492"/>
            <a:ext cx="5680495" cy="5208992"/>
          </a:xfrm>
          <a:prstGeom prst="rect">
            <a:avLst/>
          </a:prstGeom>
        </p:spPr>
      </p:pic>
      <p:sp>
        <p:nvSpPr>
          <p:cNvPr id="5" name="Content Placeholder 2">
            <a:extLst>
              <a:ext uri="{FF2B5EF4-FFF2-40B4-BE49-F238E27FC236}">
                <a16:creationId xmlns:a16="http://schemas.microsoft.com/office/drawing/2014/main" id="{25FA19DD-6F74-734E-9DA7-58FBBC66AB4A}"/>
              </a:ext>
            </a:extLst>
          </p:cNvPr>
          <p:cNvSpPr>
            <a:spLocks noGrp="1"/>
          </p:cNvSpPr>
          <p:nvPr>
            <p:ph idx="1"/>
          </p:nvPr>
        </p:nvSpPr>
        <p:spPr>
          <a:xfrm>
            <a:off x="455750" y="1888434"/>
            <a:ext cx="14592093" cy="7692888"/>
          </a:xfrm>
        </p:spPr>
        <p:txBody>
          <a:bodyPr>
            <a:noAutofit/>
          </a:bodyPr>
          <a:lstStyle/>
          <a:p>
            <a:pPr marL="0" indent="0">
              <a:buNone/>
            </a:pPr>
            <a:r>
              <a:rPr lang="en-US" sz="3200" dirty="0">
                <a:solidFill>
                  <a:schemeClr val="tx1"/>
                </a:solidFill>
              </a:rPr>
              <a:t>it is doubly difficult to write of this period calmly, so intense was the feeling, so mighty the human passions that swayed and blinded men. Amid it all, two figures ever stand to typify that day to coming ages, – the one, a gray-haired gentleman, whose fathers had quit themselves like men, whose sons lay in nameless graves; who bowed to the evil of slavery because its abolition threatened untold ill to all; who stood at last, in the evening of life, a blighted, ruined form, with hate in his eyes; – and the other, a form hovering dark and mother- like, her awful face black with the mists of centuries, had aforetime quailed at that white master’s command, had bent in love over the cradles of his sons and daughters, and closed in death the sunken eyes of his wife, – aye, too, at his behest had laid herself low to his lust, and borne a tawny man-child to the world, only to see her dark boy’s limbs scattered to the winds by midnight marauders riding after “cursed Niggers.” These were the saddest sights of that </a:t>
            </a:r>
            <a:r>
              <a:rPr lang="en-US" sz="3200" dirty="0" err="1">
                <a:solidFill>
                  <a:schemeClr val="tx1"/>
                </a:solidFill>
              </a:rPr>
              <a:t>woful</a:t>
            </a:r>
            <a:r>
              <a:rPr lang="en-US" sz="3200" dirty="0">
                <a:solidFill>
                  <a:schemeClr val="tx1"/>
                </a:solidFill>
              </a:rPr>
              <a:t> [sic] day; and no man clasped the hands of these two passing figures of the present-past; but, hating, they went to their long home, and, hating, their children’s children live today. </a:t>
            </a:r>
          </a:p>
          <a:p>
            <a:r>
              <a:rPr lang="en-US" sz="2400" dirty="0">
                <a:solidFill>
                  <a:schemeClr val="tx1"/>
                </a:solidFill>
              </a:rPr>
              <a:t>W.E.B. Dubois, The Souls of Black Folk (Oxford, UK: Oxford University Press, 2007), 26.</a:t>
            </a:r>
          </a:p>
        </p:txBody>
      </p:sp>
    </p:spTree>
    <p:extLst>
      <p:ext uri="{BB962C8B-B14F-4D97-AF65-F5344CB8AC3E}">
        <p14:creationId xmlns:p14="http://schemas.microsoft.com/office/powerpoint/2010/main" val="4015848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a:xfrm>
            <a:off x="755372" y="173049"/>
            <a:ext cx="12026348" cy="1715386"/>
          </a:xfrm>
        </p:spPr>
        <p:txBody>
          <a:bodyPr/>
          <a:lstStyle/>
          <a:p>
            <a:r>
              <a:rPr lang="en-US" b="0" dirty="0">
                <a:solidFill>
                  <a:schemeClr val="tx1"/>
                </a:solidFill>
                <a:latin typeface="Impact" panose="020B0806030902050204" pitchFamily="34" charset="0"/>
              </a:rPr>
              <a:t>Nothing to Weep About?</a:t>
            </a:r>
          </a:p>
        </p:txBody>
      </p:sp>
      <p:pic>
        <p:nvPicPr>
          <p:cNvPr id="6" name="Picture 5" descr="A close-up of a person&#10;&#10;Description automatically generated with low confidence">
            <a:extLst>
              <a:ext uri="{FF2B5EF4-FFF2-40B4-BE49-F238E27FC236}">
                <a16:creationId xmlns:a16="http://schemas.microsoft.com/office/drawing/2014/main" id="{E6741743-1FDA-B94C-81C6-A58424A11A3A}"/>
              </a:ext>
            </a:extLst>
          </p:cNvPr>
          <p:cNvPicPr>
            <a:picLocks noChangeAspect="1"/>
          </p:cNvPicPr>
          <p:nvPr/>
        </p:nvPicPr>
        <p:blipFill>
          <a:blip r:embed="rId2"/>
          <a:stretch>
            <a:fillRect/>
          </a:stretch>
        </p:blipFill>
        <p:spPr>
          <a:xfrm>
            <a:off x="12781720" y="-65492"/>
            <a:ext cx="5680495" cy="5208992"/>
          </a:xfrm>
          <a:prstGeom prst="rect">
            <a:avLst/>
          </a:prstGeom>
        </p:spPr>
      </p:pic>
      <p:sp>
        <p:nvSpPr>
          <p:cNvPr id="5" name="Content Placeholder 2">
            <a:extLst>
              <a:ext uri="{FF2B5EF4-FFF2-40B4-BE49-F238E27FC236}">
                <a16:creationId xmlns:a16="http://schemas.microsoft.com/office/drawing/2014/main" id="{25FA19DD-6F74-734E-9DA7-58FBBC66AB4A}"/>
              </a:ext>
            </a:extLst>
          </p:cNvPr>
          <p:cNvSpPr>
            <a:spLocks noGrp="1"/>
          </p:cNvSpPr>
          <p:nvPr>
            <p:ph idx="1"/>
          </p:nvPr>
        </p:nvSpPr>
        <p:spPr>
          <a:xfrm>
            <a:off x="455750" y="1888434"/>
            <a:ext cx="14592093" cy="7692888"/>
          </a:xfrm>
        </p:spPr>
        <p:txBody>
          <a:bodyPr>
            <a:noAutofit/>
          </a:bodyPr>
          <a:lstStyle/>
          <a:p>
            <a:r>
              <a:rPr lang="en-US" sz="4000" b="0" dirty="0">
                <a:solidFill>
                  <a:schemeClr val="tx1"/>
                </a:solidFill>
              </a:rPr>
              <a:t>9 </a:t>
            </a:r>
            <a:r>
              <a:rPr lang="en-US" sz="4000" b="0" i="1" dirty="0">
                <a:solidFill>
                  <a:schemeClr val="tx1"/>
                </a:solidFill>
              </a:rPr>
              <a:t>Let</a:t>
            </a:r>
            <a:r>
              <a:rPr lang="en-US" sz="4000" b="0" dirty="0">
                <a:solidFill>
                  <a:schemeClr val="tx1"/>
                </a:solidFill>
              </a:rPr>
              <a:t> love </a:t>
            </a:r>
            <a:r>
              <a:rPr lang="en-US" sz="4000" b="0" i="1" dirty="0">
                <a:solidFill>
                  <a:schemeClr val="tx1"/>
                </a:solidFill>
              </a:rPr>
              <a:t>be</a:t>
            </a:r>
            <a:r>
              <a:rPr lang="en-US" sz="4000" b="0" dirty="0">
                <a:solidFill>
                  <a:schemeClr val="tx1"/>
                </a:solidFill>
              </a:rPr>
              <a:t> without hypocrisy. Abhor what is evil; cling to what is good. 10 </a:t>
            </a:r>
            <a:r>
              <a:rPr lang="en-US" sz="4000" b="0" i="1" dirty="0">
                <a:solidFill>
                  <a:schemeClr val="tx1"/>
                </a:solidFill>
              </a:rPr>
              <a:t>Be</a:t>
            </a:r>
            <a:r>
              <a:rPr lang="en-US" sz="4000" b="0" dirty="0">
                <a:solidFill>
                  <a:schemeClr val="tx1"/>
                </a:solidFill>
              </a:rPr>
              <a:t> devoted to one another in brotherly love; give preference to one another in honor; 11 not lagging behind in diligence, fervent in spirit, serving the Lord; 12 rejoicing in hope, persevering in tribulation, devoted to prayer, 13 contributing to the needs of the saints, practicing hospitality. </a:t>
            </a:r>
          </a:p>
          <a:p>
            <a:r>
              <a:rPr lang="en-US" sz="4000" b="0" dirty="0">
                <a:solidFill>
                  <a:schemeClr val="tx1"/>
                </a:solidFill>
              </a:rPr>
              <a:t>14 Bless those who persecute you; bless and do not curse. 15 Rejoice with those who rejoice, and </a:t>
            </a:r>
            <a:r>
              <a:rPr lang="en-US" sz="4000" dirty="0">
                <a:solidFill>
                  <a:schemeClr val="tx1"/>
                </a:solidFill>
              </a:rPr>
              <a:t>weep with those who weep</a:t>
            </a:r>
            <a:r>
              <a:rPr lang="en-US" sz="4000" b="0" dirty="0">
                <a:solidFill>
                  <a:schemeClr val="tx1"/>
                </a:solidFill>
              </a:rPr>
              <a:t>. 16 Be of the same mind toward one another; </a:t>
            </a:r>
            <a:r>
              <a:rPr lang="en-US" sz="4000" dirty="0">
                <a:solidFill>
                  <a:schemeClr val="tx1"/>
                </a:solidFill>
              </a:rPr>
              <a:t>do not be haughty in mind, but associate with the lowly</a:t>
            </a:r>
            <a:r>
              <a:rPr lang="en-US" sz="4000" b="0" dirty="0">
                <a:solidFill>
                  <a:schemeClr val="tx1"/>
                </a:solidFill>
              </a:rPr>
              <a:t>. Do not be wise in your own estimation. 17 Never pay back evil for evil to anyone. </a:t>
            </a:r>
            <a:r>
              <a:rPr lang="en-US" sz="4000" dirty="0">
                <a:solidFill>
                  <a:schemeClr val="tx1"/>
                </a:solidFill>
              </a:rPr>
              <a:t>Respect what is right in the sight of all men</a:t>
            </a:r>
            <a:r>
              <a:rPr lang="en-US" sz="4000" b="0" dirty="0">
                <a:solidFill>
                  <a:schemeClr val="tx1"/>
                </a:solidFill>
              </a:rPr>
              <a:t>. 18 If possible, so far as it depends on you, </a:t>
            </a:r>
            <a:r>
              <a:rPr lang="en-US" sz="4000" dirty="0">
                <a:solidFill>
                  <a:schemeClr val="tx1"/>
                </a:solidFill>
              </a:rPr>
              <a:t>be at peace with all men</a:t>
            </a:r>
            <a:r>
              <a:rPr lang="en-US" sz="4000" b="0" dirty="0">
                <a:solidFill>
                  <a:schemeClr val="tx1"/>
                </a:solidFill>
              </a:rPr>
              <a:t>. – Romans 12:9-18</a:t>
            </a:r>
          </a:p>
          <a:p>
            <a:endParaRPr lang="en-US" sz="4000" b="0" dirty="0">
              <a:solidFill>
                <a:schemeClr val="tx1"/>
              </a:solidFill>
            </a:endParaRPr>
          </a:p>
        </p:txBody>
      </p:sp>
    </p:spTree>
    <p:extLst>
      <p:ext uri="{BB962C8B-B14F-4D97-AF65-F5344CB8AC3E}">
        <p14:creationId xmlns:p14="http://schemas.microsoft.com/office/powerpoint/2010/main" val="2962097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a:xfrm>
            <a:off x="755372" y="173049"/>
            <a:ext cx="12026348" cy="1715386"/>
          </a:xfrm>
        </p:spPr>
        <p:txBody>
          <a:bodyPr/>
          <a:lstStyle/>
          <a:p>
            <a:r>
              <a:rPr lang="en-US" b="0" dirty="0">
                <a:solidFill>
                  <a:schemeClr val="tx1"/>
                </a:solidFill>
                <a:latin typeface="Impact" panose="020B0806030902050204" pitchFamily="34" charset="0"/>
              </a:rPr>
              <a:t>Will There Be Justice?</a:t>
            </a:r>
          </a:p>
        </p:txBody>
      </p:sp>
      <p:pic>
        <p:nvPicPr>
          <p:cNvPr id="6" name="Picture 5" descr="A close-up of a person&#10;&#10;Description automatically generated with low confidence">
            <a:extLst>
              <a:ext uri="{FF2B5EF4-FFF2-40B4-BE49-F238E27FC236}">
                <a16:creationId xmlns:a16="http://schemas.microsoft.com/office/drawing/2014/main" id="{E6741743-1FDA-B94C-81C6-A58424A11A3A}"/>
              </a:ext>
            </a:extLst>
          </p:cNvPr>
          <p:cNvPicPr>
            <a:picLocks noChangeAspect="1"/>
          </p:cNvPicPr>
          <p:nvPr/>
        </p:nvPicPr>
        <p:blipFill>
          <a:blip r:embed="rId2"/>
          <a:stretch>
            <a:fillRect/>
          </a:stretch>
        </p:blipFill>
        <p:spPr>
          <a:xfrm>
            <a:off x="12781720" y="-65492"/>
            <a:ext cx="5680495" cy="5208992"/>
          </a:xfrm>
          <a:prstGeom prst="rect">
            <a:avLst/>
          </a:prstGeom>
        </p:spPr>
      </p:pic>
      <p:sp>
        <p:nvSpPr>
          <p:cNvPr id="5" name="Content Placeholder 2">
            <a:extLst>
              <a:ext uri="{FF2B5EF4-FFF2-40B4-BE49-F238E27FC236}">
                <a16:creationId xmlns:a16="http://schemas.microsoft.com/office/drawing/2014/main" id="{25FA19DD-6F74-734E-9DA7-58FBBC66AB4A}"/>
              </a:ext>
            </a:extLst>
          </p:cNvPr>
          <p:cNvSpPr>
            <a:spLocks noGrp="1"/>
          </p:cNvSpPr>
          <p:nvPr>
            <p:ph idx="1"/>
          </p:nvPr>
        </p:nvSpPr>
        <p:spPr>
          <a:xfrm>
            <a:off x="455750" y="1888434"/>
            <a:ext cx="13300007" cy="7692888"/>
          </a:xfrm>
        </p:spPr>
        <p:txBody>
          <a:bodyPr>
            <a:noAutofit/>
          </a:bodyPr>
          <a:lstStyle/>
          <a:p>
            <a:r>
              <a:rPr lang="en-US" sz="4000" dirty="0">
                <a:solidFill>
                  <a:schemeClr val="tx1"/>
                </a:solidFill>
              </a:rPr>
              <a:t>Humanity is created in His image – Gen 1:26-28</a:t>
            </a:r>
          </a:p>
          <a:p>
            <a:r>
              <a:rPr lang="en-US" sz="4000" dirty="0">
                <a:solidFill>
                  <a:schemeClr val="tx1"/>
                </a:solidFill>
              </a:rPr>
              <a:t>Humanity is </a:t>
            </a:r>
            <a:r>
              <a:rPr lang="en-US" sz="4000" i="1" dirty="0">
                <a:solidFill>
                  <a:schemeClr val="tx1"/>
                </a:solidFill>
              </a:rPr>
              <a:t>one race</a:t>
            </a:r>
            <a:r>
              <a:rPr lang="en-US" sz="4000" dirty="0">
                <a:solidFill>
                  <a:schemeClr val="tx1"/>
                </a:solidFill>
              </a:rPr>
              <a:t> and one blood – Gen 5, 10-11</a:t>
            </a:r>
          </a:p>
          <a:p>
            <a:r>
              <a:rPr lang="en-US" sz="4000" dirty="0">
                <a:solidFill>
                  <a:schemeClr val="tx1"/>
                </a:solidFill>
              </a:rPr>
              <a:t>God values every individual as His and as human – Gen 9:5-6</a:t>
            </a:r>
          </a:p>
          <a:p>
            <a:r>
              <a:rPr lang="en-US" sz="4000" dirty="0">
                <a:solidFill>
                  <a:schemeClr val="tx1"/>
                </a:solidFill>
              </a:rPr>
              <a:t>He promises to bless every people of the earth – Gen 12:3b</a:t>
            </a:r>
          </a:p>
          <a:p>
            <a:r>
              <a:rPr lang="en-US" sz="4000" dirty="0">
                <a:solidFill>
                  <a:schemeClr val="tx1"/>
                </a:solidFill>
              </a:rPr>
              <a:t>Every tribe, tongue, and people will see blessing through His grace – Rev 5:9, 7:9, 14:6</a:t>
            </a:r>
          </a:p>
          <a:p>
            <a:r>
              <a:rPr lang="en-US" sz="4000" dirty="0">
                <a:solidFill>
                  <a:schemeClr val="tx1"/>
                </a:solidFill>
              </a:rPr>
              <a:t>Weeping will one day be wiped away – Rev 21:4</a:t>
            </a:r>
          </a:p>
          <a:p>
            <a:endParaRPr lang="en-US" sz="4000" dirty="0">
              <a:solidFill>
                <a:schemeClr val="tx1"/>
              </a:solidFill>
            </a:endParaRPr>
          </a:p>
        </p:txBody>
      </p:sp>
    </p:spTree>
    <p:extLst>
      <p:ext uri="{BB962C8B-B14F-4D97-AF65-F5344CB8AC3E}">
        <p14:creationId xmlns:p14="http://schemas.microsoft.com/office/powerpoint/2010/main" val="2226214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a:xfrm>
            <a:off x="755372" y="173049"/>
            <a:ext cx="12026348" cy="1715386"/>
          </a:xfrm>
        </p:spPr>
        <p:txBody>
          <a:bodyPr>
            <a:normAutofit fontScale="90000"/>
          </a:bodyPr>
          <a:lstStyle/>
          <a:p>
            <a:r>
              <a:rPr lang="en-US" b="0" dirty="0">
                <a:solidFill>
                  <a:schemeClr val="tx1"/>
                </a:solidFill>
                <a:latin typeface="Impact" panose="020B0806030902050204" pitchFamily="34" charset="0"/>
              </a:rPr>
              <a:t>What Sort of People Should We Be?</a:t>
            </a:r>
          </a:p>
        </p:txBody>
      </p:sp>
      <p:pic>
        <p:nvPicPr>
          <p:cNvPr id="6" name="Picture 5" descr="A close-up of a person&#10;&#10;Description automatically generated with low confidence">
            <a:extLst>
              <a:ext uri="{FF2B5EF4-FFF2-40B4-BE49-F238E27FC236}">
                <a16:creationId xmlns:a16="http://schemas.microsoft.com/office/drawing/2014/main" id="{E6741743-1FDA-B94C-81C6-A58424A11A3A}"/>
              </a:ext>
            </a:extLst>
          </p:cNvPr>
          <p:cNvPicPr>
            <a:picLocks noChangeAspect="1"/>
          </p:cNvPicPr>
          <p:nvPr/>
        </p:nvPicPr>
        <p:blipFill>
          <a:blip r:embed="rId2"/>
          <a:stretch>
            <a:fillRect/>
          </a:stretch>
        </p:blipFill>
        <p:spPr>
          <a:xfrm>
            <a:off x="12781720" y="-65492"/>
            <a:ext cx="5680495" cy="5208992"/>
          </a:xfrm>
          <a:prstGeom prst="rect">
            <a:avLst/>
          </a:prstGeom>
        </p:spPr>
      </p:pic>
      <p:sp>
        <p:nvSpPr>
          <p:cNvPr id="5" name="Content Placeholder 2">
            <a:extLst>
              <a:ext uri="{FF2B5EF4-FFF2-40B4-BE49-F238E27FC236}">
                <a16:creationId xmlns:a16="http://schemas.microsoft.com/office/drawing/2014/main" id="{25FA19DD-6F74-734E-9DA7-58FBBC66AB4A}"/>
              </a:ext>
            </a:extLst>
          </p:cNvPr>
          <p:cNvSpPr>
            <a:spLocks noGrp="1"/>
          </p:cNvSpPr>
          <p:nvPr>
            <p:ph idx="1"/>
          </p:nvPr>
        </p:nvSpPr>
        <p:spPr>
          <a:xfrm>
            <a:off x="455750" y="3876260"/>
            <a:ext cx="13300007" cy="5705061"/>
          </a:xfrm>
        </p:spPr>
        <p:txBody>
          <a:bodyPr>
            <a:noAutofit/>
          </a:bodyPr>
          <a:lstStyle/>
          <a:p>
            <a:r>
              <a:rPr lang="en-US" dirty="0">
                <a:solidFill>
                  <a:schemeClr val="tx1"/>
                </a:solidFill>
              </a:rPr>
              <a:t>9 Let us not lose heart in doing good, for in due time we will reap if we do not grow weary.</a:t>
            </a:r>
          </a:p>
          <a:p>
            <a:r>
              <a:rPr lang="en-US" dirty="0">
                <a:solidFill>
                  <a:schemeClr val="tx1"/>
                </a:solidFill>
              </a:rPr>
              <a:t>10 So then, </a:t>
            </a:r>
            <a:r>
              <a:rPr lang="en-US" baseline="30000" dirty="0">
                <a:solidFill>
                  <a:schemeClr val="tx1"/>
                </a:solidFill>
              </a:rPr>
              <a:t>a</a:t>
            </a:r>
            <a:r>
              <a:rPr lang="en-US" dirty="0">
                <a:solidFill>
                  <a:schemeClr val="tx1"/>
                </a:solidFill>
              </a:rPr>
              <a:t>while we have opportunity, let us do good to all people, and especially to those who are of the household of the faith. – Gal 6:9-10</a:t>
            </a:r>
          </a:p>
        </p:txBody>
      </p:sp>
    </p:spTree>
    <p:extLst>
      <p:ext uri="{BB962C8B-B14F-4D97-AF65-F5344CB8AC3E}">
        <p14:creationId xmlns:p14="http://schemas.microsoft.com/office/powerpoint/2010/main" val="2021463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477" y="276047"/>
            <a:ext cx="8395046" cy="52103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2344184" y="5486399"/>
            <a:ext cx="14234285" cy="6062869"/>
          </a:xfrm>
        </p:spPr>
        <p:txBody>
          <a:bodyPr>
            <a:noAutofit/>
          </a:bodyPr>
          <a:lstStyle/>
          <a:p>
            <a:r>
              <a:rPr lang="en-US" dirty="0">
                <a:solidFill>
                  <a:schemeClr val="tx1"/>
                </a:solidFill>
              </a:rPr>
              <a:t>7 now, will not God bring about justice for His elect who cry to Him day and night, and will He delay long over them?</a:t>
            </a:r>
          </a:p>
          <a:p>
            <a:r>
              <a:rPr lang="en-US" dirty="0">
                <a:solidFill>
                  <a:schemeClr val="tx1"/>
                </a:solidFill>
              </a:rPr>
              <a:t>8 “I tell you that He will bring about justice for them quickly. However, when the Son of Man comes, will He find faith on the earth?” – Luke 18:7-8</a:t>
            </a:r>
          </a:p>
        </p:txBody>
      </p:sp>
    </p:spTree>
    <p:extLst>
      <p:ext uri="{BB962C8B-B14F-4D97-AF65-F5344CB8AC3E}">
        <p14:creationId xmlns:p14="http://schemas.microsoft.com/office/powerpoint/2010/main" val="233573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CRT: Ally or Oppressor?</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2816509" cy="5250036"/>
          </a:xfrm>
        </p:spPr>
        <p:txBody>
          <a:bodyPr/>
          <a:lstStyle/>
          <a:p>
            <a:r>
              <a:rPr lang="en-US" dirty="0">
                <a:solidFill>
                  <a:schemeClr val="tx1"/>
                </a:solidFill>
              </a:rPr>
              <a:t>“We still find today a dual system of justice, one black and one white.” </a:t>
            </a:r>
          </a:p>
          <a:p>
            <a:r>
              <a:rPr lang="en-US" sz="2400" dirty="0">
                <a:solidFill>
                  <a:schemeClr val="tx1"/>
                </a:solidFill>
              </a:rPr>
              <a:t>Charles Ogletree, “No Justice, No Peace” 1995 in </a:t>
            </a:r>
            <a:r>
              <a:rPr lang="en-US" sz="2400" i="1" dirty="0">
                <a:solidFill>
                  <a:schemeClr val="tx1"/>
                </a:solidFill>
              </a:rPr>
              <a:t>Race, Rights, and Redemption: The Derrick Bell Lectures on the Law and Critical Race Theory</a:t>
            </a:r>
            <a:r>
              <a:rPr lang="en-US" sz="2400" dirty="0">
                <a:solidFill>
                  <a:schemeClr val="tx1"/>
                </a:solidFill>
              </a:rPr>
              <a:t>, Kindle version.</a:t>
            </a:r>
          </a:p>
        </p:txBody>
      </p:sp>
      <p:pic>
        <p:nvPicPr>
          <p:cNvPr id="5" name="Picture 2" descr="First Person: Charles Ogletree - The Boston Globe">
            <a:extLst>
              <a:ext uri="{FF2B5EF4-FFF2-40B4-BE49-F238E27FC236}">
                <a16:creationId xmlns:a16="http://schemas.microsoft.com/office/drawing/2014/main" id="{424E77A2-58CD-8C41-BD11-2BBE68A74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2245" y="-1"/>
            <a:ext cx="6735755" cy="373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68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CRT: Ally or Oppressor?</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2816509" cy="5250036"/>
          </a:xfrm>
        </p:spPr>
        <p:txBody>
          <a:bodyPr/>
          <a:lstStyle/>
          <a:p>
            <a:r>
              <a:rPr lang="en-US" dirty="0">
                <a:solidFill>
                  <a:schemeClr val="tx1"/>
                </a:solidFill>
              </a:rPr>
              <a:t>“a graduate-level academic framework that encompasses decades of scholarship,” </a:t>
            </a:r>
          </a:p>
          <a:p>
            <a:r>
              <a:rPr lang="en-US" sz="2400" dirty="0">
                <a:solidFill>
                  <a:schemeClr val="tx1"/>
                </a:solidFill>
              </a:rPr>
              <a:t>Jacey Fortin, “Critical Race Theory: A Brief History” New York Times, Nov 8, 2021,  </a:t>
            </a:r>
            <a:r>
              <a:rPr lang="en-US" sz="2400" u="sng" dirty="0">
                <a:solidFill>
                  <a:schemeClr val="tx1"/>
                </a:solidFill>
                <a:hlinkClick r:id="rId3">
                  <a:extLst>
                    <a:ext uri="{A12FA001-AC4F-418D-AE19-62706E023703}">
                      <ahyp:hlinkClr xmlns:ahyp="http://schemas.microsoft.com/office/drawing/2018/hyperlinkcolor" val="tx"/>
                    </a:ext>
                  </a:extLst>
                </a:hlinkClick>
              </a:rPr>
              <a:t>https://www.nytimes.com/article/what-is-critical-race-theory.html</a:t>
            </a:r>
            <a:r>
              <a:rPr lang="en-US" sz="2400" dirty="0">
                <a:solidFill>
                  <a:schemeClr val="tx1"/>
                </a:solidFill>
              </a:rPr>
              <a:t>.</a:t>
            </a:r>
          </a:p>
        </p:txBody>
      </p:sp>
    </p:spTree>
    <p:extLst>
      <p:ext uri="{BB962C8B-B14F-4D97-AF65-F5344CB8AC3E}">
        <p14:creationId xmlns:p14="http://schemas.microsoft.com/office/powerpoint/2010/main" val="226126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CRT: Ally or Oppressor?</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2816509" cy="5250036"/>
          </a:xfrm>
        </p:spPr>
        <p:txBody>
          <a:bodyPr>
            <a:normAutofit/>
          </a:bodyPr>
          <a:lstStyle/>
          <a:p>
            <a:r>
              <a:rPr lang="en-US" dirty="0">
                <a:solidFill>
                  <a:schemeClr val="tx1"/>
                </a:solidFill>
              </a:rPr>
              <a:t>“From critical legal studies, the group borrowed the idea of legal indeterminacy – the idea that not every legal case has one correct outcome. Instead, one can decide most cases either way, by emphasizing one line of authority over another, or interpreting one fact differently from the way one’s adversary does.” </a:t>
            </a:r>
          </a:p>
          <a:p>
            <a:r>
              <a:rPr lang="en-US" sz="2400" dirty="0">
                <a:solidFill>
                  <a:schemeClr val="tx1"/>
                </a:solidFill>
              </a:rPr>
              <a:t>Richard Delgado and Jean </a:t>
            </a:r>
            <a:r>
              <a:rPr lang="en-US" sz="2400" dirty="0" err="1">
                <a:solidFill>
                  <a:schemeClr val="tx1"/>
                </a:solidFill>
              </a:rPr>
              <a:t>Stafancic</a:t>
            </a:r>
            <a:r>
              <a:rPr lang="en-US" sz="2400" dirty="0">
                <a:solidFill>
                  <a:schemeClr val="tx1"/>
                </a:solidFill>
              </a:rPr>
              <a:t>, </a:t>
            </a:r>
            <a:r>
              <a:rPr lang="en-US" sz="2400" i="1" dirty="0">
                <a:solidFill>
                  <a:schemeClr val="tx1"/>
                </a:solidFill>
              </a:rPr>
              <a:t>Critical Race Theory: An Introduction </a:t>
            </a:r>
            <a:r>
              <a:rPr lang="en-US" sz="2400" dirty="0">
                <a:solidFill>
                  <a:schemeClr val="tx1"/>
                </a:solidFill>
              </a:rPr>
              <a:t>(New York: New York University Press, 2001), 4-5. </a:t>
            </a:r>
          </a:p>
        </p:txBody>
      </p:sp>
    </p:spTree>
    <p:extLst>
      <p:ext uri="{BB962C8B-B14F-4D97-AF65-F5344CB8AC3E}">
        <p14:creationId xmlns:p14="http://schemas.microsoft.com/office/powerpoint/2010/main" val="53813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CRT: What is it?</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2816509" cy="5250036"/>
          </a:xfrm>
        </p:spPr>
        <p:txBody>
          <a:bodyPr>
            <a:normAutofit/>
          </a:bodyPr>
          <a:lstStyle/>
          <a:p>
            <a:r>
              <a:rPr lang="en-US" dirty="0">
                <a:solidFill>
                  <a:schemeClr val="tx1"/>
                </a:solidFill>
              </a:rPr>
              <a:t>CRT is often focused on critical examination of societal systems – especially in legal contexts – to identify where racism is embedded, and change those systems to create equality </a:t>
            </a:r>
            <a:endParaRPr lang="en-US" sz="2400" dirty="0">
              <a:solidFill>
                <a:schemeClr val="tx1"/>
              </a:solidFill>
            </a:endParaRPr>
          </a:p>
        </p:txBody>
      </p:sp>
    </p:spTree>
    <p:extLst>
      <p:ext uri="{BB962C8B-B14F-4D97-AF65-F5344CB8AC3E}">
        <p14:creationId xmlns:p14="http://schemas.microsoft.com/office/powerpoint/2010/main" val="116693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CRT: What is it?</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1643691" cy="5546034"/>
          </a:xfrm>
        </p:spPr>
        <p:txBody>
          <a:bodyPr>
            <a:normAutofit/>
          </a:bodyPr>
          <a:lstStyle/>
          <a:p>
            <a:r>
              <a:rPr lang="en-US" dirty="0">
                <a:solidFill>
                  <a:schemeClr val="tx1"/>
                </a:solidFill>
              </a:rPr>
              <a:t>“the goal is to facilitate the inclusion of marginalized groups.” </a:t>
            </a:r>
          </a:p>
          <a:p>
            <a:r>
              <a:rPr lang="en-US" sz="2400" dirty="0" err="1">
                <a:solidFill>
                  <a:schemeClr val="tx1"/>
                </a:solidFill>
              </a:rPr>
              <a:t>Kimberle</a:t>
            </a:r>
            <a:r>
              <a:rPr lang="en-US" sz="2400" dirty="0">
                <a:solidFill>
                  <a:schemeClr val="tx1"/>
                </a:solidFill>
              </a:rPr>
              <a:t> Crenshaw, “Demarginalizing the Intersection of Race and Sex: A Black Feminist Critique of Antidiscrimination Doctrine, Feminist Theory and Antiracist Politics “ in University of Chicago Legal Forum, 1989, Issue 1: 167.</a:t>
            </a:r>
          </a:p>
        </p:txBody>
      </p:sp>
      <p:pic>
        <p:nvPicPr>
          <p:cNvPr id="9218" name="Picture 2" descr="Kimberlé Crenshaw | Speaker | TED">
            <a:extLst>
              <a:ext uri="{FF2B5EF4-FFF2-40B4-BE49-F238E27FC236}">
                <a16:creationId xmlns:a16="http://schemas.microsoft.com/office/drawing/2014/main" id="{8F3C4B70-EF75-0842-98BF-ACA693D82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2574" y="-1"/>
            <a:ext cx="5645426" cy="424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0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itical Race Theory and Biblical Perspective">
            <a:extLst>
              <a:ext uri="{FF2B5EF4-FFF2-40B4-BE49-F238E27FC236}">
                <a16:creationId xmlns:a16="http://schemas.microsoft.com/office/drawing/2014/main" id="{3612EA0B-37D9-614B-A1F3-45F246C4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1650" y="0"/>
            <a:ext cx="4916350" cy="3051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8231D33-8DD6-D044-BB37-B73EEEE2B1B5}"/>
              </a:ext>
            </a:extLst>
          </p:cNvPr>
          <p:cNvSpPr>
            <a:spLocks noGrp="1"/>
          </p:cNvSpPr>
          <p:nvPr>
            <p:ph type="title"/>
          </p:nvPr>
        </p:nvSpPr>
        <p:spPr/>
        <p:txBody>
          <a:bodyPr/>
          <a:lstStyle/>
          <a:p>
            <a:r>
              <a:rPr lang="en-US" b="0" dirty="0">
                <a:solidFill>
                  <a:schemeClr val="tx1"/>
                </a:solidFill>
                <a:latin typeface="Impact" panose="020B0806030902050204" pitchFamily="34" charset="0"/>
              </a:rPr>
              <a:t>CRT: What is it?</a:t>
            </a:r>
          </a:p>
        </p:txBody>
      </p:sp>
      <p:sp>
        <p:nvSpPr>
          <p:cNvPr id="3" name="Content Placeholder 2">
            <a:extLst>
              <a:ext uri="{FF2B5EF4-FFF2-40B4-BE49-F238E27FC236}">
                <a16:creationId xmlns:a16="http://schemas.microsoft.com/office/drawing/2014/main" id="{A8E20F9E-3FF5-804C-9743-280F6D81A420}"/>
              </a:ext>
            </a:extLst>
          </p:cNvPr>
          <p:cNvSpPr>
            <a:spLocks noGrp="1"/>
          </p:cNvSpPr>
          <p:nvPr>
            <p:ph idx="1"/>
          </p:nvPr>
        </p:nvSpPr>
        <p:spPr>
          <a:xfrm>
            <a:off x="1257300" y="4015409"/>
            <a:ext cx="11643691" cy="5546034"/>
          </a:xfrm>
        </p:spPr>
        <p:txBody>
          <a:bodyPr>
            <a:normAutofit/>
          </a:bodyPr>
          <a:lstStyle/>
          <a:p>
            <a:r>
              <a:rPr lang="en-US" dirty="0">
                <a:solidFill>
                  <a:schemeClr val="tx1"/>
                </a:solidFill>
              </a:rPr>
              <a:t>The concerns come with the chosen methodology and the foundational and presuppositional lenses employed for the critique. </a:t>
            </a:r>
            <a:endParaRPr lang="en-US" sz="2400" dirty="0">
              <a:solidFill>
                <a:schemeClr val="tx1"/>
              </a:solidFill>
            </a:endParaRPr>
          </a:p>
        </p:txBody>
      </p:sp>
    </p:spTree>
    <p:extLst>
      <p:ext uri="{BB962C8B-B14F-4D97-AF65-F5344CB8AC3E}">
        <p14:creationId xmlns:p14="http://schemas.microsoft.com/office/powerpoint/2010/main" val="303797030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rgbClr val="000000"/>
      </a:dk1>
      <a:lt1>
        <a:srgbClr val="FFFFFF"/>
      </a:lt1>
      <a:dk2>
        <a:srgbClr val="001540"/>
      </a:dk2>
      <a:lt2>
        <a:srgbClr val="E7E6E6"/>
      </a:lt2>
      <a:accent1>
        <a:srgbClr val="4472C4"/>
      </a:accent1>
      <a:accent2>
        <a:srgbClr val="ED7D31"/>
      </a:accent2>
      <a:accent3>
        <a:srgbClr val="001540"/>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4">
      <a:dk1>
        <a:srgbClr val="000000"/>
      </a:dk1>
      <a:lt1>
        <a:srgbClr val="FFFFFF"/>
      </a:lt1>
      <a:dk2>
        <a:srgbClr val="001540"/>
      </a:dk2>
      <a:lt2>
        <a:srgbClr val="E7E6E6"/>
      </a:lt2>
      <a:accent1>
        <a:srgbClr val="4472C4"/>
      </a:accent1>
      <a:accent2>
        <a:srgbClr val="ED7D31"/>
      </a:accent2>
      <a:accent3>
        <a:srgbClr val="001540"/>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4527</TotalTime>
  <Words>2296</Words>
  <Application>Microsoft Macintosh PowerPoint</Application>
  <PresentationFormat>Custom</PresentationFormat>
  <Paragraphs>114</Paragraphs>
  <Slides>34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Calibri Light</vt:lpstr>
      <vt:lpstr>Impact</vt:lpstr>
      <vt:lpstr>2_Office Theme</vt:lpstr>
      <vt:lpstr>1_Office Theme</vt:lpstr>
      <vt:lpstr>3_Office Theme</vt:lpstr>
      <vt:lpstr>CRITICAL RACE THEORY</vt:lpstr>
      <vt:lpstr>CRITICAL RACE THEORY</vt:lpstr>
      <vt:lpstr>CRT: Ally or Oppressor?</vt:lpstr>
      <vt:lpstr>CRT: Ally or Oppressor?</vt:lpstr>
      <vt:lpstr>CRT: Ally or Oppressor?</vt:lpstr>
      <vt:lpstr>CRT: Ally or Oppressor?</vt:lpstr>
      <vt:lpstr>CRT: What is it?</vt:lpstr>
      <vt:lpstr>CRT: What is it?</vt:lpstr>
      <vt:lpstr>CRT: What is it?</vt:lpstr>
      <vt:lpstr>CRT: What is it?</vt:lpstr>
      <vt:lpstr>CRT: What is it?</vt:lpstr>
      <vt:lpstr>CRT: What is it?</vt:lpstr>
      <vt:lpstr>Intersectionality</vt:lpstr>
      <vt:lpstr>Intersectionality</vt:lpstr>
      <vt:lpstr>Intersectionality</vt:lpstr>
      <vt:lpstr>Black Lives Matter (BLM)</vt:lpstr>
      <vt:lpstr>Black Lives Matter (BLM)</vt:lpstr>
      <vt:lpstr>Socio Political     or  Spiritual?</vt:lpstr>
      <vt:lpstr>Diagnosing the Problem</vt:lpstr>
      <vt:lpstr>Diagnosing the Problem</vt:lpstr>
      <vt:lpstr>The Spiritual Problem  and Racial Implications</vt:lpstr>
      <vt:lpstr>Diagnosing the Problem</vt:lpstr>
      <vt:lpstr>The System or the People?</vt:lpstr>
      <vt:lpstr>And God said…</vt:lpstr>
      <vt:lpstr>Evil = Evil</vt:lpstr>
      <vt:lpstr>Mere symptoms…</vt:lpstr>
      <vt:lpstr>Weep  With   Those  Who  Weep</vt:lpstr>
      <vt:lpstr>Spiritual Problems  Demand Spiritual Solutions</vt:lpstr>
      <vt:lpstr>The agony of feeling unloved…</vt:lpstr>
      <vt:lpstr>Nothing to Weep About?</vt:lpstr>
      <vt:lpstr>Nothing to Weep About?</vt:lpstr>
      <vt:lpstr>Will There Be Justice?</vt:lpstr>
      <vt:lpstr>What Sort of People Should We Be?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christopher cone</cp:lastModifiedBy>
  <cp:revision>30</cp:revision>
  <dcterms:created xsi:type="dcterms:W3CDTF">2020-01-24T19:01:17Z</dcterms:created>
  <dcterms:modified xsi:type="dcterms:W3CDTF">2022-01-31T10:43:30Z</dcterms:modified>
</cp:coreProperties>
</file>