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 id="2147483677" r:id="rId3"/>
  </p:sldMasterIdLst>
  <p:sldIdLst>
    <p:sldId id="301" r:id="rId4"/>
    <p:sldId id="307" r:id="rId5"/>
    <p:sldId id="363" r:id="rId6"/>
    <p:sldId id="258" r:id="rId7"/>
    <p:sldId id="260" r:id="rId8"/>
    <p:sldId id="300" r:id="rId9"/>
    <p:sldId id="309" r:id="rId10"/>
    <p:sldId id="361" r:id="rId11"/>
    <p:sldId id="362" r:id="rId12"/>
    <p:sldId id="345" r:id="rId13"/>
    <p:sldId id="346" r:id="rId14"/>
    <p:sldId id="350" r:id="rId15"/>
    <p:sldId id="351" r:id="rId16"/>
    <p:sldId id="296" r:id="rId17"/>
    <p:sldId id="347" r:id="rId18"/>
    <p:sldId id="348" r:id="rId19"/>
    <p:sldId id="349" r:id="rId20"/>
    <p:sldId id="290" r:id="rId21"/>
    <p:sldId id="354" r:id="rId22"/>
    <p:sldId id="364" r:id="rId23"/>
    <p:sldId id="289" r:id="rId24"/>
    <p:sldId id="368" r:id="rId25"/>
    <p:sldId id="366" r:id="rId26"/>
    <p:sldId id="291" r:id="rId27"/>
    <p:sldId id="356" r:id="rId28"/>
    <p:sldId id="360" r:id="rId29"/>
    <p:sldId id="357" r:id="rId30"/>
    <p:sldId id="365" r:id="rId31"/>
    <p:sldId id="342" r:id="rId32"/>
    <p:sldId id="344" r:id="rId33"/>
    <p:sldId id="359" r:id="rId34"/>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078"/>
    <p:restoredTop sz="94694"/>
  </p:normalViewPr>
  <p:slideViewPr>
    <p:cSldViewPr snapToGrid="0" snapToObjects="1">
      <p:cViewPr varScale="1">
        <p:scale>
          <a:sx n="44" d="100"/>
          <a:sy n="44" d="100"/>
        </p:scale>
        <p:origin x="216" y="1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AFE66-5330-CE42-9CF3-08A975F4E3B1}"/>
              </a:ext>
            </a:extLst>
          </p:cNvPr>
          <p:cNvSpPr>
            <a:spLocks noGrp="1"/>
          </p:cNvSpPr>
          <p:nvPr>
            <p:ph type="dt" sz="half" idx="10"/>
          </p:nvPr>
        </p:nvSpPr>
        <p:spPr>
          <a:xfrm>
            <a:off x="1257300" y="9534526"/>
            <a:ext cx="4114800" cy="547688"/>
          </a:xfrm>
          <a:prstGeom prst="rect">
            <a:avLst/>
          </a:prstGeom>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89DA6D5F-4FB6-A34D-AFE8-4776FFDABF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59EE81-C14B-5F47-8283-C9ECEAA55D68}"/>
              </a:ext>
            </a:extLst>
          </p:cNvPr>
          <p:cNvSpPr>
            <a:spLocks noGrp="1"/>
          </p:cNvSpPr>
          <p:nvPr>
            <p:ph type="sldNum" sz="quarter" idx="12"/>
          </p:nvPr>
        </p:nvSpPr>
        <p:spPr>
          <a:xfrm>
            <a:off x="12915900" y="9534526"/>
            <a:ext cx="4114800" cy="547688"/>
          </a:xfrm>
          <a:prstGeom prst="rect">
            <a:avLst/>
          </a:prstGeom>
        </p:spPr>
        <p:txBody>
          <a:bodyPr/>
          <a:lstStyle/>
          <a:p>
            <a:fld id="{4787BF2E-A4CD-B24D-A5D2-F47FA0EFF0E7}" type="slidenum">
              <a:rPr lang="en-US" smtClean="0"/>
              <a:t>‹#›</a:t>
            </a:fld>
            <a:endParaRPr lang="en-US"/>
          </a:p>
        </p:txBody>
      </p:sp>
      <p:sp>
        <p:nvSpPr>
          <p:cNvPr id="7" name="Parallelogram 7">
            <a:extLst>
              <a:ext uri="{FF2B5EF4-FFF2-40B4-BE49-F238E27FC236}">
                <a16:creationId xmlns:a16="http://schemas.microsoft.com/office/drawing/2014/main" id="{5AADADAB-8DB3-484B-8955-FAC2AEC9A526}"/>
              </a:ext>
            </a:extLst>
          </p:cNvPr>
          <p:cNvSpPr/>
          <p:nvPr userDrawn="1"/>
        </p:nvSpPr>
        <p:spPr>
          <a:xfrm>
            <a:off x="1266825" y="4231992"/>
            <a:ext cx="10387398" cy="2839239"/>
          </a:xfrm>
          <a:custGeom>
            <a:avLst/>
            <a:gdLst>
              <a:gd name="connsiteX0" fmla="*/ 0 w 7270921"/>
              <a:gd name="connsiteY0" fmla="*/ 2324248 h 2324248"/>
              <a:gd name="connsiteX1" fmla="*/ 581062 w 7270921"/>
              <a:gd name="connsiteY1" fmla="*/ 0 h 2324248"/>
              <a:gd name="connsiteX2" fmla="*/ 7270921 w 7270921"/>
              <a:gd name="connsiteY2" fmla="*/ 0 h 2324248"/>
              <a:gd name="connsiteX3" fmla="*/ 6689859 w 7270921"/>
              <a:gd name="connsiteY3" fmla="*/ 2324248 h 2324248"/>
              <a:gd name="connsiteX4" fmla="*/ 0 w 7270921"/>
              <a:gd name="connsiteY4" fmla="*/ 2324248 h 2324248"/>
              <a:gd name="connsiteX0" fmla="*/ 0 w 7270921"/>
              <a:gd name="connsiteY0" fmla="*/ 2324248 h 2324248"/>
              <a:gd name="connsiteX1" fmla="*/ 12651 w 7270921"/>
              <a:gd name="connsiteY1" fmla="*/ 0 h 2324248"/>
              <a:gd name="connsiteX2" fmla="*/ 7270921 w 7270921"/>
              <a:gd name="connsiteY2" fmla="*/ 0 h 2324248"/>
              <a:gd name="connsiteX3" fmla="*/ 6689859 w 7270921"/>
              <a:gd name="connsiteY3" fmla="*/ 2324248 h 2324248"/>
              <a:gd name="connsiteX4" fmla="*/ 0 w 7270921"/>
              <a:gd name="connsiteY4" fmla="*/ 2324248 h 232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0921" h="2324248">
                <a:moveTo>
                  <a:pt x="0" y="2324248"/>
                </a:moveTo>
                <a:lnTo>
                  <a:pt x="12651" y="0"/>
                </a:lnTo>
                <a:lnTo>
                  <a:pt x="7270921" y="0"/>
                </a:lnTo>
                <a:lnTo>
                  <a:pt x="6689859" y="2324248"/>
                </a:lnTo>
                <a:lnTo>
                  <a:pt x="0" y="232424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Ins="137160" bIns="0" rtlCol="0" anchor="ctr">
            <a:noAutofit/>
          </a:bodyPr>
          <a:lstStyle/>
          <a:p>
            <a:pPr algn="l"/>
            <a:r>
              <a:rPr lang="en-US" sz="9000" b="1" dirty="0"/>
              <a:t>CLICK TO EDIT MASTER TITLE STYLE</a:t>
            </a:r>
          </a:p>
        </p:txBody>
      </p:sp>
    </p:spTree>
    <p:extLst>
      <p:ext uri="{BB962C8B-B14F-4D97-AF65-F5344CB8AC3E}">
        <p14:creationId xmlns:p14="http://schemas.microsoft.com/office/powerpoint/2010/main" val="337002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95B40-8622-D44C-9E06-7CEC2313E4FA}"/>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3" name="Footer Placeholder 2">
            <a:extLst>
              <a:ext uri="{FF2B5EF4-FFF2-40B4-BE49-F238E27FC236}">
                <a16:creationId xmlns:a16="http://schemas.microsoft.com/office/drawing/2014/main" id="{69AE4F61-6CC6-2143-A0CF-DC3BC1020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850D5-84B9-3743-AECC-806664A548CD}"/>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5684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57AE-A2A5-654B-868A-77537B24816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F82254B-B91C-B747-9248-F544A121E07C}"/>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F3B51-3F63-AC42-A1D1-3EC350EA518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15207CD-BACE-FF40-8911-A07ED3E07F6A}"/>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6" name="Footer Placeholder 5">
            <a:extLst>
              <a:ext uri="{FF2B5EF4-FFF2-40B4-BE49-F238E27FC236}">
                <a16:creationId xmlns:a16="http://schemas.microsoft.com/office/drawing/2014/main" id="{A8019B9D-AD5C-AF4B-A7DC-455EEFFA9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5A50-052A-204E-9924-21FB7A968DDE}"/>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8492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937D-B6AE-7C4D-B6C3-486B4D7CEEB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40370F49-0567-F343-B086-CF7644462BD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438C2BEF-8323-3B4D-9D8F-15549EB56A1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43151DA-F7B9-DF4B-8A72-33EFA75E1371}"/>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6" name="Footer Placeholder 5">
            <a:extLst>
              <a:ext uri="{FF2B5EF4-FFF2-40B4-BE49-F238E27FC236}">
                <a16:creationId xmlns:a16="http://schemas.microsoft.com/office/drawing/2014/main" id="{5E46DD3B-D141-D14F-986E-7DA8345C2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0D707-54CC-4845-B489-02D4A690F596}"/>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11797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BBF0-6E74-1D47-9FC4-16E66A08AF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58F9A-F970-C14C-82C5-835CF4609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93876-4686-6044-AE24-06219114BC37}"/>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33E5721C-838A-DD47-A3E4-0E88B3BDC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583CA-C06F-084F-B1F0-8706C9F0AB1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2470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DF83E-3889-084A-A94D-04E06282032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E51F4-BE88-464F-9E2E-EE8BAD03774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F74E8-2A3E-874B-A740-EBBE65F36750}"/>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B8A1691A-8FF2-1D4B-BB7D-FD49933E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ED4D6-BA81-0E4B-BB17-24C0D837B09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427224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098-A168-9F40-91B0-3D6940E5FD4D}"/>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803A1B9-7480-1546-ADA4-301B054130F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D12329-C363-AD4C-B075-8DE2A630F3B7}"/>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C7C3B334-6172-3648-8435-A2A4293CC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1F0E5-3BCD-754C-A6BB-03DA32FE0F2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980643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F6E4-AD20-DC42-A51B-1823918C0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15E90-59B3-944F-86D2-F9886737A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74729-84EE-1B47-90BF-8097C86846D4}"/>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782698E4-B5C6-EB43-9109-3CDCBADCF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5FF0F-133E-6946-B80F-BE33541014D8}"/>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54099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2C66-F206-0D40-9822-0577C2D94ADE}"/>
              </a:ext>
            </a:extLst>
          </p:cNvPr>
          <p:cNvSpPr>
            <a:spLocks noGrp="1"/>
          </p:cNvSpPr>
          <p:nvPr>
            <p:ph type="title"/>
          </p:nvPr>
        </p:nvSpPr>
        <p:spPr>
          <a:xfrm>
            <a:off x="1247775" y="2564608"/>
            <a:ext cx="15773400" cy="4279106"/>
          </a:xfrm>
        </p:spPr>
        <p:txBody>
          <a:bodyPr anchor="b"/>
          <a:lstStyle>
            <a:lvl1pPr>
              <a:defRPr sz="90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2BDE7F9-CB6C-1A47-854E-D3A537C089A8}"/>
              </a:ext>
            </a:extLst>
          </p:cNvPr>
          <p:cNvSpPr>
            <a:spLocks noGrp="1"/>
          </p:cNvSpPr>
          <p:nvPr>
            <p:ph type="body" idx="1"/>
          </p:nvPr>
        </p:nvSpPr>
        <p:spPr>
          <a:xfrm>
            <a:off x="1247775" y="6884195"/>
            <a:ext cx="15773400" cy="2250281"/>
          </a:xfrm>
        </p:spPr>
        <p:txBody>
          <a:bodyPr/>
          <a:lstStyle>
            <a:lvl1pPr marL="0" indent="0">
              <a:buNone/>
              <a:defRPr sz="36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46AFE66-5330-CE42-9CF3-08A975F4E3B1}"/>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89DA6D5F-4FB6-A34D-AFE8-4776FFDAB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9EE81-C14B-5F47-8283-C9ECEAA55D68}"/>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39410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A23D-3528-E748-BE09-D6F1ABB9A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D1D4D-3A92-5944-A4A6-E9B016457A0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609F7-77DB-2540-AE9B-9CEF9BB8BEB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7D127-E405-114B-848E-5570E5B63BDA}"/>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6" name="Footer Placeholder 5">
            <a:extLst>
              <a:ext uri="{FF2B5EF4-FFF2-40B4-BE49-F238E27FC236}">
                <a16:creationId xmlns:a16="http://schemas.microsoft.com/office/drawing/2014/main" id="{8E851E7A-55A7-7348-93B8-E0D03718B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9693C-2A10-824E-891C-029DAF541CD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81198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F005-89FC-814C-82CE-DB2FAF10ADD8}"/>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15430-E8FD-3349-8298-EB31973995B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91051-F534-1048-B26A-25968C25BE6B}"/>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37DCF-83E5-944F-8C0A-D99C2B1BDA0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C9BFC-24D5-4441-A715-83AD44DE670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809752-A629-E84E-A717-A60E4474B1FE}"/>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8" name="Footer Placeholder 7">
            <a:extLst>
              <a:ext uri="{FF2B5EF4-FFF2-40B4-BE49-F238E27FC236}">
                <a16:creationId xmlns:a16="http://schemas.microsoft.com/office/drawing/2014/main" id="{0F46F013-9517-B24B-9E89-21ADB26519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DD2CEE-ED42-004E-BACA-F0D337CABCB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23044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098-A168-9F40-91B0-3D6940E5FD4D}"/>
              </a:ext>
            </a:extLst>
          </p:cNvPr>
          <p:cNvSpPr>
            <a:spLocks noGrp="1"/>
          </p:cNvSpPr>
          <p:nvPr>
            <p:ph type="ctrTitle"/>
          </p:nvPr>
        </p:nvSpPr>
        <p:spPr>
          <a:xfrm>
            <a:off x="2286000" y="1683545"/>
            <a:ext cx="13716000" cy="3581400"/>
          </a:xfrm>
          <a:prstGeom prst="rect">
            <a:avLst/>
          </a:prstGeom>
        </p:spPr>
        <p:txBody>
          <a:bodyPr anchor="b"/>
          <a:lstStyle>
            <a:lvl1pPr algn="ctr">
              <a:defRPr sz="9000" b="1"/>
            </a:lvl1pPr>
          </a:lstStyle>
          <a:p>
            <a:r>
              <a:rPr lang="en-US"/>
              <a:t>Click to edit Master title style</a:t>
            </a:r>
          </a:p>
        </p:txBody>
      </p:sp>
      <p:sp>
        <p:nvSpPr>
          <p:cNvPr id="3" name="Subtitle 2">
            <a:extLst>
              <a:ext uri="{FF2B5EF4-FFF2-40B4-BE49-F238E27FC236}">
                <a16:creationId xmlns:a16="http://schemas.microsoft.com/office/drawing/2014/main" id="{7803A1B9-7480-1546-ADA4-301B054130F4}"/>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D12329-C363-AD4C-B075-8DE2A630F3B7}"/>
              </a:ext>
            </a:extLst>
          </p:cNvPr>
          <p:cNvSpPr>
            <a:spLocks noGrp="1"/>
          </p:cNvSpPr>
          <p:nvPr>
            <p:ph type="dt" sz="half" idx="10"/>
          </p:nvPr>
        </p:nvSpPr>
        <p:spPr>
          <a:xfrm>
            <a:off x="1257300" y="9534526"/>
            <a:ext cx="4114800" cy="547688"/>
          </a:xfrm>
          <a:prstGeom prst="rect">
            <a:avLst/>
          </a:prstGeom>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C7C3B334-6172-3648-8435-A2A4293CC97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1F0E5-3BCD-754C-A6BB-03DA32FE0F21}"/>
              </a:ext>
            </a:extLst>
          </p:cNvPr>
          <p:cNvSpPr>
            <a:spLocks noGrp="1"/>
          </p:cNvSpPr>
          <p:nvPr>
            <p:ph type="sldNum" sz="quarter" idx="12"/>
          </p:nvPr>
        </p:nvSpPr>
        <p:spPr>
          <a:xfrm>
            <a:off x="12915900" y="9534526"/>
            <a:ext cx="4114800" cy="547688"/>
          </a:xfrm>
          <a:prstGeom prst="rect">
            <a:avLst/>
          </a:prstGeom>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635258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8F66-C62D-A345-9371-5BCBEECC6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57DDE-957F-AA46-BCCF-BE8361B73920}"/>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4" name="Footer Placeholder 3">
            <a:extLst>
              <a:ext uri="{FF2B5EF4-FFF2-40B4-BE49-F238E27FC236}">
                <a16:creationId xmlns:a16="http://schemas.microsoft.com/office/drawing/2014/main" id="{33B18974-642D-AF41-B99E-39460569AE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A7FC7-9137-F743-AC15-9D933726BAA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22083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95B40-8622-D44C-9E06-7CEC2313E4FA}"/>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3" name="Footer Placeholder 2">
            <a:extLst>
              <a:ext uri="{FF2B5EF4-FFF2-40B4-BE49-F238E27FC236}">
                <a16:creationId xmlns:a16="http://schemas.microsoft.com/office/drawing/2014/main" id="{69AE4F61-6CC6-2143-A0CF-DC3BC1020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850D5-84B9-3743-AECC-806664A548CD}"/>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190665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57AE-A2A5-654B-868A-77537B24816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F82254B-B91C-B747-9248-F544A121E07C}"/>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F3B51-3F63-AC42-A1D1-3EC350EA518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15207CD-BACE-FF40-8911-A07ED3E07F6A}"/>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6" name="Footer Placeholder 5">
            <a:extLst>
              <a:ext uri="{FF2B5EF4-FFF2-40B4-BE49-F238E27FC236}">
                <a16:creationId xmlns:a16="http://schemas.microsoft.com/office/drawing/2014/main" id="{A8019B9D-AD5C-AF4B-A7DC-455EEFFA9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5A50-052A-204E-9924-21FB7A968DDE}"/>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814365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937D-B6AE-7C4D-B6C3-486B4D7CEEB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40370F49-0567-F343-B086-CF7644462BD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438C2BEF-8323-3B4D-9D8F-15549EB56A1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43151DA-F7B9-DF4B-8A72-33EFA75E1371}"/>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6" name="Footer Placeholder 5">
            <a:extLst>
              <a:ext uri="{FF2B5EF4-FFF2-40B4-BE49-F238E27FC236}">
                <a16:creationId xmlns:a16="http://schemas.microsoft.com/office/drawing/2014/main" id="{5E46DD3B-D141-D14F-986E-7DA8345C2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0D707-54CC-4845-B489-02D4A690F596}"/>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345738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BBF0-6E74-1D47-9FC4-16E66A08AF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58F9A-F970-C14C-82C5-835CF4609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93876-4686-6044-AE24-06219114BC37}"/>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33E5721C-838A-DD47-A3E4-0E88B3BDC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583CA-C06F-084F-B1F0-8706C9F0AB1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33819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DF83E-3889-084A-A94D-04E06282032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E51F4-BE88-464F-9E2E-EE8BAD03774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F74E8-2A3E-874B-A740-EBBE65F36750}"/>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B8A1691A-8FF2-1D4B-BB7D-FD49933E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ED4D6-BA81-0E4B-BB17-24C0D837B09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96916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098-A168-9F40-91B0-3D6940E5FD4D}"/>
              </a:ext>
            </a:extLst>
          </p:cNvPr>
          <p:cNvSpPr>
            <a:spLocks noGrp="1"/>
          </p:cNvSpPr>
          <p:nvPr>
            <p:ph type="ctrTitle"/>
          </p:nvPr>
        </p:nvSpPr>
        <p:spPr>
          <a:xfrm>
            <a:off x="2286000" y="1683545"/>
            <a:ext cx="13716000" cy="3581400"/>
          </a:xfrm>
          <a:prstGeom prst="rect">
            <a:avLst/>
          </a:prstGeom>
        </p:spPr>
        <p:txBody>
          <a:bodyPr anchor="b"/>
          <a:lstStyle>
            <a:lvl1pPr algn="ctr">
              <a:defRPr sz="9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803A1B9-7480-1546-ADA4-301B054130F4}"/>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D12329-C363-AD4C-B075-8DE2A630F3B7}"/>
              </a:ext>
            </a:extLst>
          </p:cNvPr>
          <p:cNvSpPr>
            <a:spLocks noGrp="1"/>
          </p:cNvSpPr>
          <p:nvPr>
            <p:ph type="dt" sz="half" idx="10"/>
          </p:nvPr>
        </p:nvSpPr>
        <p:spPr>
          <a:xfrm>
            <a:off x="1257300" y="9534526"/>
            <a:ext cx="4114800" cy="547688"/>
          </a:xfrm>
          <a:prstGeom prst="rect">
            <a:avLst/>
          </a:prstGeom>
        </p:spPr>
        <p:txBody>
          <a:bodyPr/>
          <a:lstStyle>
            <a:lvl1pPr>
              <a:defRPr>
                <a:solidFill>
                  <a:schemeClr val="bg1"/>
                </a:solidFill>
              </a:defRPr>
            </a:lvl1pPr>
          </a:lstStyle>
          <a:p>
            <a:fld id="{333667A2-458E-2147-8EF0-A8B2383FD152}" type="datetimeFigureOut">
              <a:rPr lang="en-US" smtClean="0"/>
              <a:pPr/>
              <a:t>1/25/22</a:t>
            </a:fld>
            <a:endParaRPr lang="en-US"/>
          </a:p>
        </p:txBody>
      </p:sp>
      <p:sp>
        <p:nvSpPr>
          <p:cNvPr id="5" name="Footer Placeholder 4">
            <a:extLst>
              <a:ext uri="{FF2B5EF4-FFF2-40B4-BE49-F238E27FC236}">
                <a16:creationId xmlns:a16="http://schemas.microsoft.com/office/drawing/2014/main" id="{C7C3B334-6172-3648-8435-A2A4293CC976}"/>
              </a:ext>
            </a:extLst>
          </p:cNvPr>
          <p:cNvSpPr>
            <a:spLocks noGrp="1"/>
          </p:cNvSpPr>
          <p:nvPr>
            <p:ph type="ftr" sz="quarter" idx="11"/>
          </p:nvPr>
        </p:nvSpPr>
        <p:spPr>
          <a:xfrm>
            <a:off x="6057900" y="9534526"/>
            <a:ext cx="6172200" cy="547688"/>
          </a:xfrm>
          <a:prstGeom prst="rect">
            <a:avLst/>
          </a:prstGeom>
        </p:spPr>
        <p:txBody>
          <a:bodyPr/>
          <a:lstStyle>
            <a:lvl1pPr>
              <a:defRPr>
                <a:solidFill>
                  <a:schemeClr val="bg1"/>
                </a:solidFill>
              </a:defRPr>
            </a:lvl1p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F811F0E5-3BCD-754C-A6BB-03DA32FE0F21}"/>
              </a:ext>
            </a:extLst>
          </p:cNvPr>
          <p:cNvSpPr>
            <a:spLocks noGrp="1"/>
          </p:cNvSpPr>
          <p:nvPr>
            <p:ph type="sldNum" sz="quarter" idx="12"/>
          </p:nvPr>
        </p:nvSpPr>
        <p:spPr>
          <a:xfrm>
            <a:off x="12915900" y="9534526"/>
            <a:ext cx="4114800" cy="547688"/>
          </a:xfrm>
          <a:prstGeom prst="rect">
            <a:avLst/>
          </a:prstGeom>
        </p:spPr>
        <p:txBody>
          <a:bodyPr/>
          <a:lstStyle>
            <a:lvl1pPr>
              <a:defRPr>
                <a:solidFill>
                  <a:schemeClr val="bg1"/>
                </a:solidFill>
              </a:defRPr>
            </a:lvl1pPr>
          </a:lstStyle>
          <a:p>
            <a:fld id="{4787BF2E-A4CD-B24D-A5D2-F47FA0EFF0E7}" type="slidenum">
              <a:rPr lang="en-US" smtClean="0"/>
              <a:pPr/>
              <a:t>‹#›</a:t>
            </a:fld>
            <a:endParaRPr lang="en-US"/>
          </a:p>
        </p:txBody>
      </p:sp>
    </p:spTree>
    <p:extLst>
      <p:ext uri="{BB962C8B-B14F-4D97-AF65-F5344CB8AC3E}">
        <p14:creationId xmlns:p14="http://schemas.microsoft.com/office/powerpoint/2010/main" val="352325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098-A168-9F40-91B0-3D6940E5FD4D}"/>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803A1B9-7480-1546-ADA4-301B054130F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D12329-C363-AD4C-B075-8DE2A630F3B7}"/>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C7C3B334-6172-3648-8435-A2A4293CC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1F0E5-3BCD-754C-A6BB-03DA32FE0F2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97103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F6E4-AD20-DC42-A51B-1823918C0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15E90-59B3-944F-86D2-F9886737A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74729-84EE-1B47-90BF-8097C86846D4}"/>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782698E4-B5C6-EB43-9109-3CDCBADCF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5FF0F-133E-6946-B80F-BE33541014D8}"/>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71814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2C66-F206-0D40-9822-0577C2D94ADE}"/>
              </a:ext>
            </a:extLst>
          </p:cNvPr>
          <p:cNvSpPr>
            <a:spLocks noGrp="1"/>
          </p:cNvSpPr>
          <p:nvPr>
            <p:ph type="title"/>
          </p:nvPr>
        </p:nvSpPr>
        <p:spPr>
          <a:xfrm>
            <a:off x="1247775" y="2564608"/>
            <a:ext cx="15773400" cy="4279106"/>
          </a:xfrm>
        </p:spPr>
        <p:txBody>
          <a:bodyPr anchor="b"/>
          <a:lstStyle>
            <a:lvl1pPr>
              <a:defRPr sz="90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2BDE7F9-CB6C-1A47-854E-D3A537C089A8}"/>
              </a:ext>
            </a:extLst>
          </p:cNvPr>
          <p:cNvSpPr>
            <a:spLocks noGrp="1"/>
          </p:cNvSpPr>
          <p:nvPr>
            <p:ph type="body" idx="1"/>
          </p:nvPr>
        </p:nvSpPr>
        <p:spPr>
          <a:xfrm>
            <a:off x="1247775" y="6884195"/>
            <a:ext cx="15773400" cy="2250281"/>
          </a:xfrm>
        </p:spPr>
        <p:txBody>
          <a:bodyPr/>
          <a:lstStyle>
            <a:lvl1pPr marL="0" indent="0">
              <a:buNone/>
              <a:defRPr sz="36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46AFE66-5330-CE42-9CF3-08A975F4E3B1}"/>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89DA6D5F-4FB6-A34D-AFE8-4776FFDAB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9EE81-C14B-5F47-8283-C9ECEAA55D68}"/>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81873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A23D-3528-E748-BE09-D6F1ABB9A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D1D4D-3A92-5944-A4A6-E9B016457A0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609F7-77DB-2540-AE9B-9CEF9BB8BEB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7D127-E405-114B-848E-5570E5B63BDA}"/>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6" name="Footer Placeholder 5">
            <a:extLst>
              <a:ext uri="{FF2B5EF4-FFF2-40B4-BE49-F238E27FC236}">
                <a16:creationId xmlns:a16="http://schemas.microsoft.com/office/drawing/2014/main" id="{8E851E7A-55A7-7348-93B8-E0D03718B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9693C-2A10-824E-891C-029DAF541CD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15572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F005-89FC-814C-82CE-DB2FAF10ADD8}"/>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15430-E8FD-3349-8298-EB31973995B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91051-F534-1048-B26A-25968C25BE6B}"/>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37DCF-83E5-944F-8C0A-D99C2B1BDA0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C9BFC-24D5-4441-A715-83AD44DE670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809752-A629-E84E-A717-A60E4474B1FE}"/>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8" name="Footer Placeholder 7">
            <a:extLst>
              <a:ext uri="{FF2B5EF4-FFF2-40B4-BE49-F238E27FC236}">
                <a16:creationId xmlns:a16="http://schemas.microsoft.com/office/drawing/2014/main" id="{0F46F013-9517-B24B-9E89-21ADB26519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DD2CEE-ED42-004E-BACA-F0D337CABCB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80015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8F66-C62D-A345-9371-5BCBEECC6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57DDE-957F-AA46-BCCF-BE8361B73920}"/>
              </a:ext>
            </a:extLst>
          </p:cNvPr>
          <p:cNvSpPr>
            <a:spLocks noGrp="1"/>
          </p:cNvSpPr>
          <p:nvPr>
            <p:ph type="dt" sz="half" idx="10"/>
          </p:nvPr>
        </p:nvSpPr>
        <p:spPr/>
        <p:txBody>
          <a:bodyPr/>
          <a:lstStyle/>
          <a:p>
            <a:fld id="{333667A2-458E-2147-8EF0-A8B2383FD152}" type="datetimeFigureOut">
              <a:rPr lang="en-US" smtClean="0"/>
              <a:t>1/25/22</a:t>
            </a:fld>
            <a:endParaRPr lang="en-US"/>
          </a:p>
        </p:txBody>
      </p:sp>
      <p:sp>
        <p:nvSpPr>
          <p:cNvPr id="4" name="Footer Placeholder 3">
            <a:extLst>
              <a:ext uri="{FF2B5EF4-FFF2-40B4-BE49-F238E27FC236}">
                <a16:creationId xmlns:a16="http://schemas.microsoft.com/office/drawing/2014/main" id="{33B18974-642D-AF41-B99E-39460569AE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A7FC7-9137-F743-AC15-9D933726BAA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41391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C1D61D1-F264-244D-BE6A-F49DF41A3297}"/>
              </a:ext>
            </a:extLst>
          </p:cNvPr>
          <p:cNvSpPr>
            <a:spLocks noGrp="1"/>
          </p:cNvSpPr>
          <p:nvPr>
            <p:ph type="dt" sz="half" idx="2"/>
          </p:nvPr>
        </p:nvSpPr>
        <p:spPr>
          <a:xfrm>
            <a:off x="1257300" y="9534526"/>
            <a:ext cx="4114800" cy="547688"/>
          </a:xfrm>
          <a:prstGeom prst="rect">
            <a:avLst/>
          </a:prstGeom>
        </p:spPr>
        <p:txBody>
          <a:bodyPr/>
          <a:lstStyle/>
          <a:p>
            <a:fld id="{333667A2-458E-2147-8EF0-A8B2383FD152}" type="datetimeFigureOut">
              <a:rPr lang="en-US" smtClean="0"/>
              <a:t>1/25/22</a:t>
            </a:fld>
            <a:endParaRPr lang="en-US"/>
          </a:p>
        </p:txBody>
      </p:sp>
      <p:sp>
        <p:nvSpPr>
          <p:cNvPr id="9" name="Footer Placeholder 4">
            <a:extLst>
              <a:ext uri="{FF2B5EF4-FFF2-40B4-BE49-F238E27FC236}">
                <a16:creationId xmlns:a16="http://schemas.microsoft.com/office/drawing/2014/main" id="{33A1D2BA-2E4A-FA4D-842B-744554DB1C29}"/>
              </a:ext>
            </a:extLst>
          </p:cNvPr>
          <p:cNvSpPr>
            <a:spLocks noGrp="1"/>
          </p:cNvSpPr>
          <p:nvPr>
            <p:ph type="ftr" sz="quarter" idx="3"/>
          </p:nvPr>
        </p:nvSpPr>
        <p:spPr>
          <a:xfrm>
            <a:off x="6057900" y="9534526"/>
            <a:ext cx="6172200" cy="547688"/>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6EB75EE1-2C71-5A42-9953-1CF2C6920592}"/>
              </a:ext>
            </a:extLst>
          </p:cNvPr>
          <p:cNvSpPr>
            <a:spLocks noGrp="1"/>
          </p:cNvSpPr>
          <p:nvPr>
            <p:ph type="sldNum" sz="quarter" idx="4"/>
          </p:nvPr>
        </p:nvSpPr>
        <p:spPr>
          <a:xfrm>
            <a:off x="12915900" y="9534526"/>
            <a:ext cx="4114800" cy="547688"/>
          </a:xfrm>
          <a:prstGeom prst="rect">
            <a:avLst/>
          </a:prstGeom>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253967421"/>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6" r:id="rId3"/>
  </p:sldLayoutIdLst>
  <p:txStyles>
    <p:titleStyle>
      <a:lvl1pPr algn="l" defTabSz="1371600" rtl="0" eaLnBrk="1" latinLnBrk="0" hangingPunct="1">
        <a:lnSpc>
          <a:spcPct val="90000"/>
        </a:lnSpc>
        <a:spcBef>
          <a:spcPct val="0"/>
        </a:spcBef>
        <a:buNone/>
        <a:defRPr sz="6600" b="1"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6BFEA-BF5F-004D-8588-DA3887D2C71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FE81C1-C655-3846-B747-716C4DBC361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3D5E87-E586-8B4A-8601-4E2F7C16439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D7D87DA7-9439-DA49-83A2-9D7307A4E18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66E17-7FBE-864E-93D4-58320AB400B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787BF2E-A4CD-B24D-A5D2-F47FA0EFF0E7}" type="slidenum">
              <a:rPr lang="en-US" smtClean="0"/>
              <a:t>‹#›</a:t>
            </a:fld>
            <a:endParaRPr lang="en-US"/>
          </a:p>
        </p:txBody>
      </p:sp>
    </p:spTree>
    <p:extLst>
      <p:ext uri="{BB962C8B-B14F-4D97-AF65-F5344CB8AC3E}">
        <p14:creationId xmlns:p14="http://schemas.microsoft.com/office/powerpoint/2010/main" val="104026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b="1"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1" kern="1200">
          <a:solidFill>
            <a:schemeClr val="bg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1" kern="1200">
          <a:solidFill>
            <a:schemeClr val="bg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1" kern="1200">
          <a:solidFill>
            <a:schemeClr val="bg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6BFEA-BF5F-004D-8588-DA3887D2C71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FE81C1-C655-3846-B747-716C4DBC361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3D5E87-E586-8B4A-8601-4E2F7C16439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3667A2-458E-2147-8EF0-A8B2383FD152}" type="datetimeFigureOut">
              <a:rPr lang="en-US" smtClean="0"/>
              <a:t>1/25/22</a:t>
            </a:fld>
            <a:endParaRPr lang="en-US"/>
          </a:p>
        </p:txBody>
      </p:sp>
      <p:sp>
        <p:nvSpPr>
          <p:cNvPr id="5" name="Footer Placeholder 4">
            <a:extLst>
              <a:ext uri="{FF2B5EF4-FFF2-40B4-BE49-F238E27FC236}">
                <a16:creationId xmlns:a16="http://schemas.microsoft.com/office/drawing/2014/main" id="{D7D87DA7-9439-DA49-83A2-9D7307A4E18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66E17-7FBE-864E-93D4-58320AB400B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787BF2E-A4CD-B24D-A5D2-F47FA0EFF0E7}" type="slidenum">
              <a:rPr lang="en-US" smtClean="0"/>
              <a:t>‹#›</a:t>
            </a:fld>
            <a:endParaRPr lang="en-US"/>
          </a:p>
        </p:txBody>
      </p:sp>
    </p:spTree>
    <p:extLst>
      <p:ext uri="{BB962C8B-B14F-4D97-AF65-F5344CB8AC3E}">
        <p14:creationId xmlns:p14="http://schemas.microsoft.com/office/powerpoint/2010/main" val="19934534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1371600" rtl="0" eaLnBrk="1" latinLnBrk="0" hangingPunct="1">
        <a:lnSpc>
          <a:spcPct val="90000"/>
        </a:lnSpc>
        <a:spcBef>
          <a:spcPct val="0"/>
        </a:spcBef>
        <a:buNone/>
        <a:defRPr sz="6600" b="1"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1" kern="1200">
          <a:solidFill>
            <a:schemeClr val="bg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1" kern="1200">
          <a:solidFill>
            <a:schemeClr val="bg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1" kern="1200">
          <a:solidFill>
            <a:schemeClr val="bg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one@agathonedu.com" TargetMode="External"/><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hyperlink" Target="http://www.drcone.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mindtickle.com/blog/10-millennial-personality-traits-hr-managers-cant-ignore/" TargetMode="External"/><Relationship Id="rId2" Type="http://schemas.openxmlformats.org/officeDocument/2006/relationships/hyperlink" Target="https://socalledmillennial.com/2013/07/17/postmodernism-is-dead-postmodernism-is-dead/"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slideshare.net/sparksandhoney/generation-z-final-june-17"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hyperlink" Target="http://www.huffingtonpost.com/george-beall/8-key-differences-between_b_12814200.html"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hyperlink" Target="http://www.drcone.com/2017/04/20/communicating-biblical-worldview-millennials-igens-taste-see-apologetics/"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walking on a street&#10;&#10;Description automatically generated with low confidence">
            <a:extLst>
              <a:ext uri="{FF2B5EF4-FFF2-40B4-BE49-F238E27FC236}">
                <a16:creationId xmlns:a16="http://schemas.microsoft.com/office/drawing/2014/main" id="{D37448DF-3C6D-C443-AFBE-72C08278B452}"/>
              </a:ext>
            </a:extLst>
          </p:cNvPr>
          <p:cNvPicPr>
            <a:picLocks noChangeAspect="1"/>
          </p:cNvPicPr>
          <p:nvPr/>
        </p:nvPicPr>
        <p:blipFill>
          <a:blip r:embed="rId2"/>
          <a:stretch>
            <a:fillRect/>
          </a:stretch>
        </p:blipFill>
        <p:spPr>
          <a:xfrm>
            <a:off x="-448245" y="-888666"/>
            <a:ext cx="19184489" cy="6491234"/>
          </a:xfrm>
          <a:prstGeom prst="rect">
            <a:avLst/>
          </a:prstGeom>
        </p:spPr>
      </p:pic>
      <p:sp>
        <p:nvSpPr>
          <p:cNvPr id="4" name="Subtitle 2">
            <a:extLst>
              <a:ext uri="{FF2B5EF4-FFF2-40B4-BE49-F238E27FC236}">
                <a16:creationId xmlns:a16="http://schemas.microsoft.com/office/drawing/2014/main" id="{14F29298-B85A-C84E-8890-DCBAD36A7912}"/>
              </a:ext>
            </a:extLst>
          </p:cNvPr>
          <p:cNvSpPr txBox="1">
            <a:spLocks/>
          </p:cNvSpPr>
          <p:nvPr/>
        </p:nvSpPr>
        <p:spPr>
          <a:xfrm>
            <a:off x="2285999" y="7767153"/>
            <a:ext cx="13716000" cy="2202562"/>
          </a:xfrm>
          <a:prstGeom prst="rect">
            <a:avLst/>
          </a:prstGeom>
        </p:spPr>
        <p:txBody>
          <a:bodyPr vert="horz" lIns="91440" tIns="45720" rIns="91440" bIns="45720" rtlCol="0">
            <a:normAutofit lnSpcReduction="10000"/>
          </a:bodyPr>
          <a:lstStyle>
            <a:lvl1pPr marL="0" indent="0" algn="ctr" defTabSz="1371600" rtl="0" eaLnBrk="1" latinLnBrk="0" hangingPunct="1">
              <a:lnSpc>
                <a:spcPct val="90000"/>
              </a:lnSpc>
              <a:spcBef>
                <a:spcPts val="1500"/>
              </a:spcBef>
              <a:buFont typeface="Arial" panose="020B0604020202020204" pitchFamily="34" charset="0"/>
              <a:buNone/>
              <a:defRPr sz="3600" b="1" kern="1200">
                <a:solidFill>
                  <a:schemeClr val="bg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b="1" kern="1200">
                <a:solidFill>
                  <a:schemeClr val="bg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b="1" kern="1200">
                <a:solidFill>
                  <a:schemeClr val="bg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b="1" kern="1200">
                <a:solidFill>
                  <a:schemeClr val="bg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b="1" kern="1200">
                <a:solidFill>
                  <a:schemeClr val="bg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spcBef>
                <a:spcPts val="0"/>
              </a:spcBef>
            </a:pPr>
            <a:r>
              <a:rPr lang="en-US" dirty="0">
                <a:solidFill>
                  <a:schemeClr val="tx1"/>
                </a:solidFill>
              </a:rPr>
              <a:t>Christopher Cone, </a:t>
            </a:r>
            <a:r>
              <a:rPr lang="en-US" dirty="0" err="1">
                <a:solidFill>
                  <a:schemeClr val="tx1"/>
                </a:solidFill>
              </a:rPr>
              <a:t>Th.D</a:t>
            </a:r>
            <a:r>
              <a:rPr lang="en-US" dirty="0">
                <a:solidFill>
                  <a:schemeClr val="tx1"/>
                </a:solidFill>
              </a:rPr>
              <a:t>, </a:t>
            </a:r>
            <a:r>
              <a:rPr lang="en-US" dirty="0" err="1">
                <a:solidFill>
                  <a:schemeClr val="tx1"/>
                </a:solidFill>
              </a:rPr>
              <a:t>Ph.D</a:t>
            </a:r>
            <a:r>
              <a:rPr lang="en-US" dirty="0">
                <a:solidFill>
                  <a:schemeClr val="tx1"/>
                </a:solidFill>
              </a:rPr>
              <a:t>, </a:t>
            </a:r>
            <a:r>
              <a:rPr lang="en-US" dirty="0" err="1">
                <a:solidFill>
                  <a:schemeClr val="tx1"/>
                </a:solidFill>
              </a:rPr>
              <a:t>Ph.D</a:t>
            </a:r>
            <a:endParaRPr lang="en-US" dirty="0">
              <a:solidFill>
                <a:schemeClr val="tx1"/>
              </a:solidFill>
            </a:endParaRPr>
          </a:p>
          <a:p>
            <a:pPr>
              <a:spcBef>
                <a:spcPts val="0"/>
              </a:spcBef>
            </a:pPr>
            <a:r>
              <a:rPr lang="en-US" dirty="0">
                <a:solidFill>
                  <a:schemeClr val="tx1"/>
                </a:solidFill>
              </a:rPr>
              <a:t>President / Research Professor</a:t>
            </a:r>
          </a:p>
          <a:p>
            <a:pPr>
              <a:spcBef>
                <a:spcPts val="0"/>
              </a:spcBef>
            </a:pPr>
            <a:r>
              <a:rPr lang="en-US" sz="2800" dirty="0">
                <a:solidFill>
                  <a:schemeClr val="accent1"/>
                </a:solidFill>
                <a:hlinkClick r:id="rId3">
                  <a:extLst>
                    <a:ext uri="{A12FA001-AC4F-418D-AE19-62706E023703}">
                      <ahyp:hlinkClr xmlns:ahyp="http://schemas.microsoft.com/office/drawing/2018/hyperlinkcolor" val="tx"/>
                    </a:ext>
                  </a:extLst>
                </a:hlinkClick>
              </a:rPr>
              <a:t>ccone@agathonedu.com</a:t>
            </a:r>
            <a:endParaRPr lang="en-US" sz="2800" dirty="0">
              <a:solidFill>
                <a:schemeClr val="accent1"/>
              </a:solidFill>
            </a:endParaRPr>
          </a:p>
          <a:p>
            <a:pPr>
              <a:spcBef>
                <a:spcPts val="0"/>
              </a:spcBef>
            </a:pPr>
            <a:r>
              <a:rPr lang="en-US" sz="2800" dirty="0">
                <a:solidFill>
                  <a:schemeClr val="accent1"/>
                </a:solidFill>
                <a:hlinkClick r:id="rId4">
                  <a:extLst>
                    <a:ext uri="{A12FA001-AC4F-418D-AE19-62706E023703}">
                      <ahyp:hlinkClr xmlns:ahyp="http://schemas.microsoft.com/office/drawing/2018/hyperlinkcolor" val="tx"/>
                    </a:ext>
                  </a:extLst>
                </a:hlinkClick>
              </a:rPr>
              <a:t>www.agathonedu.com</a:t>
            </a:r>
          </a:p>
          <a:p>
            <a:pPr>
              <a:spcBef>
                <a:spcPts val="0"/>
              </a:spcBef>
            </a:pPr>
            <a:r>
              <a:rPr lang="en-US" sz="2800" dirty="0">
                <a:solidFill>
                  <a:schemeClr val="accent1"/>
                </a:solidFill>
                <a:hlinkClick r:id="rId4">
                  <a:extLst>
                    <a:ext uri="{A12FA001-AC4F-418D-AE19-62706E023703}">
                      <ahyp:hlinkClr xmlns:ahyp="http://schemas.microsoft.com/office/drawing/2018/hyperlinkcolor" val="tx"/>
                    </a:ext>
                  </a:extLst>
                </a:hlinkClick>
              </a:rPr>
              <a:t>www.drcone.com</a:t>
            </a:r>
            <a:endParaRPr lang="en-US" sz="2800" dirty="0">
              <a:solidFill>
                <a:schemeClr val="accent1"/>
              </a:solidFill>
            </a:endParaRPr>
          </a:p>
          <a:p>
            <a:pPr>
              <a:spcBef>
                <a:spcPts val="0"/>
              </a:spcBef>
            </a:pPr>
            <a:endParaRPr lang="en-US" dirty="0"/>
          </a:p>
          <a:p>
            <a:pPr>
              <a:spcBef>
                <a:spcPts val="0"/>
              </a:spcBef>
            </a:pPr>
            <a:endParaRPr lang="en-US" dirty="0"/>
          </a:p>
          <a:p>
            <a:pPr>
              <a:spcBef>
                <a:spcPts val="0"/>
              </a:spcBef>
            </a:pPr>
            <a:endParaRPr lang="en-US" dirty="0"/>
          </a:p>
        </p:txBody>
      </p:sp>
      <p:sp>
        <p:nvSpPr>
          <p:cNvPr id="9" name="Rectangle 8">
            <a:extLst>
              <a:ext uri="{FF2B5EF4-FFF2-40B4-BE49-F238E27FC236}">
                <a16:creationId xmlns:a16="http://schemas.microsoft.com/office/drawing/2014/main" id="{2DDAA78C-74DB-7C4B-BAC8-444DC5657D80}"/>
              </a:ext>
            </a:extLst>
          </p:cNvPr>
          <p:cNvSpPr/>
          <p:nvPr/>
        </p:nvSpPr>
        <p:spPr>
          <a:xfrm>
            <a:off x="-278296" y="3220278"/>
            <a:ext cx="19014540" cy="2382290"/>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24798" y="2519847"/>
            <a:ext cx="16238402" cy="4553712"/>
          </a:xfrm>
        </p:spPr>
        <p:txBody>
          <a:bodyPr>
            <a:normAutofit/>
          </a:bodyPr>
          <a:lstStyle/>
          <a:p>
            <a:r>
              <a:rPr lang="en-US" b="0" dirty="0">
                <a:latin typeface="Impact" panose="020B0806030902050204" pitchFamily="34" charset="0"/>
              </a:rPr>
              <a:t>Biblical Foundations, Exhortations, and Models for </a:t>
            </a:r>
            <a:r>
              <a:rPr lang="en-US" b="0" dirty="0">
                <a:solidFill>
                  <a:schemeClr val="tx1"/>
                </a:solidFill>
                <a:latin typeface="Impact" panose="020B0806030902050204" pitchFamily="34" charset="0"/>
              </a:rPr>
              <a:t>Engaging Culture </a:t>
            </a:r>
            <a:endParaRPr lang="en-US" sz="9600" b="0" dirty="0">
              <a:solidFill>
                <a:schemeClr val="tx1"/>
              </a:solidFill>
              <a:latin typeface="Impact" panose="020B0806030902050204" pitchFamily="34" charset="0"/>
            </a:endParaRPr>
          </a:p>
        </p:txBody>
      </p:sp>
    </p:spTree>
    <p:extLst>
      <p:ext uri="{BB962C8B-B14F-4D97-AF65-F5344CB8AC3E}">
        <p14:creationId xmlns:p14="http://schemas.microsoft.com/office/powerpoint/2010/main" val="9964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62361"/>
            <a:ext cx="12915900" cy="1939542"/>
          </a:xfrm>
        </p:spPr>
        <p:txBody>
          <a:bodyPr>
            <a:normAutofit/>
          </a:bodyPr>
          <a:lstStyle/>
          <a:p>
            <a:pPr algn="r"/>
            <a:r>
              <a:rPr lang="en-US" sz="9000" dirty="0">
                <a:solidFill>
                  <a:schemeClr val="accent1">
                    <a:lumMod val="75000"/>
                  </a:schemeClr>
                </a:solidFill>
                <a:latin typeface="Impact" panose="020B0806030902050204" pitchFamily="34" charset="0"/>
              </a:rPr>
              <a:t>Millennial response</a:t>
            </a:r>
          </a:p>
        </p:txBody>
      </p:sp>
      <p:sp>
        <p:nvSpPr>
          <p:cNvPr id="3" name="Content Placeholder 2"/>
          <p:cNvSpPr>
            <a:spLocks noGrp="1"/>
          </p:cNvSpPr>
          <p:nvPr>
            <p:ph idx="1"/>
          </p:nvPr>
        </p:nvSpPr>
        <p:spPr>
          <a:xfrm>
            <a:off x="1151165" y="2865665"/>
            <a:ext cx="16781235" cy="6931479"/>
          </a:xfrm>
        </p:spPr>
        <p:txBody>
          <a:bodyPr>
            <a:normAutofit/>
          </a:bodyPr>
          <a:lstStyle/>
          <a:p>
            <a:r>
              <a:rPr lang="en-US" sz="4800" dirty="0">
                <a:solidFill>
                  <a:schemeClr val="tx1"/>
                </a:solidFill>
              </a:rPr>
              <a:t>Born between 1981-1997</a:t>
            </a:r>
          </a:p>
          <a:p>
            <a:r>
              <a:rPr lang="en-US" sz="4800" dirty="0">
                <a:solidFill>
                  <a:schemeClr val="tx1"/>
                </a:solidFill>
              </a:rPr>
              <a:t>Definition is inevitable </a:t>
            </a:r>
            <a:r>
              <a:rPr lang="en-US" sz="1800" dirty="0">
                <a:solidFill>
                  <a:schemeClr val="tx1"/>
                </a:solidFill>
              </a:rPr>
              <a:t>(Rachel Gall, “Postmodernism is Dead! Postmodernism is Dead?” viewed at </a:t>
            </a:r>
            <a:r>
              <a:rPr lang="en-US" sz="1800" u="sng" dirty="0">
                <a:solidFill>
                  <a:schemeClr val="tx1"/>
                </a:solidFill>
                <a:hlinkClick r:id="rId2">
                  <a:extLst>
                    <a:ext uri="{A12FA001-AC4F-418D-AE19-62706E023703}">
                      <ahyp:hlinkClr xmlns:ahyp="http://schemas.microsoft.com/office/drawing/2018/hyperlinkcolor" val="tx"/>
                    </a:ext>
                  </a:extLst>
                </a:hlinkClick>
              </a:rPr>
              <a:t>https://socalledmillennial.com/2013/07/17/postmodernism-is-dead-postmodernism-is-dead/</a:t>
            </a:r>
            <a:r>
              <a:rPr lang="en-US" sz="1800" u="sng" dirty="0">
                <a:solidFill>
                  <a:schemeClr val="tx1"/>
                </a:solidFill>
              </a:rPr>
              <a:t>)</a:t>
            </a:r>
            <a:r>
              <a:rPr lang="en-US" sz="1800" dirty="0">
                <a:solidFill>
                  <a:schemeClr val="tx1"/>
                </a:solidFill>
              </a:rPr>
              <a:t>. </a:t>
            </a:r>
          </a:p>
          <a:p>
            <a:r>
              <a:rPr lang="en-US" sz="4800" dirty="0">
                <a:solidFill>
                  <a:schemeClr val="tx1"/>
                </a:solidFill>
              </a:rPr>
              <a:t>Metanarrative back on the table</a:t>
            </a:r>
          </a:p>
          <a:p>
            <a:r>
              <a:rPr lang="en-US" sz="4800" dirty="0">
                <a:solidFill>
                  <a:schemeClr val="tx1"/>
                </a:solidFill>
              </a:rPr>
              <a:t>Valuing meaning – defining trait</a:t>
            </a:r>
          </a:p>
          <a:p>
            <a:r>
              <a:rPr lang="en-US" sz="4800" dirty="0">
                <a:solidFill>
                  <a:schemeClr val="tx1"/>
                </a:solidFill>
              </a:rPr>
              <a:t>Finding meaning in:</a:t>
            </a:r>
          </a:p>
          <a:p>
            <a:pPr lvl="1"/>
            <a:r>
              <a:rPr lang="en-US" sz="4500" dirty="0">
                <a:solidFill>
                  <a:schemeClr val="tx1"/>
                </a:solidFill>
              </a:rPr>
              <a:t>Sharing their gifts</a:t>
            </a:r>
          </a:p>
          <a:p>
            <a:pPr lvl="1"/>
            <a:r>
              <a:rPr lang="en-US" sz="4500" dirty="0">
                <a:solidFill>
                  <a:schemeClr val="tx1"/>
                </a:solidFill>
              </a:rPr>
              <a:t>Impacting others</a:t>
            </a:r>
          </a:p>
          <a:p>
            <a:pPr lvl="1"/>
            <a:r>
              <a:rPr lang="en-US" sz="4500" dirty="0">
                <a:solidFill>
                  <a:schemeClr val="tx1"/>
                </a:solidFill>
              </a:rPr>
              <a:t>Living their desired quality of life </a:t>
            </a:r>
            <a:r>
              <a:rPr lang="en-US" sz="1800" dirty="0">
                <a:solidFill>
                  <a:schemeClr val="tx1"/>
                </a:solidFill>
              </a:rPr>
              <a:t>(Shankar </a:t>
            </a:r>
            <a:r>
              <a:rPr lang="en-US" sz="1800" dirty="0" err="1">
                <a:solidFill>
                  <a:schemeClr val="tx1"/>
                </a:solidFill>
              </a:rPr>
              <a:t>Ganapathy</a:t>
            </a:r>
            <a:r>
              <a:rPr lang="en-US" sz="1800" dirty="0">
                <a:solidFill>
                  <a:schemeClr val="tx1"/>
                </a:solidFill>
              </a:rPr>
              <a:t>, “10 Millennial Personality Traits That HR Managers Can’t Ignore,” </a:t>
            </a:r>
            <a:r>
              <a:rPr lang="en-US" sz="1800" i="1" dirty="0" err="1">
                <a:solidFill>
                  <a:schemeClr val="tx1"/>
                </a:solidFill>
              </a:rPr>
              <a:t>Mindtickle</a:t>
            </a:r>
            <a:r>
              <a:rPr lang="en-US" sz="1800" dirty="0">
                <a:solidFill>
                  <a:schemeClr val="tx1"/>
                </a:solidFill>
              </a:rPr>
              <a:t>, viewed at </a:t>
            </a:r>
            <a:r>
              <a:rPr lang="en-US" sz="1800" u="sng" dirty="0">
                <a:solidFill>
                  <a:schemeClr val="tx1"/>
                </a:solidFill>
                <a:hlinkClick r:id="rId3">
                  <a:extLst>
                    <a:ext uri="{A12FA001-AC4F-418D-AE19-62706E023703}">
                      <ahyp:hlinkClr xmlns:ahyp="http://schemas.microsoft.com/office/drawing/2018/hyperlinkcolor" val="tx"/>
                    </a:ext>
                  </a:extLst>
                </a:hlinkClick>
              </a:rPr>
              <a:t>https://www.mindtickle.com/blog/10-millennial-personality-traits-hr-managers-cant-ignore/</a:t>
            </a:r>
            <a:r>
              <a:rPr lang="en-US" sz="1800" dirty="0">
                <a:solidFill>
                  <a:schemeClr val="tx1"/>
                </a:solidFill>
              </a:rPr>
              <a:t>)</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8411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62361"/>
            <a:ext cx="12915900" cy="1939542"/>
          </a:xfrm>
        </p:spPr>
        <p:txBody>
          <a:bodyPr>
            <a:normAutofit/>
          </a:bodyPr>
          <a:lstStyle/>
          <a:p>
            <a:pPr algn="r"/>
            <a:r>
              <a:rPr lang="en-US" sz="9000" dirty="0">
                <a:solidFill>
                  <a:schemeClr val="accent1">
                    <a:lumMod val="75000"/>
                  </a:schemeClr>
                </a:solidFill>
                <a:latin typeface="Impact" panose="020B0806030902050204" pitchFamily="34" charset="0"/>
              </a:rPr>
              <a:t>Gen Z response</a:t>
            </a:r>
          </a:p>
        </p:txBody>
      </p:sp>
      <p:sp>
        <p:nvSpPr>
          <p:cNvPr id="3" name="Content Placeholder 2"/>
          <p:cNvSpPr>
            <a:spLocks noGrp="1"/>
          </p:cNvSpPr>
          <p:nvPr>
            <p:ph idx="1"/>
          </p:nvPr>
        </p:nvSpPr>
        <p:spPr>
          <a:xfrm>
            <a:off x="1151165" y="2865665"/>
            <a:ext cx="16781235" cy="6931479"/>
          </a:xfrm>
        </p:spPr>
        <p:txBody>
          <a:bodyPr>
            <a:normAutofit/>
          </a:bodyPr>
          <a:lstStyle/>
          <a:p>
            <a:r>
              <a:rPr lang="en-US" sz="4800" dirty="0">
                <a:solidFill>
                  <a:schemeClr val="tx1"/>
                </a:solidFill>
              </a:rPr>
              <a:t>Born after 1997</a:t>
            </a:r>
          </a:p>
          <a:p>
            <a:r>
              <a:rPr lang="en-US" sz="4800" dirty="0">
                <a:solidFill>
                  <a:schemeClr val="tx1"/>
                </a:solidFill>
              </a:rPr>
              <a:t>Growing up in recession: More practical than philosophical, more transactional than loyal</a:t>
            </a:r>
          </a:p>
          <a:p>
            <a:r>
              <a:rPr lang="en-US" sz="4800" dirty="0">
                <a:solidFill>
                  <a:schemeClr val="tx1"/>
                </a:solidFill>
              </a:rPr>
              <a:t>Growing up in tech boom: Optimistic, idealistic, creative, innovative</a:t>
            </a:r>
          </a:p>
          <a:p>
            <a:r>
              <a:rPr lang="en-US" sz="4800" dirty="0">
                <a:solidFill>
                  <a:schemeClr val="tx1"/>
                </a:solidFill>
              </a:rPr>
              <a:t>More modern in practical matters than postmodern, but postmodern in morality</a:t>
            </a:r>
          </a:p>
          <a:p>
            <a:r>
              <a:rPr lang="en-US" sz="4800" dirty="0">
                <a:solidFill>
                  <a:schemeClr val="tx1"/>
                </a:solidFill>
              </a:rPr>
              <a:t>Social media </a:t>
            </a:r>
            <a:r>
              <a:rPr lang="en-US" sz="4800" i="1" dirty="0">
                <a:solidFill>
                  <a:schemeClr val="tx1"/>
                </a:solidFill>
              </a:rPr>
              <a:t>is</a:t>
            </a:r>
            <a:r>
              <a:rPr lang="en-US" sz="4800" dirty="0">
                <a:solidFill>
                  <a:schemeClr val="tx1"/>
                </a:solidFill>
              </a:rPr>
              <a:t> social, </a:t>
            </a:r>
            <a:r>
              <a:rPr lang="en-US" sz="4800" i="1" dirty="0">
                <a:solidFill>
                  <a:schemeClr val="tx1"/>
                </a:solidFill>
              </a:rPr>
              <a:t>is</a:t>
            </a:r>
            <a:r>
              <a:rPr lang="en-US" sz="4800" dirty="0">
                <a:solidFill>
                  <a:schemeClr val="tx1"/>
                </a:solidFill>
              </a:rPr>
              <a:t> community</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2657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62361"/>
            <a:ext cx="12915900" cy="1939542"/>
          </a:xfrm>
        </p:spPr>
        <p:txBody>
          <a:bodyPr>
            <a:normAutofit/>
          </a:bodyPr>
          <a:lstStyle/>
          <a:p>
            <a:pPr algn="r"/>
            <a:r>
              <a:rPr lang="en-US" sz="9000" dirty="0">
                <a:solidFill>
                  <a:schemeClr val="accent1">
                    <a:lumMod val="75000"/>
                  </a:schemeClr>
                </a:solidFill>
                <a:latin typeface="Impact" panose="020B0806030902050204" pitchFamily="34" charset="0"/>
              </a:rPr>
              <a:t>Gen Z response</a:t>
            </a:r>
          </a:p>
        </p:txBody>
      </p:sp>
      <p:sp>
        <p:nvSpPr>
          <p:cNvPr id="3" name="Content Placeholder 2"/>
          <p:cNvSpPr>
            <a:spLocks noGrp="1"/>
          </p:cNvSpPr>
          <p:nvPr>
            <p:ph idx="1"/>
          </p:nvPr>
        </p:nvSpPr>
        <p:spPr>
          <a:xfrm>
            <a:off x="1151165" y="2865665"/>
            <a:ext cx="16781235" cy="6931479"/>
          </a:xfrm>
        </p:spPr>
        <p:txBody>
          <a:bodyPr>
            <a:normAutofit/>
          </a:bodyPr>
          <a:lstStyle/>
          <a:p>
            <a:r>
              <a:rPr lang="en-US" sz="4800" dirty="0">
                <a:solidFill>
                  <a:schemeClr val="tx1"/>
                </a:solidFill>
              </a:rPr>
              <a:t>Prefer multiscreen multitasking, can process info quickly, and are easily distracted</a:t>
            </a:r>
          </a:p>
          <a:p>
            <a:r>
              <a:rPr lang="en-US" sz="4800" dirty="0">
                <a:solidFill>
                  <a:schemeClr val="tx1"/>
                </a:solidFill>
              </a:rPr>
              <a:t>Growing up in knowledge boom: Sophisticated and cultured</a:t>
            </a:r>
          </a:p>
          <a:p>
            <a:r>
              <a:rPr lang="en-US" sz="4800" dirty="0">
                <a:solidFill>
                  <a:schemeClr val="tx1"/>
                </a:solidFill>
              </a:rPr>
              <a:t>Growing up in global economy: more multi-cultural than millennials</a:t>
            </a:r>
          </a:p>
          <a:p>
            <a:r>
              <a:rPr lang="en-US" sz="4800" dirty="0">
                <a:solidFill>
                  <a:schemeClr val="tx1"/>
                </a:solidFill>
              </a:rPr>
              <a:t>Driven to change the world, voluntarist </a:t>
            </a:r>
            <a:r>
              <a:rPr lang="en-US" sz="1800" dirty="0">
                <a:solidFill>
                  <a:schemeClr val="tx1"/>
                </a:solidFill>
              </a:rPr>
              <a:t>(Sparks and Honey, “Meet Generation Z: Forget Everything You Learned About Millennials” viewed at </a:t>
            </a:r>
            <a:r>
              <a:rPr lang="en-US" sz="1800" u="sng" dirty="0">
                <a:solidFill>
                  <a:schemeClr val="tx1"/>
                </a:solidFill>
                <a:hlinkClick r:id="rId2">
                  <a:extLst>
                    <a:ext uri="{A12FA001-AC4F-418D-AE19-62706E023703}">
                      <ahyp:hlinkClr xmlns:ahyp="http://schemas.microsoft.com/office/drawing/2018/hyperlinkcolor" val="tx"/>
                    </a:ext>
                  </a:extLst>
                </a:hlinkClick>
              </a:rPr>
              <a:t>https://www.slideshare.net/sparksandhoney/generation-z-final-june-17</a:t>
            </a:r>
            <a:r>
              <a:rPr lang="en-US" sz="1800" dirty="0">
                <a:solidFill>
                  <a:schemeClr val="tx1"/>
                </a:solidFill>
              </a:rPr>
              <a:t>. )</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68989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62361"/>
            <a:ext cx="12915900" cy="1939542"/>
          </a:xfrm>
        </p:spPr>
        <p:txBody>
          <a:bodyPr>
            <a:normAutofit/>
          </a:bodyPr>
          <a:lstStyle/>
          <a:p>
            <a:pPr algn="r"/>
            <a:r>
              <a:rPr lang="en-US" sz="9000" dirty="0">
                <a:solidFill>
                  <a:schemeClr val="accent1">
                    <a:lumMod val="75000"/>
                  </a:schemeClr>
                </a:solidFill>
                <a:latin typeface="Impact" panose="020B0806030902050204" pitchFamily="34" charset="0"/>
              </a:rPr>
              <a:t>Gen Z response</a:t>
            </a:r>
          </a:p>
        </p:txBody>
      </p:sp>
      <p:sp>
        <p:nvSpPr>
          <p:cNvPr id="3" name="Content Placeholder 2"/>
          <p:cNvSpPr>
            <a:spLocks noGrp="1"/>
          </p:cNvSpPr>
          <p:nvPr>
            <p:ph idx="1"/>
          </p:nvPr>
        </p:nvSpPr>
        <p:spPr>
          <a:xfrm>
            <a:off x="1151165" y="2865665"/>
            <a:ext cx="16781235" cy="6931479"/>
          </a:xfrm>
        </p:spPr>
        <p:txBody>
          <a:bodyPr>
            <a:normAutofit/>
          </a:bodyPr>
          <a:lstStyle/>
          <a:p>
            <a:r>
              <a:rPr lang="en-US" sz="4800" dirty="0">
                <a:solidFill>
                  <a:schemeClr val="tx1"/>
                </a:solidFill>
              </a:rPr>
              <a:t>Exposed to adult themes much earlier</a:t>
            </a:r>
          </a:p>
          <a:p>
            <a:r>
              <a:rPr lang="en-US" sz="4800" dirty="0">
                <a:solidFill>
                  <a:schemeClr val="tx1"/>
                </a:solidFill>
              </a:rPr>
              <a:t>Asking and answering bigger questions sooner</a:t>
            </a:r>
          </a:p>
          <a:p>
            <a:r>
              <a:rPr lang="en-US" sz="4800" dirty="0">
                <a:solidFill>
                  <a:schemeClr val="tx1"/>
                </a:solidFill>
              </a:rPr>
              <a:t>Independent learners</a:t>
            </a:r>
            <a:endParaRPr lang="en-US" sz="1800"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850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39148"/>
            <a:ext cx="16002000" cy="9001125"/>
          </a:xfrm>
        </p:spPr>
      </p:pic>
    </p:spTree>
    <p:extLst>
      <p:ext uri="{BB962C8B-B14F-4D97-AF65-F5344CB8AC3E}">
        <p14:creationId xmlns:p14="http://schemas.microsoft.com/office/powerpoint/2010/main" val="133895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8435" y="0"/>
            <a:ext cx="16399565" cy="8723658"/>
          </a:xfrm>
        </p:spPr>
      </p:pic>
      <p:sp>
        <p:nvSpPr>
          <p:cNvPr id="6" name="Rectangle 5"/>
          <p:cNvSpPr/>
          <p:nvPr/>
        </p:nvSpPr>
        <p:spPr>
          <a:xfrm>
            <a:off x="11241677" y="9733003"/>
            <a:ext cx="4277068" cy="715581"/>
          </a:xfrm>
          <a:prstGeom prst="rect">
            <a:avLst/>
          </a:prstGeom>
        </p:spPr>
        <p:txBody>
          <a:bodyPr wrap="none">
            <a:spAutoFit/>
          </a:bodyPr>
          <a:lstStyle/>
          <a:p>
            <a:r>
              <a:rPr lang="en-US" sz="4050" dirty="0" err="1">
                <a:latin typeface="CenturyGothic" charset="0"/>
              </a:rPr>
              <a:t>Elevateleaders.com</a:t>
            </a:r>
            <a:endParaRPr lang="en-US" sz="4050" dirty="0">
              <a:latin typeface="CenturyGothic" charset="0"/>
            </a:endParaRPr>
          </a:p>
        </p:txBody>
      </p:sp>
    </p:spTree>
    <p:extLst>
      <p:ext uri="{BB962C8B-B14F-4D97-AF65-F5344CB8AC3E}">
        <p14:creationId xmlns:p14="http://schemas.microsoft.com/office/powerpoint/2010/main" val="134965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443" y="-1"/>
            <a:ext cx="15575062" cy="8765526"/>
          </a:xfrm>
        </p:spPr>
      </p:pic>
    </p:spTree>
    <p:extLst>
      <p:ext uri="{BB962C8B-B14F-4D97-AF65-F5344CB8AC3E}">
        <p14:creationId xmlns:p14="http://schemas.microsoft.com/office/powerpoint/2010/main" val="118602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016" y="2"/>
            <a:ext cx="16657983" cy="8791714"/>
          </a:xfrm>
        </p:spPr>
      </p:pic>
      <p:sp>
        <p:nvSpPr>
          <p:cNvPr id="5" name="Rectangle 4"/>
          <p:cNvSpPr/>
          <p:nvPr/>
        </p:nvSpPr>
        <p:spPr>
          <a:xfrm>
            <a:off x="1630016" y="8791716"/>
            <a:ext cx="4335289" cy="523220"/>
          </a:xfrm>
          <a:prstGeom prst="rect">
            <a:avLst/>
          </a:prstGeom>
        </p:spPr>
        <p:txBody>
          <a:bodyPr wrap="none">
            <a:spAutoFit/>
          </a:bodyPr>
          <a:lstStyle/>
          <a:p>
            <a:r>
              <a:rPr lang="en-US" sz="2800" dirty="0" err="1">
                <a:latin typeface="CenturyGothic" charset="0"/>
              </a:rPr>
              <a:t>pic.twitter.com</a:t>
            </a:r>
            <a:r>
              <a:rPr lang="en-US" sz="2800" dirty="0">
                <a:latin typeface="CenturyGothic" charset="0"/>
              </a:rPr>
              <a:t>/7Dm7jbiDsO</a:t>
            </a:r>
          </a:p>
        </p:txBody>
      </p:sp>
    </p:spTree>
    <p:extLst>
      <p:ext uri="{BB962C8B-B14F-4D97-AF65-F5344CB8AC3E}">
        <p14:creationId xmlns:p14="http://schemas.microsoft.com/office/powerpoint/2010/main" val="220994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00" y="316523"/>
            <a:ext cx="12915900" cy="1939542"/>
          </a:xfrm>
        </p:spPr>
        <p:txBody>
          <a:bodyPr>
            <a:normAutofit fontScale="90000"/>
          </a:bodyPr>
          <a:lstStyle/>
          <a:p>
            <a:pPr algn="r"/>
            <a:r>
              <a:rPr lang="en-US" sz="14400" dirty="0">
                <a:solidFill>
                  <a:schemeClr val="accent1">
                    <a:lumMod val="75000"/>
                  </a:schemeClr>
                </a:solidFill>
                <a:latin typeface="Impact" panose="020B0806030902050204" pitchFamily="34" charset="0"/>
              </a:rPr>
              <a:t>Distinctions</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1074965" y="2256065"/>
            <a:ext cx="15541208" cy="7599135"/>
          </a:xfrm>
        </p:spPr>
        <p:txBody>
          <a:bodyPr>
            <a:normAutofit fontScale="92500"/>
          </a:bodyPr>
          <a:lstStyle/>
          <a:p>
            <a:r>
              <a:rPr lang="en-US" sz="4800" dirty="0">
                <a:solidFill>
                  <a:schemeClr val="tx1"/>
                </a:solidFill>
              </a:rPr>
              <a:t>(1) </a:t>
            </a:r>
            <a:r>
              <a:rPr lang="en-US" sz="4800" dirty="0" err="1">
                <a:solidFill>
                  <a:schemeClr val="tx1"/>
                </a:solidFill>
              </a:rPr>
              <a:t>GenZ</a:t>
            </a:r>
            <a:r>
              <a:rPr lang="en-US" sz="4800" dirty="0">
                <a:solidFill>
                  <a:schemeClr val="tx1"/>
                </a:solidFill>
              </a:rPr>
              <a:t> have shorter attention spans, </a:t>
            </a:r>
          </a:p>
          <a:p>
            <a:r>
              <a:rPr lang="en-US" sz="4800" dirty="0">
                <a:solidFill>
                  <a:schemeClr val="tx1"/>
                </a:solidFill>
              </a:rPr>
              <a:t>(2) </a:t>
            </a:r>
            <a:r>
              <a:rPr lang="en-US" sz="4800" dirty="0" err="1">
                <a:solidFill>
                  <a:schemeClr val="tx1"/>
                </a:solidFill>
              </a:rPr>
              <a:t>GenZ</a:t>
            </a:r>
            <a:r>
              <a:rPr lang="en-US" sz="4800" dirty="0">
                <a:solidFill>
                  <a:schemeClr val="tx1"/>
                </a:solidFill>
              </a:rPr>
              <a:t> are more comfortable with multitasking,</a:t>
            </a:r>
          </a:p>
          <a:p>
            <a:r>
              <a:rPr lang="en-US" sz="4800" dirty="0">
                <a:solidFill>
                  <a:schemeClr val="tx1"/>
                </a:solidFill>
              </a:rPr>
              <a:t>(3) Millennials are more price conscious, </a:t>
            </a:r>
          </a:p>
          <a:p>
            <a:r>
              <a:rPr lang="en-US" sz="4800" dirty="0">
                <a:solidFill>
                  <a:schemeClr val="tx1"/>
                </a:solidFill>
              </a:rPr>
              <a:t>(4) </a:t>
            </a:r>
            <a:r>
              <a:rPr lang="en-US" sz="4800" dirty="0" err="1">
                <a:solidFill>
                  <a:schemeClr val="tx1"/>
                </a:solidFill>
              </a:rPr>
              <a:t>GenZ</a:t>
            </a:r>
            <a:r>
              <a:rPr lang="en-US" sz="4800" dirty="0">
                <a:solidFill>
                  <a:schemeClr val="tx1"/>
                </a:solidFill>
              </a:rPr>
              <a:t> often start early, </a:t>
            </a:r>
          </a:p>
          <a:p>
            <a:r>
              <a:rPr lang="en-US" sz="4800" dirty="0">
                <a:solidFill>
                  <a:schemeClr val="tx1"/>
                </a:solidFill>
              </a:rPr>
              <a:t>(5) </a:t>
            </a:r>
            <a:r>
              <a:rPr lang="en-US" sz="4800" dirty="0" err="1">
                <a:solidFill>
                  <a:schemeClr val="tx1"/>
                </a:solidFill>
              </a:rPr>
              <a:t>GenZ</a:t>
            </a:r>
            <a:r>
              <a:rPr lang="en-US" sz="4800" dirty="0">
                <a:solidFill>
                  <a:schemeClr val="tx1"/>
                </a:solidFill>
              </a:rPr>
              <a:t> are more willing to take chances, more entrepreneurial, </a:t>
            </a:r>
          </a:p>
          <a:p>
            <a:r>
              <a:rPr lang="en-US" sz="4800" dirty="0">
                <a:solidFill>
                  <a:schemeClr val="tx1"/>
                </a:solidFill>
              </a:rPr>
              <a:t>(6) </a:t>
            </a:r>
            <a:r>
              <a:rPr lang="en-US" sz="4800" dirty="0" err="1">
                <a:solidFill>
                  <a:schemeClr val="tx1"/>
                </a:solidFill>
              </a:rPr>
              <a:t>GenZ</a:t>
            </a:r>
            <a:r>
              <a:rPr lang="en-US" sz="4800" dirty="0">
                <a:solidFill>
                  <a:schemeClr val="tx1"/>
                </a:solidFill>
              </a:rPr>
              <a:t> have higher expectations, </a:t>
            </a:r>
          </a:p>
          <a:p>
            <a:r>
              <a:rPr lang="en-US" sz="4800" dirty="0">
                <a:solidFill>
                  <a:schemeClr val="tx1"/>
                </a:solidFill>
              </a:rPr>
              <a:t>(7) </a:t>
            </a:r>
            <a:r>
              <a:rPr lang="en-US" sz="4800" dirty="0" err="1">
                <a:solidFill>
                  <a:schemeClr val="tx1"/>
                </a:solidFill>
              </a:rPr>
              <a:t>GenZ</a:t>
            </a:r>
            <a:r>
              <a:rPr lang="en-US" sz="4800" dirty="0">
                <a:solidFill>
                  <a:schemeClr val="tx1"/>
                </a:solidFill>
              </a:rPr>
              <a:t> seek to distinguish themselves, value individuality more, and </a:t>
            </a:r>
          </a:p>
          <a:p>
            <a:r>
              <a:rPr lang="en-US" sz="4800" dirty="0">
                <a:solidFill>
                  <a:schemeClr val="tx1"/>
                </a:solidFill>
              </a:rPr>
              <a:t>(8) </a:t>
            </a:r>
            <a:r>
              <a:rPr lang="en-US" sz="4800" dirty="0" err="1">
                <a:solidFill>
                  <a:schemeClr val="tx1"/>
                </a:solidFill>
              </a:rPr>
              <a:t>GenZ</a:t>
            </a:r>
            <a:r>
              <a:rPr lang="en-US" sz="4800" dirty="0">
                <a:solidFill>
                  <a:schemeClr val="tx1"/>
                </a:solidFill>
              </a:rPr>
              <a:t> are even more global than Millennials. </a:t>
            </a:r>
            <a:r>
              <a:rPr lang="en-US" sz="1950" dirty="0">
                <a:solidFill>
                  <a:schemeClr val="tx1"/>
                </a:solidFill>
              </a:rPr>
              <a:t>George Beall, “8 Key Differences between Gen Z and Millennials” in Huffington Post, Nov. 5, 2016, viewed at </a:t>
            </a:r>
            <a:r>
              <a:rPr lang="en-US" sz="1950" u="sng" dirty="0">
                <a:solidFill>
                  <a:schemeClr val="tx1"/>
                </a:solidFill>
                <a:hlinkClick r:id="rId2">
                  <a:extLst>
                    <a:ext uri="{A12FA001-AC4F-418D-AE19-62706E023703}">
                      <ahyp:hlinkClr xmlns:ahyp="http://schemas.microsoft.com/office/drawing/2018/hyperlinkcolor" val="tx"/>
                    </a:ext>
                  </a:extLst>
                </a:hlinkClick>
              </a:rPr>
              <a:t>http://www.huffingtonpost.com/george-beall/8-key-differences-between_b_12814200.html</a:t>
            </a:r>
            <a:r>
              <a:rPr lang="en-US" sz="1950" dirty="0">
                <a:solidFill>
                  <a:schemeClr val="tx1"/>
                </a:solidFill>
              </a:rPr>
              <a:t>.</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57632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00" y="316523"/>
            <a:ext cx="12915900" cy="1939542"/>
          </a:xfrm>
        </p:spPr>
        <p:txBody>
          <a:bodyPr>
            <a:normAutofit/>
          </a:bodyPr>
          <a:lstStyle/>
          <a:p>
            <a:pPr algn="r"/>
            <a:r>
              <a:rPr lang="en-US" sz="12000" dirty="0">
                <a:solidFill>
                  <a:schemeClr val="accent1">
                    <a:lumMod val="75000"/>
                  </a:schemeClr>
                </a:solidFill>
                <a:latin typeface="Impact" panose="020B0806030902050204" pitchFamily="34" charset="0"/>
              </a:rPr>
              <a:t>Commonalities</a:t>
            </a:r>
          </a:p>
        </p:txBody>
      </p:sp>
      <p:sp>
        <p:nvSpPr>
          <p:cNvPr id="3" name="Content Placeholder 2"/>
          <p:cNvSpPr>
            <a:spLocks noGrp="1"/>
          </p:cNvSpPr>
          <p:nvPr>
            <p:ph idx="1"/>
          </p:nvPr>
        </p:nvSpPr>
        <p:spPr>
          <a:xfrm>
            <a:off x="1074965" y="2256065"/>
            <a:ext cx="15541208" cy="7599135"/>
          </a:xfrm>
        </p:spPr>
        <p:txBody>
          <a:bodyPr>
            <a:normAutofit/>
          </a:bodyPr>
          <a:lstStyle/>
          <a:p>
            <a:r>
              <a:rPr lang="en-US" dirty="0">
                <a:solidFill>
                  <a:schemeClr val="tx1"/>
                </a:solidFill>
              </a:rPr>
              <a:t>(1) transparency is important, </a:t>
            </a:r>
          </a:p>
          <a:p>
            <a:r>
              <a:rPr lang="en-US" dirty="0">
                <a:solidFill>
                  <a:schemeClr val="tx1"/>
                </a:solidFill>
              </a:rPr>
              <a:t>(2) metanarrative is okay, </a:t>
            </a:r>
          </a:p>
          <a:p>
            <a:r>
              <a:rPr lang="en-US" dirty="0">
                <a:solidFill>
                  <a:schemeClr val="tx1"/>
                </a:solidFill>
              </a:rPr>
              <a:t>(3) personal vulnerability and sincerity is important, </a:t>
            </a:r>
          </a:p>
          <a:p>
            <a:r>
              <a:rPr lang="en-US" dirty="0">
                <a:solidFill>
                  <a:schemeClr val="tx1"/>
                </a:solidFill>
              </a:rPr>
              <a:t>(4) both are socially driven and want to be personally involved, </a:t>
            </a:r>
          </a:p>
          <a:p>
            <a:r>
              <a:rPr lang="en-US" dirty="0">
                <a:solidFill>
                  <a:schemeClr val="tx1"/>
                </a:solidFill>
              </a:rPr>
              <a:t>(5) significance and meaning is paramount to both, </a:t>
            </a:r>
          </a:p>
          <a:p>
            <a:r>
              <a:rPr lang="en-US" dirty="0">
                <a:solidFill>
                  <a:schemeClr val="tx1"/>
                </a:solidFill>
              </a:rPr>
              <a:t>(6) both process great quantities of information, so exegeting culture is relevant, </a:t>
            </a:r>
          </a:p>
          <a:p>
            <a:r>
              <a:rPr lang="en-US" dirty="0">
                <a:solidFill>
                  <a:schemeClr val="tx1"/>
                </a:solidFill>
              </a:rPr>
              <a:t>(7) the church is of little relevance, though spirituality is not off the table, </a:t>
            </a:r>
          </a:p>
          <a:p>
            <a:r>
              <a:rPr lang="en-US" dirty="0">
                <a:solidFill>
                  <a:schemeClr val="tx1"/>
                </a:solidFill>
              </a:rPr>
              <a:t>(8) participation is viewed as value </a:t>
            </a:r>
          </a:p>
          <a:p>
            <a:endParaRPr lang="en-US" dirty="0">
              <a:solidFill>
                <a:schemeClr val="tx1"/>
              </a:solidFill>
            </a:endParaRPr>
          </a:p>
        </p:txBody>
      </p:sp>
    </p:spTree>
    <p:extLst>
      <p:ext uri="{BB962C8B-B14F-4D97-AF65-F5344CB8AC3E}">
        <p14:creationId xmlns:p14="http://schemas.microsoft.com/office/powerpoint/2010/main" val="267198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8949" y="2866644"/>
            <a:ext cx="15476402" cy="4553712"/>
          </a:xfrm>
        </p:spPr>
        <p:txBody>
          <a:bodyPr>
            <a:normAutofit fontScale="90000"/>
          </a:bodyPr>
          <a:lstStyle/>
          <a:p>
            <a:pPr algn="r"/>
            <a:r>
              <a:rPr lang="en-US" sz="22650" b="0" dirty="0">
                <a:solidFill>
                  <a:schemeClr val="accent1">
                    <a:lumMod val="75000"/>
                  </a:schemeClr>
                </a:solidFill>
                <a:latin typeface="Impact" panose="020B0806030902050204" pitchFamily="34" charset="0"/>
              </a:rPr>
              <a:t>Biblical Foundations</a:t>
            </a:r>
            <a:br>
              <a:rPr lang="en-US" sz="22650" b="0" dirty="0">
                <a:solidFill>
                  <a:schemeClr val="accent1">
                    <a:lumMod val="75000"/>
                  </a:schemeClr>
                </a:solidFill>
                <a:latin typeface="Impact" panose="020B0806030902050204" pitchFamily="34" charset="0"/>
              </a:rPr>
            </a:br>
            <a:r>
              <a:rPr lang="en-US" b="0" dirty="0">
                <a:solidFill>
                  <a:schemeClr val="accent1">
                    <a:lumMod val="75000"/>
                  </a:schemeClr>
                </a:solidFill>
                <a:latin typeface="Impact" panose="020B0806030902050204" pitchFamily="34" charset="0"/>
              </a:rPr>
              <a:t>for Engaging Culture</a:t>
            </a:r>
            <a:endParaRPr lang="en-US" sz="9900" b="0" dirty="0">
              <a:solidFill>
                <a:schemeClr val="accent1">
                  <a:lumMod val="75000"/>
                </a:schemeClr>
              </a:solidFill>
              <a:latin typeface="Impact" panose="020B0806030902050204" pitchFamily="34" charset="0"/>
            </a:endParaRPr>
          </a:p>
        </p:txBody>
      </p:sp>
      <p:pic>
        <p:nvPicPr>
          <p:cNvPr id="3" name="Picture 2" descr="A group of people walking on a street&#10;&#10;Description automatically generated with low confidence">
            <a:extLst>
              <a:ext uri="{FF2B5EF4-FFF2-40B4-BE49-F238E27FC236}">
                <a16:creationId xmlns:a16="http://schemas.microsoft.com/office/drawing/2014/main" id="{C517AD08-8676-2248-BE3A-F7DECB699FBA}"/>
              </a:ext>
            </a:extLst>
          </p:cNvPr>
          <p:cNvPicPr>
            <a:picLocks noChangeAspect="1"/>
          </p:cNvPicPr>
          <p:nvPr/>
        </p:nvPicPr>
        <p:blipFill>
          <a:blip r:embed="rId2"/>
          <a:stretch>
            <a:fillRect/>
          </a:stretch>
        </p:blipFill>
        <p:spPr>
          <a:xfrm>
            <a:off x="462649" y="556592"/>
            <a:ext cx="8763655" cy="2965257"/>
          </a:xfrm>
          <a:prstGeom prst="rect">
            <a:avLst/>
          </a:prstGeom>
        </p:spPr>
      </p:pic>
    </p:spTree>
    <p:extLst>
      <p:ext uri="{BB962C8B-B14F-4D97-AF65-F5344CB8AC3E}">
        <p14:creationId xmlns:p14="http://schemas.microsoft.com/office/powerpoint/2010/main" val="183702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8949" y="2866644"/>
            <a:ext cx="15476402" cy="4553712"/>
          </a:xfrm>
        </p:spPr>
        <p:txBody>
          <a:bodyPr>
            <a:normAutofit fontScale="90000"/>
          </a:bodyPr>
          <a:lstStyle/>
          <a:p>
            <a:pPr algn="r"/>
            <a:r>
              <a:rPr lang="en-US" sz="22650" b="0" dirty="0">
                <a:solidFill>
                  <a:schemeClr val="accent1">
                    <a:lumMod val="75000"/>
                  </a:schemeClr>
                </a:solidFill>
                <a:latin typeface="Impact" panose="020B0806030902050204" pitchFamily="34" charset="0"/>
              </a:rPr>
              <a:t>Biblical Exhortations</a:t>
            </a:r>
            <a:br>
              <a:rPr lang="en-US" sz="22650" b="0" dirty="0">
                <a:solidFill>
                  <a:schemeClr val="accent1">
                    <a:lumMod val="75000"/>
                  </a:schemeClr>
                </a:solidFill>
                <a:latin typeface="Impact" panose="020B0806030902050204" pitchFamily="34" charset="0"/>
              </a:rPr>
            </a:br>
            <a:r>
              <a:rPr lang="en-US" b="0" dirty="0">
                <a:solidFill>
                  <a:schemeClr val="accent1">
                    <a:lumMod val="75000"/>
                  </a:schemeClr>
                </a:solidFill>
                <a:latin typeface="Impact" panose="020B0806030902050204" pitchFamily="34" charset="0"/>
              </a:rPr>
              <a:t>for Engaging Culture</a:t>
            </a:r>
            <a:endParaRPr lang="en-US" sz="9900" b="0" dirty="0">
              <a:solidFill>
                <a:schemeClr val="accent1">
                  <a:lumMod val="75000"/>
                </a:schemeClr>
              </a:solidFill>
              <a:latin typeface="Impact" panose="020B0806030902050204" pitchFamily="34" charset="0"/>
            </a:endParaRPr>
          </a:p>
        </p:txBody>
      </p:sp>
      <p:pic>
        <p:nvPicPr>
          <p:cNvPr id="3" name="Picture 2" descr="A group of people walking on a street&#10;&#10;Description automatically generated with low confidence">
            <a:extLst>
              <a:ext uri="{FF2B5EF4-FFF2-40B4-BE49-F238E27FC236}">
                <a16:creationId xmlns:a16="http://schemas.microsoft.com/office/drawing/2014/main" id="{DF4FF541-4961-084B-B219-9AB1AC874836}"/>
              </a:ext>
            </a:extLst>
          </p:cNvPr>
          <p:cNvPicPr>
            <a:picLocks noChangeAspect="1"/>
          </p:cNvPicPr>
          <p:nvPr/>
        </p:nvPicPr>
        <p:blipFill>
          <a:blip r:embed="rId2"/>
          <a:stretch>
            <a:fillRect/>
          </a:stretch>
        </p:blipFill>
        <p:spPr>
          <a:xfrm>
            <a:off x="462649" y="556592"/>
            <a:ext cx="8763655" cy="2965257"/>
          </a:xfrm>
          <a:prstGeom prst="rect">
            <a:avLst/>
          </a:prstGeom>
        </p:spPr>
      </p:pic>
    </p:spTree>
    <p:extLst>
      <p:ext uri="{BB962C8B-B14F-4D97-AF65-F5344CB8AC3E}">
        <p14:creationId xmlns:p14="http://schemas.microsoft.com/office/powerpoint/2010/main" val="335535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1" y="926123"/>
            <a:ext cx="12915900" cy="1939542"/>
          </a:xfrm>
        </p:spPr>
        <p:txBody>
          <a:bodyPr>
            <a:normAutofit fontScale="90000"/>
          </a:bodyPr>
          <a:lstStyle/>
          <a:p>
            <a:pPr algn="r"/>
            <a:r>
              <a:rPr lang="en-US" sz="14400" dirty="0">
                <a:solidFill>
                  <a:schemeClr val="accent1">
                    <a:lumMod val="75000"/>
                  </a:schemeClr>
                </a:solidFill>
                <a:latin typeface="Impact" panose="020B0806030902050204" pitchFamily="34" charset="0"/>
              </a:rPr>
              <a:t>Exhortations</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922564" y="3099786"/>
            <a:ext cx="16819337" cy="6931479"/>
          </a:xfrm>
        </p:spPr>
        <p:txBody>
          <a:bodyPr>
            <a:normAutofit/>
          </a:bodyPr>
          <a:lstStyle/>
          <a:p>
            <a:r>
              <a:rPr lang="en-US" dirty="0">
                <a:solidFill>
                  <a:schemeClr val="tx1"/>
                </a:solidFill>
              </a:rPr>
              <a:t>19 Go therefore and </a:t>
            </a:r>
            <a:r>
              <a:rPr lang="en-US" b="0" dirty="0">
                <a:solidFill>
                  <a:schemeClr val="tx1"/>
                </a:solidFill>
                <a:latin typeface="Impact" panose="020B0806030902050204" pitchFamily="34" charset="0"/>
              </a:rPr>
              <a:t>make disciples </a:t>
            </a:r>
            <a:r>
              <a:rPr lang="en-US" dirty="0">
                <a:solidFill>
                  <a:schemeClr val="tx1"/>
                </a:solidFill>
              </a:rPr>
              <a:t>of all the nations, baptizing them in the name of the Father and the Son and the Holy Spirit, 20 teaching them to observe all that I commanded you; and lo, I am with you always, even to the end of the age.” – Matthew 28:19-20</a:t>
            </a:r>
            <a:endParaRPr lang="en-US" sz="4800" dirty="0">
              <a:solidFill>
                <a:schemeClr val="tx1"/>
              </a:solidFill>
            </a:endParaRPr>
          </a:p>
          <a:p>
            <a:endParaRPr lang="en-US" sz="4800" dirty="0">
              <a:solidFill>
                <a:schemeClr val="tx1"/>
              </a:solidFill>
            </a:endParaRPr>
          </a:p>
          <a:p>
            <a:r>
              <a:rPr lang="en-US" dirty="0">
                <a:solidFill>
                  <a:schemeClr val="tx1"/>
                </a:solidFill>
              </a:rPr>
              <a:t>So then, while we have opportunity, let us do good </a:t>
            </a:r>
            <a:r>
              <a:rPr lang="en-US" dirty="0">
                <a:solidFill>
                  <a:schemeClr val="tx1"/>
                </a:solidFill>
                <a:latin typeface="Impact" panose="020B0806030902050204" pitchFamily="34" charset="0"/>
              </a:rPr>
              <a:t>to all people</a:t>
            </a:r>
            <a:r>
              <a:rPr lang="en-US" dirty="0">
                <a:solidFill>
                  <a:schemeClr val="tx1"/>
                </a:solidFill>
              </a:rPr>
              <a:t>, and especially to those who are of the household of the faith. – Galatians 6:10</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39127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1" y="926123"/>
            <a:ext cx="12915900" cy="1939542"/>
          </a:xfrm>
        </p:spPr>
        <p:txBody>
          <a:bodyPr>
            <a:normAutofit fontScale="90000"/>
          </a:bodyPr>
          <a:lstStyle/>
          <a:p>
            <a:pPr algn="r"/>
            <a:r>
              <a:rPr lang="en-US" sz="14400" dirty="0">
                <a:solidFill>
                  <a:schemeClr val="accent1">
                    <a:lumMod val="75000"/>
                  </a:schemeClr>
                </a:solidFill>
                <a:latin typeface="Impact" panose="020B0806030902050204" pitchFamily="34" charset="0"/>
              </a:rPr>
              <a:t>Exhortations</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546099" y="2865665"/>
            <a:ext cx="17195802" cy="6931479"/>
          </a:xfrm>
        </p:spPr>
        <p:txBody>
          <a:bodyPr>
            <a:normAutofit lnSpcReduction="10000"/>
          </a:bodyPr>
          <a:lstStyle/>
          <a:p>
            <a:r>
              <a:rPr lang="en-US" dirty="0">
                <a:solidFill>
                  <a:schemeClr val="tx1"/>
                </a:solidFill>
              </a:rPr>
              <a:t>25 And a lawyer stood up and put Him to the test, saying, “Teacher, what shall I do to inherit eternal life?”</a:t>
            </a:r>
          </a:p>
          <a:p>
            <a:r>
              <a:rPr lang="en-US" dirty="0">
                <a:solidFill>
                  <a:schemeClr val="tx1"/>
                </a:solidFill>
              </a:rPr>
              <a:t>26 And He said to him, “What is written in the Law? How does it read to you?”</a:t>
            </a:r>
          </a:p>
          <a:p>
            <a:r>
              <a:rPr lang="en-US" dirty="0">
                <a:solidFill>
                  <a:schemeClr val="tx1"/>
                </a:solidFill>
              </a:rPr>
              <a:t>27 And he answered, “You shall love the Lord your God with all your heart, and with all your soul, and with all your strength, and with all your mind; </a:t>
            </a:r>
            <a:r>
              <a:rPr lang="en-US" dirty="0">
                <a:solidFill>
                  <a:schemeClr val="tx1"/>
                </a:solidFill>
                <a:latin typeface="Impact" panose="020B0806030902050204" pitchFamily="34" charset="0"/>
              </a:rPr>
              <a:t>and your neighbor as yourself</a:t>
            </a:r>
            <a:r>
              <a:rPr lang="en-US" dirty="0">
                <a:solidFill>
                  <a:schemeClr val="tx1"/>
                </a:solidFill>
              </a:rPr>
              <a:t>.”</a:t>
            </a:r>
          </a:p>
          <a:p>
            <a:r>
              <a:rPr lang="en-US" dirty="0">
                <a:solidFill>
                  <a:schemeClr val="tx1"/>
                </a:solidFill>
              </a:rPr>
              <a:t>28 And He said to him, “You have answered correctly; do this and you will live.”</a:t>
            </a:r>
          </a:p>
          <a:p>
            <a:r>
              <a:rPr lang="en-US" dirty="0">
                <a:solidFill>
                  <a:schemeClr val="tx1"/>
                </a:solidFill>
              </a:rPr>
              <a:t>29 But wishing to justify himself, he said to Jesus, “And </a:t>
            </a:r>
            <a:r>
              <a:rPr lang="en-US" dirty="0">
                <a:solidFill>
                  <a:schemeClr val="tx1"/>
                </a:solidFill>
                <a:latin typeface="Impact" panose="020B0806030902050204" pitchFamily="34" charset="0"/>
              </a:rPr>
              <a:t>who is my neighbor</a:t>
            </a:r>
            <a:r>
              <a:rPr lang="en-US" dirty="0">
                <a:solidFill>
                  <a:schemeClr val="tx1"/>
                </a:solidFill>
              </a:rPr>
              <a:t>?” – Luke 10:25-29</a:t>
            </a:r>
          </a:p>
        </p:txBody>
      </p:sp>
    </p:spTree>
    <p:extLst>
      <p:ext uri="{BB962C8B-B14F-4D97-AF65-F5344CB8AC3E}">
        <p14:creationId xmlns:p14="http://schemas.microsoft.com/office/powerpoint/2010/main" val="640425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1" y="926123"/>
            <a:ext cx="12915900" cy="1939542"/>
          </a:xfrm>
        </p:spPr>
        <p:txBody>
          <a:bodyPr>
            <a:normAutofit fontScale="90000"/>
          </a:bodyPr>
          <a:lstStyle/>
          <a:p>
            <a:pPr algn="r"/>
            <a:r>
              <a:rPr lang="en-US" sz="14400" dirty="0">
                <a:solidFill>
                  <a:schemeClr val="accent1">
                    <a:lumMod val="75000"/>
                  </a:schemeClr>
                </a:solidFill>
                <a:latin typeface="Impact" panose="020B0806030902050204" pitchFamily="34" charset="0"/>
              </a:rPr>
              <a:t>Appeals</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922565" y="4034064"/>
            <a:ext cx="16819337" cy="6931479"/>
          </a:xfrm>
        </p:spPr>
        <p:txBody>
          <a:bodyPr/>
          <a:lstStyle/>
          <a:p>
            <a:r>
              <a:rPr lang="en-US" sz="4800" dirty="0">
                <a:solidFill>
                  <a:schemeClr val="tx1"/>
                </a:solidFill>
              </a:rPr>
              <a:t>“We are ambassadors for Christ, as though God were making an appeal through us; </a:t>
            </a:r>
            <a:r>
              <a:rPr lang="en-US" sz="4800" dirty="0">
                <a:solidFill>
                  <a:schemeClr val="tx1"/>
                </a:solidFill>
                <a:latin typeface="Impact" panose="020B0806030902050204" pitchFamily="34" charset="0"/>
              </a:rPr>
              <a:t>we beg you </a:t>
            </a:r>
            <a:r>
              <a:rPr lang="en-US" sz="4800" dirty="0">
                <a:solidFill>
                  <a:schemeClr val="tx1"/>
                </a:solidFill>
              </a:rPr>
              <a:t>on behalf of Christ, be reconciled to God”  – 2 Corinthians 5:20</a:t>
            </a:r>
          </a:p>
          <a:p>
            <a:endParaRPr lang="en-US" sz="4800" dirty="0">
              <a:solidFill>
                <a:schemeClr val="tx1"/>
              </a:solidFill>
            </a:endParaRPr>
          </a:p>
          <a:p>
            <a:r>
              <a:rPr lang="en-US" sz="4800" dirty="0">
                <a:solidFill>
                  <a:schemeClr val="tx1"/>
                </a:solidFill>
              </a:rPr>
              <a:t>“</a:t>
            </a:r>
            <a:r>
              <a:rPr lang="en-US" sz="4800" dirty="0">
                <a:solidFill>
                  <a:schemeClr val="tx1"/>
                </a:solidFill>
                <a:latin typeface="Impact" panose="020B0806030902050204" pitchFamily="34" charset="0"/>
              </a:rPr>
              <a:t>Taste and see </a:t>
            </a:r>
            <a:r>
              <a:rPr lang="en-US" sz="4800" dirty="0">
                <a:solidFill>
                  <a:schemeClr val="tx1"/>
                </a:solidFill>
              </a:rPr>
              <a:t>that the Lord is good” – Psalm 34:8</a:t>
            </a:r>
          </a:p>
          <a:p>
            <a:pPr lvl="1"/>
            <a:r>
              <a:rPr lang="en-US" sz="3900" dirty="0">
                <a:solidFill>
                  <a:schemeClr val="tx1"/>
                </a:solidFill>
              </a:rPr>
              <a:t>Initial appeal for believers</a:t>
            </a:r>
          </a:p>
          <a:p>
            <a:pPr lvl="1"/>
            <a:r>
              <a:rPr lang="en-US" sz="3900" dirty="0">
                <a:solidFill>
                  <a:schemeClr val="tx1"/>
                </a:solidFill>
              </a:rPr>
              <a:t>Secondary application for unbelievers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213200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773" y="116915"/>
            <a:ext cx="15087600" cy="2414016"/>
          </a:xfrm>
        </p:spPr>
        <p:txBody>
          <a:bodyPr/>
          <a:lstStyle/>
          <a:p>
            <a:pPr algn="r"/>
            <a:r>
              <a:rPr lang="en-US" sz="14400" dirty="0">
                <a:solidFill>
                  <a:schemeClr val="accent1">
                    <a:lumMod val="75000"/>
                  </a:schemeClr>
                </a:solidFill>
                <a:latin typeface="Impact" panose="020B0806030902050204" pitchFamily="34" charset="0"/>
              </a:rPr>
              <a:t>Taste and see</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719365" y="2459265"/>
            <a:ext cx="15541208" cy="7827735"/>
          </a:xfrm>
        </p:spPr>
        <p:txBody>
          <a:bodyPr>
            <a:normAutofit/>
          </a:bodyPr>
          <a:lstStyle/>
          <a:p>
            <a:r>
              <a:rPr lang="en-US" sz="4800" dirty="0">
                <a:solidFill>
                  <a:schemeClr val="tx1"/>
                </a:solidFill>
              </a:rPr>
              <a:t>Invites one to become personally engaged in the worldview</a:t>
            </a:r>
          </a:p>
          <a:p>
            <a:r>
              <a:rPr lang="en-US" sz="4800" dirty="0">
                <a:solidFill>
                  <a:schemeClr val="tx1"/>
                </a:solidFill>
              </a:rPr>
              <a:t>Adds personal connectivity, vulnerability, authenticity</a:t>
            </a:r>
          </a:p>
          <a:p>
            <a:r>
              <a:rPr lang="en-US" sz="4800" dirty="0">
                <a:solidFill>
                  <a:schemeClr val="tx1"/>
                </a:solidFill>
              </a:rPr>
              <a:t>Is transparent about source of authority (Gen 1, </a:t>
            </a:r>
            <a:r>
              <a:rPr lang="en-US" sz="4800" dirty="0" err="1">
                <a:solidFill>
                  <a:schemeClr val="tx1"/>
                </a:solidFill>
              </a:rPr>
              <a:t>Prov</a:t>
            </a:r>
            <a:r>
              <a:rPr lang="en-US" sz="4800" dirty="0">
                <a:solidFill>
                  <a:schemeClr val="tx1"/>
                </a:solidFill>
              </a:rPr>
              <a:t> 1:7, 2:6, 9:10, </a:t>
            </a:r>
            <a:r>
              <a:rPr lang="en-US" sz="4800" dirty="0" err="1">
                <a:solidFill>
                  <a:schemeClr val="tx1"/>
                </a:solidFill>
              </a:rPr>
              <a:t>Ecc</a:t>
            </a:r>
            <a:r>
              <a:rPr lang="en-US" sz="4800" dirty="0">
                <a:solidFill>
                  <a:schemeClr val="tx1"/>
                </a:solidFill>
              </a:rPr>
              <a:t> 3:11, </a:t>
            </a:r>
            <a:r>
              <a:rPr lang="en-US" sz="4800" dirty="0" err="1">
                <a:solidFill>
                  <a:schemeClr val="tx1"/>
                </a:solidFill>
              </a:rPr>
              <a:t>Jn</a:t>
            </a:r>
            <a:r>
              <a:rPr lang="en-US" sz="4800" dirty="0">
                <a:solidFill>
                  <a:schemeClr val="tx1"/>
                </a:solidFill>
              </a:rPr>
              <a:t> 1:1, Rom 1:20) – works from the existence of the Biblical God</a:t>
            </a:r>
          </a:p>
          <a:p>
            <a:r>
              <a:rPr lang="en-US" sz="4800" dirty="0">
                <a:solidFill>
                  <a:schemeClr val="tx1"/>
                </a:solidFill>
              </a:rPr>
              <a:t>Asserts significance and meaning, with metanarrative (not arguing to inerrancy, but arguing from it)</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25915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773" y="116915"/>
            <a:ext cx="15087600" cy="2414016"/>
          </a:xfrm>
        </p:spPr>
        <p:txBody>
          <a:bodyPr/>
          <a:lstStyle/>
          <a:p>
            <a:pPr algn="r"/>
            <a:r>
              <a:rPr lang="en-US" sz="14400" dirty="0">
                <a:solidFill>
                  <a:schemeClr val="accent1">
                    <a:lumMod val="75000"/>
                  </a:schemeClr>
                </a:solidFill>
                <a:latin typeface="Impact" panose="020B0806030902050204" pitchFamily="34" charset="0"/>
              </a:rPr>
              <a:t>Taste and see</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719365" y="2459265"/>
            <a:ext cx="15541208" cy="7827735"/>
          </a:xfrm>
        </p:spPr>
        <p:txBody>
          <a:bodyPr>
            <a:normAutofit/>
          </a:bodyPr>
          <a:lstStyle/>
          <a:p>
            <a:r>
              <a:rPr lang="en-US" sz="4800" dirty="0">
                <a:solidFill>
                  <a:schemeClr val="tx1"/>
                </a:solidFill>
              </a:rPr>
              <a:t>Exegetes culture, providing context and meaning</a:t>
            </a:r>
          </a:p>
          <a:p>
            <a:r>
              <a:rPr lang="en-US" sz="4800" dirty="0">
                <a:solidFill>
                  <a:schemeClr val="tx1"/>
                </a:solidFill>
              </a:rPr>
              <a:t>Demonstrates His character as individually relational and personally engaged.</a:t>
            </a:r>
          </a:p>
          <a:p>
            <a:r>
              <a:rPr lang="en-US" sz="4800" dirty="0">
                <a:solidFill>
                  <a:schemeClr val="tx1"/>
                </a:solidFill>
              </a:rPr>
              <a:t>Shows that He has ultimate participation, investment</a:t>
            </a:r>
          </a:p>
          <a:p>
            <a:r>
              <a:rPr lang="en-US" sz="4800" dirty="0">
                <a:solidFill>
                  <a:schemeClr val="tx1"/>
                </a:solidFill>
              </a:rPr>
              <a:t>Not accessible through effort, religious systems, or inauthentic faith communities</a:t>
            </a:r>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49152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773" y="116915"/>
            <a:ext cx="15087600" cy="2414016"/>
          </a:xfrm>
        </p:spPr>
        <p:txBody>
          <a:bodyPr/>
          <a:lstStyle/>
          <a:p>
            <a:pPr algn="r"/>
            <a:r>
              <a:rPr lang="en-US" sz="14400" dirty="0">
                <a:solidFill>
                  <a:schemeClr val="accent1">
                    <a:lumMod val="75000"/>
                  </a:schemeClr>
                </a:solidFill>
                <a:latin typeface="Impact" panose="020B0806030902050204" pitchFamily="34" charset="0"/>
              </a:rPr>
              <a:t>Taste and see</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719365" y="2459265"/>
            <a:ext cx="15541208" cy="7827735"/>
          </a:xfrm>
        </p:spPr>
        <p:txBody>
          <a:bodyPr>
            <a:normAutofit/>
          </a:bodyPr>
          <a:lstStyle/>
          <a:p>
            <a:r>
              <a:rPr lang="en-US" sz="4800" dirty="0">
                <a:solidFill>
                  <a:schemeClr val="tx1"/>
                </a:solidFill>
              </a:rPr>
              <a:t>We become personally connected to Him in His death, burial, resurrection</a:t>
            </a:r>
          </a:p>
          <a:p>
            <a:r>
              <a:rPr lang="en-US" sz="4800" dirty="0">
                <a:solidFill>
                  <a:schemeClr val="tx1"/>
                </a:solidFill>
              </a:rPr>
              <a:t>We become new creatures with significance and meaning</a:t>
            </a:r>
          </a:p>
          <a:p>
            <a:r>
              <a:rPr lang="en-US" sz="4800" dirty="0">
                <a:solidFill>
                  <a:schemeClr val="tx1"/>
                </a:solidFill>
              </a:rPr>
              <a:t>We become His workmanship designed to personally interact with Him and others</a:t>
            </a:r>
          </a:p>
          <a:p>
            <a:r>
              <a:rPr lang="en-US" sz="4800" dirty="0">
                <a:solidFill>
                  <a:schemeClr val="tx1"/>
                </a:solidFill>
              </a:rPr>
              <a:t>We are to be active and engaged in benefitting others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44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773" y="116915"/>
            <a:ext cx="15087600" cy="2414016"/>
          </a:xfrm>
        </p:spPr>
        <p:txBody>
          <a:bodyPr/>
          <a:lstStyle/>
          <a:p>
            <a:pPr algn="r"/>
            <a:r>
              <a:rPr lang="en-US" sz="14400" dirty="0">
                <a:solidFill>
                  <a:schemeClr val="accent1">
                    <a:lumMod val="75000"/>
                  </a:schemeClr>
                </a:solidFill>
                <a:latin typeface="Impact" panose="020B0806030902050204" pitchFamily="34" charset="0"/>
              </a:rPr>
              <a:t>Taste and see</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719365" y="2459265"/>
            <a:ext cx="15541208" cy="7827735"/>
          </a:xfrm>
        </p:spPr>
        <p:txBody>
          <a:bodyPr>
            <a:normAutofit/>
          </a:bodyPr>
          <a:lstStyle/>
          <a:p>
            <a:r>
              <a:rPr lang="en-US" sz="4800" dirty="0">
                <a:solidFill>
                  <a:schemeClr val="tx1"/>
                </a:solidFill>
              </a:rPr>
              <a:t>He lives within us to commune with us</a:t>
            </a:r>
          </a:p>
          <a:p>
            <a:r>
              <a:rPr lang="en-US" sz="4800" dirty="0">
                <a:solidFill>
                  <a:schemeClr val="tx1"/>
                </a:solidFill>
              </a:rPr>
              <a:t>He places us in community to engage life with others</a:t>
            </a:r>
          </a:p>
          <a:p>
            <a:r>
              <a:rPr lang="en-US" sz="4800" dirty="0">
                <a:solidFill>
                  <a:schemeClr val="tx1"/>
                </a:solidFill>
              </a:rPr>
              <a:t>We grow in the knowledge of Him and His grand plan</a:t>
            </a:r>
          </a:p>
          <a:p>
            <a:r>
              <a:rPr lang="en-US" sz="4800" dirty="0">
                <a:solidFill>
                  <a:schemeClr val="tx1"/>
                </a:solidFill>
              </a:rPr>
              <a:t>There is significance in even the most menial of tasks</a:t>
            </a:r>
          </a:p>
          <a:p>
            <a:r>
              <a:rPr lang="en-US" sz="4800" dirty="0">
                <a:solidFill>
                  <a:schemeClr val="tx1"/>
                </a:solidFill>
              </a:rPr>
              <a:t>Our lifetime is filled with purpose, hope, and anticipation</a:t>
            </a:r>
          </a:p>
          <a:p>
            <a:endParaRPr lang="en-US" sz="4800"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80849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8949" y="2866644"/>
            <a:ext cx="15476402" cy="4553712"/>
          </a:xfrm>
        </p:spPr>
        <p:txBody>
          <a:bodyPr>
            <a:normAutofit fontScale="90000"/>
          </a:bodyPr>
          <a:lstStyle/>
          <a:p>
            <a:pPr algn="r"/>
            <a:r>
              <a:rPr lang="en-US" sz="22650" b="0" dirty="0">
                <a:solidFill>
                  <a:schemeClr val="accent1">
                    <a:lumMod val="75000"/>
                  </a:schemeClr>
                </a:solidFill>
                <a:latin typeface="Impact" panose="020B0806030902050204" pitchFamily="34" charset="0"/>
              </a:rPr>
              <a:t>Biblical Models</a:t>
            </a:r>
            <a:br>
              <a:rPr lang="en-US" sz="22650" b="0" dirty="0">
                <a:solidFill>
                  <a:schemeClr val="accent1">
                    <a:lumMod val="75000"/>
                  </a:schemeClr>
                </a:solidFill>
                <a:latin typeface="Impact" panose="020B0806030902050204" pitchFamily="34" charset="0"/>
              </a:rPr>
            </a:br>
            <a:r>
              <a:rPr lang="en-US" b="0" dirty="0">
                <a:solidFill>
                  <a:schemeClr val="accent1">
                    <a:lumMod val="75000"/>
                  </a:schemeClr>
                </a:solidFill>
                <a:latin typeface="Impact" panose="020B0806030902050204" pitchFamily="34" charset="0"/>
              </a:rPr>
              <a:t>for Engaging Culture</a:t>
            </a:r>
            <a:endParaRPr lang="en-US" sz="9900" b="0" dirty="0">
              <a:solidFill>
                <a:schemeClr val="accent1">
                  <a:lumMod val="75000"/>
                </a:schemeClr>
              </a:solidFill>
              <a:latin typeface="Impact" panose="020B0806030902050204" pitchFamily="34" charset="0"/>
            </a:endParaRPr>
          </a:p>
        </p:txBody>
      </p:sp>
      <p:pic>
        <p:nvPicPr>
          <p:cNvPr id="3" name="Picture 2" descr="A group of people walking on a street&#10;&#10;Description automatically generated with low confidence">
            <a:extLst>
              <a:ext uri="{FF2B5EF4-FFF2-40B4-BE49-F238E27FC236}">
                <a16:creationId xmlns:a16="http://schemas.microsoft.com/office/drawing/2014/main" id="{D8E7361E-6BC1-D146-A5E7-04678A20A316}"/>
              </a:ext>
            </a:extLst>
          </p:cNvPr>
          <p:cNvPicPr>
            <a:picLocks noChangeAspect="1"/>
          </p:cNvPicPr>
          <p:nvPr/>
        </p:nvPicPr>
        <p:blipFill>
          <a:blip r:embed="rId2"/>
          <a:stretch>
            <a:fillRect/>
          </a:stretch>
        </p:blipFill>
        <p:spPr>
          <a:xfrm>
            <a:off x="462649" y="556592"/>
            <a:ext cx="8763655" cy="2965257"/>
          </a:xfrm>
          <a:prstGeom prst="rect">
            <a:avLst/>
          </a:prstGeom>
        </p:spPr>
      </p:pic>
    </p:spTree>
    <p:extLst>
      <p:ext uri="{BB962C8B-B14F-4D97-AF65-F5344CB8AC3E}">
        <p14:creationId xmlns:p14="http://schemas.microsoft.com/office/powerpoint/2010/main" val="3636725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03200"/>
            <a:ext cx="15087600" cy="2921000"/>
          </a:xfrm>
        </p:spPr>
        <p:txBody>
          <a:bodyPr>
            <a:normAutofit/>
          </a:bodyPr>
          <a:lstStyle/>
          <a:p>
            <a:pPr algn="r"/>
            <a:r>
              <a:rPr lang="en-US" sz="9000" dirty="0">
                <a:solidFill>
                  <a:schemeClr val="accent1">
                    <a:lumMod val="75000"/>
                  </a:schemeClr>
                </a:solidFill>
                <a:latin typeface="Impact" panose="020B0806030902050204" pitchFamily="34" charset="0"/>
              </a:rPr>
              <a:t>Biblical Models</a:t>
            </a:r>
          </a:p>
        </p:txBody>
      </p:sp>
      <p:sp>
        <p:nvSpPr>
          <p:cNvPr id="3" name="Content Placeholder 2"/>
          <p:cNvSpPr>
            <a:spLocks noGrp="1"/>
          </p:cNvSpPr>
          <p:nvPr>
            <p:ph idx="1"/>
          </p:nvPr>
        </p:nvSpPr>
        <p:spPr>
          <a:xfrm>
            <a:off x="846364" y="2666999"/>
            <a:ext cx="15541208" cy="7391402"/>
          </a:xfrm>
        </p:spPr>
        <p:txBody>
          <a:bodyPr>
            <a:normAutofit/>
          </a:bodyPr>
          <a:lstStyle/>
          <a:p>
            <a:r>
              <a:rPr lang="en-US" sz="6000" dirty="0">
                <a:solidFill>
                  <a:schemeClr val="tx1"/>
                </a:solidFill>
              </a:rPr>
              <a:t>Peter</a:t>
            </a:r>
          </a:p>
          <a:p>
            <a:pPr lvl="1"/>
            <a:r>
              <a:rPr lang="en-US" sz="6000" dirty="0">
                <a:solidFill>
                  <a:schemeClr val="tx1"/>
                </a:solidFill>
              </a:rPr>
              <a:t>In Jerusalem – Acts 3-4</a:t>
            </a:r>
          </a:p>
          <a:p>
            <a:pPr lvl="1"/>
            <a:r>
              <a:rPr lang="en-US" sz="6000" dirty="0">
                <a:solidFill>
                  <a:schemeClr val="tx1"/>
                </a:solidFill>
              </a:rPr>
              <a:t>To Believers – 1 Peter 3:15-16</a:t>
            </a:r>
          </a:p>
          <a:p>
            <a:r>
              <a:rPr lang="en-US" sz="6000" dirty="0">
                <a:solidFill>
                  <a:schemeClr val="tx1"/>
                </a:solidFill>
              </a:rPr>
              <a:t>Paul</a:t>
            </a:r>
          </a:p>
          <a:p>
            <a:pPr lvl="1"/>
            <a:r>
              <a:rPr lang="en-US" sz="6000" dirty="0">
                <a:solidFill>
                  <a:schemeClr val="tx1"/>
                </a:solidFill>
              </a:rPr>
              <a:t>In Athens – Acts 17</a:t>
            </a:r>
          </a:p>
          <a:p>
            <a:pPr lvl="1"/>
            <a:r>
              <a:rPr lang="en-US" sz="6000" dirty="0">
                <a:solidFill>
                  <a:schemeClr val="tx1"/>
                </a:solidFill>
              </a:rPr>
              <a:t>In Jerusalem – Acts 22-25 </a:t>
            </a:r>
          </a:p>
          <a:p>
            <a:pPr lvl="2"/>
            <a:r>
              <a:rPr lang="en-US" sz="6000" dirty="0">
                <a:solidFill>
                  <a:schemeClr val="tx1"/>
                </a:solidFill>
              </a:rPr>
              <a:t>(23:6, 24:15, 25:1-10, 26:6-8, 22-23)</a:t>
            </a:r>
          </a:p>
        </p:txBody>
      </p:sp>
    </p:spTree>
    <p:extLst>
      <p:ext uri="{BB962C8B-B14F-4D97-AF65-F5344CB8AC3E}">
        <p14:creationId xmlns:p14="http://schemas.microsoft.com/office/powerpoint/2010/main" val="14179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03200"/>
            <a:ext cx="15087600" cy="2921000"/>
          </a:xfrm>
        </p:spPr>
        <p:txBody>
          <a:bodyPr>
            <a:normAutofit/>
          </a:bodyPr>
          <a:lstStyle/>
          <a:p>
            <a:pPr algn="r"/>
            <a:r>
              <a:rPr lang="en-US" sz="9000" dirty="0"/>
              <a:t>Biblical models</a:t>
            </a:r>
          </a:p>
        </p:txBody>
      </p:sp>
      <p:sp>
        <p:nvSpPr>
          <p:cNvPr id="5" name="Content Placeholder 4">
            <a:extLst>
              <a:ext uri="{FF2B5EF4-FFF2-40B4-BE49-F238E27FC236}">
                <a16:creationId xmlns:a16="http://schemas.microsoft.com/office/drawing/2014/main" id="{951247C0-9D1C-814E-AE4E-890B31D041E2}"/>
              </a:ext>
            </a:extLst>
          </p:cNvPr>
          <p:cNvSpPr>
            <a:spLocks noGrp="1"/>
          </p:cNvSpPr>
          <p:nvPr>
            <p:ph idx="1"/>
          </p:nvPr>
        </p:nvSpPr>
        <p:spPr/>
        <p:txBody>
          <a:bodyPr/>
          <a:lstStyle/>
          <a:p>
            <a:endParaRPr lang="en-US"/>
          </a:p>
        </p:txBody>
      </p:sp>
      <p:pic>
        <p:nvPicPr>
          <p:cNvPr id="6" name="Content Placeholder 3" descr="Components of Worldview.jpg">
            <a:extLst>
              <a:ext uri="{FF2B5EF4-FFF2-40B4-BE49-F238E27FC236}">
                <a16:creationId xmlns:a16="http://schemas.microsoft.com/office/drawing/2014/main" id="{2F482149-2413-484E-AF97-73E580B07E8B}"/>
              </a:ext>
            </a:extLst>
          </p:cNvPr>
          <p:cNvPicPr>
            <a:picLocks noChangeAspect="1"/>
          </p:cNvPicPr>
          <p:nvPr/>
        </p:nvPicPr>
        <p:blipFill>
          <a:blip r:embed="rId2"/>
          <a:srcRect l="-4579" r="-4579"/>
          <a:stretch>
            <a:fillRect/>
          </a:stretch>
        </p:blipFill>
        <p:spPr>
          <a:xfrm>
            <a:off x="1828800" y="-1"/>
            <a:ext cx="17025417" cy="8807485"/>
          </a:xfrm>
          <a:prstGeom prst="rect">
            <a:avLst/>
          </a:prstGeom>
        </p:spPr>
      </p:pic>
    </p:spTree>
    <p:extLst>
      <p:ext uri="{BB962C8B-B14F-4D97-AF65-F5344CB8AC3E}">
        <p14:creationId xmlns:p14="http://schemas.microsoft.com/office/powerpoint/2010/main" val="3530318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03200"/>
            <a:ext cx="15087600" cy="1803401"/>
          </a:xfrm>
        </p:spPr>
        <p:txBody>
          <a:bodyPr>
            <a:normAutofit/>
          </a:bodyPr>
          <a:lstStyle/>
          <a:p>
            <a:pPr algn="r"/>
            <a:r>
              <a:rPr lang="en-US" sz="9000" dirty="0">
                <a:solidFill>
                  <a:schemeClr val="accent1">
                    <a:lumMod val="75000"/>
                  </a:schemeClr>
                </a:solidFill>
                <a:latin typeface="Impact" panose="020B0806030902050204" pitchFamily="34" charset="0"/>
              </a:rPr>
              <a:t>Biblical Models</a:t>
            </a:r>
            <a:endParaRPr lang="en-US" sz="9000" dirty="0"/>
          </a:p>
        </p:txBody>
      </p:sp>
      <p:sp>
        <p:nvSpPr>
          <p:cNvPr id="3" name="Content Placeholder 2"/>
          <p:cNvSpPr>
            <a:spLocks noGrp="1"/>
          </p:cNvSpPr>
          <p:nvPr>
            <p:ph idx="1"/>
          </p:nvPr>
        </p:nvSpPr>
        <p:spPr>
          <a:xfrm>
            <a:off x="457201" y="1447799"/>
            <a:ext cx="14371982" cy="8636003"/>
          </a:xfrm>
        </p:spPr>
        <p:txBody>
          <a:bodyPr>
            <a:noAutofit/>
          </a:bodyPr>
          <a:lstStyle/>
          <a:p>
            <a:pPr lvl="1"/>
            <a:r>
              <a:rPr lang="en-US" sz="4800" dirty="0">
                <a:solidFill>
                  <a:schemeClr val="tx1"/>
                </a:solidFill>
              </a:rPr>
              <a:t>Principles</a:t>
            </a:r>
          </a:p>
          <a:p>
            <a:pPr lvl="2"/>
            <a:r>
              <a:rPr lang="en-US" sz="4800" dirty="0">
                <a:solidFill>
                  <a:schemeClr val="tx1"/>
                </a:solidFill>
              </a:rPr>
              <a:t>1 Meet people in their context</a:t>
            </a:r>
          </a:p>
          <a:p>
            <a:pPr lvl="2"/>
            <a:r>
              <a:rPr lang="en-US" sz="4800" dirty="0">
                <a:solidFill>
                  <a:schemeClr val="tx1"/>
                </a:solidFill>
              </a:rPr>
              <a:t>2 Employ the Bible as content and source material</a:t>
            </a:r>
          </a:p>
          <a:p>
            <a:pPr lvl="2"/>
            <a:r>
              <a:rPr lang="en-US" sz="4800" dirty="0">
                <a:solidFill>
                  <a:schemeClr val="tx1"/>
                </a:solidFill>
              </a:rPr>
              <a:t>3 Acknowledge God and begin with Him as first order of truth</a:t>
            </a:r>
          </a:p>
          <a:p>
            <a:pPr lvl="2"/>
            <a:r>
              <a:rPr lang="en-US" sz="4800" dirty="0">
                <a:solidFill>
                  <a:schemeClr val="tx1"/>
                </a:solidFill>
              </a:rPr>
              <a:t>4 Recognize the critical content for an unbeliever is the person and work of Christ (identity, death, burial, resurrection)</a:t>
            </a:r>
          </a:p>
          <a:p>
            <a:pPr lvl="2"/>
            <a:r>
              <a:rPr lang="en-US" sz="4800" dirty="0">
                <a:solidFill>
                  <a:schemeClr val="tx1"/>
                </a:solidFill>
              </a:rPr>
              <a:t>5 Transformation, sanctification issues for believers only</a:t>
            </a:r>
          </a:p>
        </p:txBody>
      </p:sp>
    </p:spTree>
    <p:extLst>
      <p:ext uri="{BB962C8B-B14F-4D97-AF65-F5344CB8AC3E}">
        <p14:creationId xmlns:p14="http://schemas.microsoft.com/office/powerpoint/2010/main" val="62872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773" y="116915"/>
            <a:ext cx="15087600" cy="2414016"/>
          </a:xfrm>
        </p:spPr>
        <p:txBody>
          <a:bodyPr/>
          <a:lstStyle/>
          <a:p>
            <a:pPr algn="r"/>
            <a:r>
              <a:rPr lang="en-US" sz="14400" dirty="0">
                <a:solidFill>
                  <a:schemeClr val="accent1">
                    <a:lumMod val="75000"/>
                  </a:schemeClr>
                </a:solidFill>
                <a:latin typeface="Impact" panose="020B0806030902050204" pitchFamily="34" charset="0"/>
              </a:rPr>
              <a:t>The Punchline</a:t>
            </a:r>
            <a:endParaRPr lang="en-US" b="1" dirty="0">
              <a:solidFill>
                <a:schemeClr val="accent1">
                  <a:lumMod val="75000"/>
                </a:schemeClr>
              </a:solidFill>
              <a:latin typeface="Impact" panose="020B0806030902050204" pitchFamily="34" charset="0"/>
            </a:endParaRPr>
          </a:p>
        </p:txBody>
      </p:sp>
      <p:sp>
        <p:nvSpPr>
          <p:cNvPr id="3" name="Content Placeholder 2"/>
          <p:cNvSpPr>
            <a:spLocks noGrp="1"/>
          </p:cNvSpPr>
          <p:nvPr>
            <p:ph idx="1"/>
          </p:nvPr>
        </p:nvSpPr>
        <p:spPr>
          <a:xfrm>
            <a:off x="1176564" y="3424466"/>
            <a:ext cx="16531809" cy="7827735"/>
          </a:xfrm>
        </p:spPr>
        <p:txBody>
          <a:bodyPr>
            <a:normAutofit/>
          </a:bodyPr>
          <a:lstStyle/>
          <a:p>
            <a:r>
              <a:rPr lang="en-US" sz="4800" dirty="0">
                <a:solidFill>
                  <a:schemeClr val="tx1"/>
                </a:solidFill>
              </a:rPr>
              <a:t>The message never changes, but the language of the audience does.</a:t>
            </a:r>
          </a:p>
          <a:p>
            <a:r>
              <a:rPr lang="en-US" sz="4800" dirty="0">
                <a:solidFill>
                  <a:schemeClr val="tx1"/>
                </a:solidFill>
              </a:rPr>
              <a:t>Are we ready to connect with the present generation and invite them to taste and see that the Lord is good?</a:t>
            </a:r>
          </a:p>
          <a:p>
            <a:endParaRPr lang="en-US" sz="4800" dirty="0">
              <a:solidFill>
                <a:schemeClr val="tx1"/>
              </a:solidFill>
            </a:endParaRPr>
          </a:p>
          <a:p>
            <a:r>
              <a:rPr lang="en-US" sz="2400" dirty="0">
                <a:solidFill>
                  <a:schemeClr val="tx1"/>
                </a:solidFill>
              </a:rPr>
              <a:t>Adapted from </a:t>
            </a:r>
            <a:r>
              <a:rPr lang="en-US" sz="2400" dirty="0">
                <a:solidFill>
                  <a:schemeClr val="tx1"/>
                </a:solidFill>
                <a:hlinkClick r:id="rId2">
                  <a:extLst>
                    <a:ext uri="{A12FA001-AC4F-418D-AE19-62706E023703}">
                      <ahyp:hlinkClr xmlns:ahyp="http://schemas.microsoft.com/office/drawing/2018/hyperlinkcolor" val="tx"/>
                    </a:ext>
                  </a:extLst>
                </a:hlinkClick>
              </a:rPr>
              <a:t>http://www.drcone.com/2017/04/20/communicating-biblical-worldview-millennials-igens-taste-see-apologetics/</a:t>
            </a:r>
            <a:endParaRPr lang="en-US" sz="2400" dirty="0">
              <a:solidFill>
                <a:schemeClr val="tx1"/>
              </a:solidFill>
            </a:endParaRPr>
          </a:p>
          <a:p>
            <a:endParaRPr lang="en-US" sz="3600"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2016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701" y="-357809"/>
            <a:ext cx="15028070" cy="2628899"/>
          </a:xfrm>
        </p:spPr>
        <p:txBody>
          <a:bodyPr>
            <a:normAutofit/>
          </a:bodyPr>
          <a:lstStyle/>
          <a:p>
            <a:pPr algn="r"/>
            <a:r>
              <a:rPr lang="en-US" sz="9000" b="0" dirty="0">
                <a:solidFill>
                  <a:schemeClr val="accent1">
                    <a:lumMod val="75000"/>
                  </a:schemeClr>
                </a:solidFill>
                <a:latin typeface="Impact" panose="020B0806030902050204" pitchFamily="34" charset="0"/>
              </a:rPr>
              <a:t>The Worldview Process</a:t>
            </a:r>
          </a:p>
        </p:txBody>
      </p:sp>
      <p:sp>
        <p:nvSpPr>
          <p:cNvPr id="4" name="Text Placeholder 3"/>
          <p:cNvSpPr>
            <a:spLocks noGrp="1"/>
          </p:cNvSpPr>
          <p:nvPr>
            <p:ph sz="half" idx="1"/>
          </p:nvPr>
        </p:nvSpPr>
        <p:spPr>
          <a:xfrm>
            <a:off x="641074" y="3015139"/>
            <a:ext cx="7772400" cy="6527007"/>
          </a:xfrm>
        </p:spPr>
        <p:txBody>
          <a:bodyPr>
            <a:normAutofit/>
          </a:bodyPr>
          <a:lstStyle/>
          <a:p>
            <a:r>
              <a:rPr lang="en-US" sz="4800" dirty="0">
                <a:solidFill>
                  <a:schemeClr val="tx1"/>
                </a:solidFill>
              </a:rPr>
              <a:t>On broad application: </a:t>
            </a:r>
            <a:r>
              <a:rPr lang="en-US" sz="4800" dirty="0" err="1">
                <a:solidFill>
                  <a:schemeClr val="tx1"/>
                </a:solidFill>
              </a:rPr>
              <a:t>Prov</a:t>
            </a:r>
            <a:r>
              <a:rPr lang="en-US" sz="4800" dirty="0">
                <a:solidFill>
                  <a:schemeClr val="tx1"/>
                </a:solidFill>
              </a:rPr>
              <a:t> 14:34, Gal 6:9-10</a:t>
            </a:r>
          </a:p>
          <a:p>
            <a:r>
              <a:rPr lang="en-US" sz="4800" dirty="0">
                <a:solidFill>
                  <a:schemeClr val="tx1"/>
                </a:solidFill>
              </a:rPr>
              <a:t>On individual application: Jn 17:3, Rom 12:1-2</a:t>
            </a:r>
          </a:p>
          <a:p>
            <a:r>
              <a:rPr lang="en-US" sz="4800" dirty="0">
                <a:solidFill>
                  <a:schemeClr val="tx1"/>
                </a:solidFill>
              </a:rPr>
              <a:t>On reality: Jn 6:47, 16:4</a:t>
            </a:r>
          </a:p>
          <a:p>
            <a:r>
              <a:rPr lang="en-US" sz="4800" dirty="0">
                <a:solidFill>
                  <a:schemeClr val="tx1"/>
                </a:solidFill>
              </a:rPr>
              <a:t>On first principles: </a:t>
            </a:r>
            <a:r>
              <a:rPr lang="en-US" sz="4800" dirty="0" err="1">
                <a:solidFill>
                  <a:schemeClr val="tx1"/>
                </a:solidFill>
              </a:rPr>
              <a:t>Prov</a:t>
            </a:r>
            <a:r>
              <a:rPr lang="en-US" sz="4800" dirty="0">
                <a:solidFill>
                  <a:schemeClr val="tx1"/>
                </a:solidFill>
              </a:rPr>
              <a:t> 1:7, 9:10, 2:6</a:t>
            </a:r>
          </a:p>
          <a:p>
            <a:endParaRPr lang="en-US" sz="4800" dirty="0">
              <a:solidFill>
                <a:schemeClr val="tx1"/>
              </a:solidFill>
            </a:endParaRPr>
          </a:p>
        </p:txBody>
      </p:sp>
      <p:sp>
        <p:nvSpPr>
          <p:cNvPr id="5" name="Content Placeholder 4"/>
          <p:cNvSpPr>
            <a:spLocks noGrp="1"/>
          </p:cNvSpPr>
          <p:nvPr>
            <p:ph sz="half" idx="2"/>
          </p:nvPr>
        </p:nvSpPr>
        <p:spPr>
          <a:xfrm>
            <a:off x="9144000" y="3015138"/>
            <a:ext cx="7772400" cy="6527007"/>
          </a:xfrm>
        </p:spPr>
        <p:txBody>
          <a:bodyPr>
            <a:normAutofit/>
          </a:bodyPr>
          <a:lstStyle/>
          <a:p>
            <a:r>
              <a:rPr lang="en-US" sz="4800" dirty="0">
                <a:solidFill>
                  <a:schemeClr val="tx1"/>
                </a:solidFill>
              </a:rPr>
              <a:t>On broad application: </a:t>
            </a:r>
            <a:r>
              <a:rPr lang="en-US" sz="4800" dirty="0" err="1">
                <a:solidFill>
                  <a:schemeClr val="tx1"/>
                </a:solidFill>
              </a:rPr>
              <a:t>Eph</a:t>
            </a:r>
            <a:r>
              <a:rPr lang="en-US" sz="4800" dirty="0">
                <a:solidFill>
                  <a:schemeClr val="tx1"/>
                </a:solidFill>
              </a:rPr>
              <a:t> 4:11-13</a:t>
            </a:r>
          </a:p>
          <a:p>
            <a:r>
              <a:rPr lang="en-US" sz="4800" dirty="0">
                <a:solidFill>
                  <a:schemeClr val="tx1"/>
                </a:solidFill>
              </a:rPr>
              <a:t>On individual application: </a:t>
            </a:r>
            <a:r>
              <a:rPr lang="en-US" sz="4800" dirty="0" err="1">
                <a:solidFill>
                  <a:schemeClr val="tx1"/>
                </a:solidFill>
              </a:rPr>
              <a:t>Eph</a:t>
            </a:r>
            <a:r>
              <a:rPr lang="en-US" sz="4800" dirty="0">
                <a:solidFill>
                  <a:schemeClr val="tx1"/>
                </a:solidFill>
              </a:rPr>
              <a:t> 4:1</a:t>
            </a:r>
          </a:p>
          <a:p>
            <a:r>
              <a:rPr lang="en-US" sz="4800" dirty="0">
                <a:solidFill>
                  <a:schemeClr val="tx1"/>
                </a:solidFill>
              </a:rPr>
              <a:t>On reality: </a:t>
            </a:r>
            <a:r>
              <a:rPr lang="en-US" sz="4800" dirty="0" err="1">
                <a:solidFill>
                  <a:schemeClr val="tx1"/>
                </a:solidFill>
              </a:rPr>
              <a:t>Eph</a:t>
            </a:r>
            <a:r>
              <a:rPr lang="en-US" sz="4800" dirty="0">
                <a:solidFill>
                  <a:schemeClr val="tx1"/>
                </a:solidFill>
              </a:rPr>
              <a:t> 1:4-13</a:t>
            </a:r>
          </a:p>
          <a:p>
            <a:r>
              <a:rPr lang="en-US" sz="4800" dirty="0">
                <a:solidFill>
                  <a:schemeClr val="tx1"/>
                </a:solidFill>
              </a:rPr>
              <a:t>On first principles: </a:t>
            </a:r>
            <a:r>
              <a:rPr lang="en-US" sz="4800" dirty="0" err="1">
                <a:solidFill>
                  <a:schemeClr val="tx1"/>
                </a:solidFill>
              </a:rPr>
              <a:t>Eph</a:t>
            </a:r>
            <a:r>
              <a:rPr lang="en-US" sz="4800" dirty="0">
                <a:solidFill>
                  <a:schemeClr val="tx1"/>
                </a:solidFill>
              </a:rPr>
              <a:t> 1:17-21</a:t>
            </a:r>
          </a:p>
          <a:p>
            <a:endParaRPr lang="en-US" sz="4800" dirty="0">
              <a:solidFill>
                <a:schemeClr val="tx1"/>
              </a:solidFill>
            </a:endParaRPr>
          </a:p>
        </p:txBody>
      </p:sp>
    </p:spTree>
    <p:extLst>
      <p:ext uri="{BB962C8B-B14F-4D97-AF65-F5344CB8AC3E}">
        <p14:creationId xmlns:p14="http://schemas.microsoft.com/office/powerpoint/2010/main" val="45795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146560"/>
            <a:ext cx="16230600" cy="1939542"/>
          </a:xfrm>
        </p:spPr>
        <p:txBody>
          <a:bodyPr>
            <a:noAutofit/>
          </a:bodyPr>
          <a:lstStyle/>
          <a:p>
            <a:r>
              <a:rPr lang="en-US" sz="8100" b="0" dirty="0">
                <a:solidFill>
                  <a:schemeClr val="accent1">
                    <a:lumMod val="75000"/>
                  </a:schemeClr>
                </a:solidFill>
                <a:latin typeface="Impact" panose="020B0806030902050204" pitchFamily="34" charset="0"/>
              </a:rPr>
              <a:t>The Integrative Deficiency</a:t>
            </a:r>
          </a:p>
        </p:txBody>
      </p:sp>
      <p:sp>
        <p:nvSpPr>
          <p:cNvPr id="3" name="Content Placeholder 2"/>
          <p:cNvSpPr>
            <a:spLocks noGrp="1"/>
          </p:cNvSpPr>
          <p:nvPr>
            <p:ph idx="1"/>
          </p:nvPr>
        </p:nvSpPr>
        <p:spPr>
          <a:xfrm>
            <a:off x="1028700" y="3479182"/>
            <a:ext cx="13621578" cy="5848847"/>
          </a:xfrm>
        </p:spPr>
        <p:txBody>
          <a:bodyPr>
            <a:noAutofit/>
          </a:bodyPr>
          <a:lstStyle/>
          <a:p>
            <a:r>
              <a:rPr lang="en-US" sz="5400" dirty="0">
                <a:solidFill>
                  <a:schemeClr val="tx1"/>
                </a:solidFill>
              </a:rPr>
              <a:t>Building on another foundation, 1 </a:t>
            </a:r>
            <a:r>
              <a:rPr lang="en-US" sz="5400" dirty="0" err="1">
                <a:solidFill>
                  <a:schemeClr val="tx1"/>
                </a:solidFill>
              </a:rPr>
              <a:t>Cor</a:t>
            </a:r>
            <a:r>
              <a:rPr lang="en-US" sz="5400" dirty="0">
                <a:solidFill>
                  <a:schemeClr val="tx1"/>
                </a:solidFill>
              </a:rPr>
              <a:t> 3:9-11</a:t>
            </a:r>
          </a:p>
          <a:p>
            <a:r>
              <a:rPr lang="en-US" sz="5400" dirty="0">
                <a:solidFill>
                  <a:schemeClr val="tx1"/>
                </a:solidFill>
              </a:rPr>
              <a:t>Promoting conflicting descriptions of reality, Jam 3:15-17</a:t>
            </a:r>
          </a:p>
          <a:p>
            <a:r>
              <a:rPr lang="en-US" sz="5400" dirty="0">
                <a:solidFill>
                  <a:schemeClr val="tx1"/>
                </a:solidFill>
              </a:rPr>
              <a:t>Promoting conformity versus </a:t>
            </a:r>
            <a:r>
              <a:rPr lang="en-US" sz="5400" dirty="0" err="1">
                <a:solidFill>
                  <a:schemeClr val="tx1"/>
                </a:solidFill>
              </a:rPr>
              <a:t>transformity</a:t>
            </a:r>
            <a:r>
              <a:rPr lang="en-US" sz="5400" dirty="0">
                <a:solidFill>
                  <a:schemeClr val="tx1"/>
                </a:solidFill>
              </a:rPr>
              <a:t>, Rom 12:1-2</a:t>
            </a:r>
          </a:p>
          <a:p>
            <a:r>
              <a:rPr lang="en-US" sz="5400" dirty="0">
                <a:solidFill>
                  <a:schemeClr val="tx1"/>
                </a:solidFill>
              </a:rPr>
              <a:t>Creating wrongheaded movements, Gal 2:12-13</a:t>
            </a:r>
          </a:p>
        </p:txBody>
      </p:sp>
    </p:spTree>
    <p:extLst>
      <p:ext uri="{BB962C8B-B14F-4D97-AF65-F5344CB8AC3E}">
        <p14:creationId xmlns:p14="http://schemas.microsoft.com/office/powerpoint/2010/main" val="211700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62361"/>
            <a:ext cx="12915900" cy="1939542"/>
          </a:xfrm>
        </p:spPr>
        <p:txBody>
          <a:bodyPr>
            <a:normAutofit/>
          </a:bodyPr>
          <a:lstStyle/>
          <a:p>
            <a:pPr algn="r"/>
            <a:r>
              <a:rPr lang="en-US" sz="9000" dirty="0">
                <a:solidFill>
                  <a:schemeClr val="accent1">
                    <a:lumMod val="75000"/>
                  </a:schemeClr>
                </a:solidFill>
                <a:latin typeface="Impact" panose="020B0806030902050204" pitchFamily="34" charset="0"/>
              </a:rPr>
              <a:t>Considering Culture</a:t>
            </a:r>
          </a:p>
        </p:txBody>
      </p:sp>
      <p:sp>
        <p:nvSpPr>
          <p:cNvPr id="3" name="Content Placeholder 2"/>
          <p:cNvSpPr>
            <a:spLocks noGrp="1"/>
          </p:cNvSpPr>
          <p:nvPr>
            <p:ph idx="1"/>
          </p:nvPr>
        </p:nvSpPr>
        <p:spPr>
          <a:xfrm>
            <a:off x="787400" y="4643666"/>
            <a:ext cx="16738601" cy="4525736"/>
          </a:xfrm>
        </p:spPr>
        <p:txBody>
          <a:bodyPr>
            <a:normAutofit/>
          </a:bodyPr>
          <a:lstStyle/>
          <a:p>
            <a:r>
              <a:rPr lang="en-US" sz="6600" dirty="0">
                <a:solidFill>
                  <a:schemeClr val="tx1"/>
                </a:solidFill>
              </a:rPr>
              <a:t>Culmination of four eras</a:t>
            </a:r>
          </a:p>
          <a:p>
            <a:pPr lvl="1"/>
            <a:r>
              <a:rPr lang="en-US" sz="4500" dirty="0">
                <a:solidFill>
                  <a:schemeClr val="tx1"/>
                </a:solidFill>
              </a:rPr>
              <a:t>Premodern, modern, postmodern, post-postmodernism</a:t>
            </a:r>
          </a:p>
          <a:p>
            <a:r>
              <a:rPr lang="en-US" sz="6600" dirty="0">
                <a:solidFill>
                  <a:schemeClr val="tx1"/>
                </a:solidFill>
              </a:rPr>
              <a:t>Metanarrative vs. micronarratives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9128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000" dirty="0">
                <a:solidFill>
                  <a:schemeClr val="accent1">
                    <a:lumMod val="75000"/>
                  </a:schemeClr>
                </a:solidFill>
                <a:latin typeface="Impact" panose="020B0806030902050204" pitchFamily="34" charset="0"/>
              </a:rPr>
              <a:t>Context for Terms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3100649"/>
            <a:ext cx="15773400" cy="5802584"/>
          </a:xfrm>
        </p:spPr>
      </p:pic>
    </p:spTree>
    <p:extLst>
      <p:ext uri="{BB962C8B-B14F-4D97-AF65-F5344CB8AC3E}">
        <p14:creationId xmlns:p14="http://schemas.microsoft.com/office/powerpoint/2010/main" val="210093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62361"/>
            <a:ext cx="12915900" cy="1939542"/>
          </a:xfrm>
        </p:spPr>
        <p:txBody>
          <a:bodyPr>
            <a:normAutofit/>
          </a:bodyPr>
          <a:lstStyle/>
          <a:p>
            <a:pPr algn="r"/>
            <a:r>
              <a:rPr lang="en-US" sz="9000" dirty="0">
                <a:solidFill>
                  <a:schemeClr val="accent1">
                    <a:lumMod val="75000"/>
                  </a:schemeClr>
                </a:solidFill>
                <a:latin typeface="Impact" panose="020B0806030902050204" pitchFamily="34" charset="0"/>
              </a:rPr>
              <a:t>Post postmodernism</a:t>
            </a:r>
          </a:p>
        </p:txBody>
      </p:sp>
      <p:sp>
        <p:nvSpPr>
          <p:cNvPr id="3" name="Content Placeholder 2"/>
          <p:cNvSpPr>
            <a:spLocks noGrp="1"/>
          </p:cNvSpPr>
          <p:nvPr>
            <p:ph idx="1"/>
          </p:nvPr>
        </p:nvSpPr>
        <p:spPr>
          <a:xfrm>
            <a:off x="1151165" y="2865665"/>
            <a:ext cx="16781235" cy="6931479"/>
          </a:xfrm>
        </p:spPr>
        <p:txBody>
          <a:bodyPr>
            <a:normAutofit/>
          </a:bodyPr>
          <a:lstStyle/>
          <a:p>
            <a:r>
              <a:rPr lang="en-US" sz="4800" dirty="0">
                <a:solidFill>
                  <a:schemeClr val="tx1"/>
                </a:solidFill>
              </a:rPr>
              <a:t>There are signs of post-postmodern life, in urban design, architecture and elsewhere. They are strongest in those who place their hands on their hearts and are willing to assert, “I believe.” Faith was always the strongest competitor of reason: faith in a God, faith in a tradition, faith in an institution, faith in a person, faith in a nation. The built environment professions are witnessing the gradual dawn of a post-postmodernism that seeks to temper reason with faith.</a:t>
            </a:r>
          </a:p>
          <a:p>
            <a:r>
              <a:rPr lang="en-US" sz="1950" dirty="0">
                <a:solidFill>
                  <a:schemeClr val="tx1"/>
                </a:solidFill>
              </a:rPr>
              <a:t>Tom Turner, </a:t>
            </a:r>
            <a:r>
              <a:rPr lang="en-US" sz="1950" i="1" dirty="0">
                <a:solidFill>
                  <a:schemeClr val="tx1"/>
                </a:solidFill>
              </a:rPr>
              <a:t>City as Landscape: A Post-Postmodern View of Design and Planning</a:t>
            </a:r>
            <a:r>
              <a:rPr lang="en-US" sz="1950" dirty="0">
                <a:solidFill>
                  <a:schemeClr val="tx1"/>
                </a:solidFill>
              </a:rPr>
              <a:t> (London, UK: E&amp;FN </a:t>
            </a:r>
            <a:r>
              <a:rPr lang="en-US" sz="1950" dirty="0" err="1">
                <a:solidFill>
                  <a:schemeClr val="tx1"/>
                </a:solidFill>
              </a:rPr>
              <a:t>Spon</a:t>
            </a:r>
            <a:r>
              <a:rPr lang="en-US" sz="1950" dirty="0">
                <a:solidFill>
                  <a:schemeClr val="tx1"/>
                </a:solidFill>
              </a:rPr>
              <a:t>, 1996), 8-9.</a:t>
            </a:r>
          </a:p>
        </p:txBody>
      </p:sp>
    </p:spTree>
    <p:extLst>
      <p:ext uri="{BB962C8B-B14F-4D97-AF65-F5344CB8AC3E}">
        <p14:creationId xmlns:p14="http://schemas.microsoft.com/office/powerpoint/2010/main" val="284644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62361"/>
            <a:ext cx="12915900" cy="1939542"/>
          </a:xfrm>
        </p:spPr>
        <p:txBody>
          <a:bodyPr>
            <a:normAutofit/>
          </a:bodyPr>
          <a:lstStyle/>
          <a:p>
            <a:pPr algn="r"/>
            <a:r>
              <a:rPr lang="en-US" sz="9000" dirty="0">
                <a:solidFill>
                  <a:schemeClr val="accent1">
                    <a:lumMod val="75000"/>
                  </a:schemeClr>
                </a:solidFill>
                <a:latin typeface="Impact" panose="020B0806030902050204" pitchFamily="34" charset="0"/>
              </a:rPr>
              <a:t>Post postmodernism</a:t>
            </a:r>
          </a:p>
        </p:txBody>
      </p:sp>
      <p:sp>
        <p:nvSpPr>
          <p:cNvPr id="3" name="Content Placeholder 2"/>
          <p:cNvSpPr>
            <a:spLocks noGrp="1"/>
          </p:cNvSpPr>
          <p:nvPr>
            <p:ph idx="1"/>
          </p:nvPr>
        </p:nvSpPr>
        <p:spPr>
          <a:xfrm>
            <a:off x="1151165" y="2865665"/>
            <a:ext cx="16781235" cy="6931479"/>
          </a:xfrm>
        </p:spPr>
        <p:txBody>
          <a:bodyPr>
            <a:normAutofit/>
          </a:bodyPr>
          <a:lstStyle/>
          <a:p>
            <a:r>
              <a:rPr lang="en-US" sz="4800" dirty="0">
                <a:solidFill>
                  <a:schemeClr val="tx1"/>
                </a:solidFill>
              </a:rPr>
              <a:t>Rationalism with conviction</a:t>
            </a:r>
          </a:p>
          <a:p>
            <a:r>
              <a:rPr lang="en-US" sz="4800" dirty="0">
                <a:solidFill>
                  <a:schemeClr val="tx1"/>
                </a:solidFill>
              </a:rPr>
              <a:t>“The modernist age of ‘one way, one truth, one city’ is dead and gone. The postmodernist age of ‘anything goes’ is on the way out.’ Reason can take us a long way but it has limits. Let us embrace post-postmodernism and pray for a better name.”</a:t>
            </a:r>
          </a:p>
          <a:p>
            <a:r>
              <a:rPr lang="en-US" sz="1950" dirty="0">
                <a:solidFill>
                  <a:schemeClr val="tx1"/>
                </a:solidFill>
              </a:rPr>
              <a:t>Tom Turner, </a:t>
            </a:r>
            <a:r>
              <a:rPr lang="en-US" sz="1950" i="1" dirty="0">
                <a:solidFill>
                  <a:schemeClr val="tx1"/>
                </a:solidFill>
              </a:rPr>
              <a:t>City as Landscape: A Post-Postmodern View of Design and Planning</a:t>
            </a:r>
            <a:r>
              <a:rPr lang="en-US" sz="1950" dirty="0">
                <a:solidFill>
                  <a:schemeClr val="tx1"/>
                </a:solidFill>
              </a:rPr>
              <a:t> (London, UK: E&amp;FN </a:t>
            </a:r>
            <a:r>
              <a:rPr lang="en-US" sz="1950" dirty="0" err="1">
                <a:solidFill>
                  <a:schemeClr val="tx1"/>
                </a:solidFill>
              </a:rPr>
              <a:t>Spon</a:t>
            </a:r>
            <a:r>
              <a:rPr lang="en-US" sz="1950" dirty="0">
                <a:solidFill>
                  <a:schemeClr val="tx1"/>
                </a:solidFill>
              </a:rPr>
              <a:t>, 1996), 10.</a:t>
            </a:r>
          </a:p>
        </p:txBody>
      </p:sp>
    </p:spTree>
    <p:extLst>
      <p:ext uri="{BB962C8B-B14F-4D97-AF65-F5344CB8AC3E}">
        <p14:creationId xmlns:p14="http://schemas.microsoft.com/office/powerpoint/2010/main" val="228300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rgbClr val="000000"/>
      </a:dk1>
      <a:lt1>
        <a:srgbClr val="FFFFFF"/>
      </a:lt1>
      <a:dk2>
        <a:srgbClr val="001540"/>
      </a:dk2>
      <a:lt2>
        <a:srgbClr val="E7E6E6"/>
      </a:lt2>
      <a:accent1>
        <a:srgbClr val="4472C4"/>
      </a:accent1>
      <a:accent2>
        <a:srgbClr val="ED7D31"/>
      </a:accent2>
      <a:accent3>
        <a:srgbClr val="001540"/>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4">
      <a:dk1>
        <a:srgbClr val="000000"/>
      </a:dk1>
      <a:lt1>
        <a:srgbClr val="FFFFFF"/>
      </a:lt1>
      <a:dk2>
        <a:srgbClr val="001540"/>
      </a:dk2>
      <a:lt2>
        <a:srgbClr val="E7E6E6"/>
      </a:lt2>
      <a:accent1>
        <a:srgbClr val="4472C4"/>
      </a:accent1>
      <a:accent2>
        <a:srgbClr val="ED7D31"/>
      </a:accent2>
      <a:accent3>
        <a:srgbClr val="001540"/>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4428</TotalTime>
  <Words>1489</Words>
  <Application>Microsoft Macintosh PowerPoint</Application>
  <PresentationFormat>Custom</PresentationFormat>
  <Paragraphs>148</Paragraphs>
  <Slides>31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CenturyGothic</vt:lpstr>
      <vt:lpstr>Impact</vt:lpstr>
      <vt:lpstr>2_Office Theme</vt:lpstr>
      <vt:lpstr>1_Office Theme</vt:lpstr>
      <vt:lpstr>3_Office Theme</vt:lpstr>
      <vt:lpstr>Biblical Foundations, Exhortations, and Models for Engaging Culture </vt:lpstr>
      <vt:lpstr>Biblical Foundations for Engaging Culture</vt:lpstr>
      <vt:lpstr>Biblical models</vt:lpstr>
      <vt:lpstr>The Worldview Process</vt:lpstr>
      <vt:lpstr>The Integrative Deficiency</vt:lpstr>
      <vt:lpstr>Considering Culture</vt:lpstr>
      <vt:lpstr>Context for Terms</vt:lpstr>
      <vt:lpstr>Post postmodernism</vt:lpstr>
      <vt:lpstr>Post postmodernism</vt:lpstr>
      <vt:lpstr>Millennial response</vt:lpstr>
      <vt:lpstr>Gen Z response</vt:lpstr>
      <vt:lpstr>Gen Z response</vt:lpstr>
      <vt:lpstr>Gen Z response</vt:lpstr>
      <vt:lpstr>PowerPoint Presentation</vt:lpstr>
      <vt:lpstr>PowerPoint Presentation</vt:lpstr>
      <vt:lpstr>PowerPoint Presentation</vt:lpstr>
      <vt:lpstr>PowerPoint Presentation</vt:lpstr>
      <vt:lpstr>Distinctions</vt:lpstr>
      <vt:lpstr>Commonalities</vt:lpstr>
      <vt:lpstr>Biblical Exhortations for Engaging Culture</vt:lpstr>
      <vt:lpstr>Exhortations</vt:lpstr>
      <vt:lpstr>Exhortations</vt:lpstr>
      <vt:lpstr>Appeals</vt:lpstr>
      <vt:lpstr>Taste and see</vt:lpstr>
      <vt:lpstr>Taste and see</vt:lpstr>
      <vt:lpstr>Taste and see</vt:lpstr>
      <vt:lpstr>Taste and see</vt:lpstr>
      <vt:lpstr>Biblical Models for Engaging Culture</vt:lpstr>
      <vt:lpstr>Biblical Models</vt:lpstr>
      <vt:lpstr>Biblical Models</vt:lpstr>
      <vt:lpstr>The Punchline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christopher cone</cp:lastModifiedBy>
  <cp:revision>13</cp:revision>
  <dcterms:created xsi:type="dcterms:W3CDTF">2020-01-24T19:01:17Z</dcterms:created>
  <dcterms:modified xsi:type="dcterms:W3CDTF">2022-01-25T23:41:03Z</dcterms:modified>
</cp:coreProperties>
</file>