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974" r:id="rId1"/>
  </p:sldMasterIdLst>
  <p:sldIdLst>
    <p:sldId id="256" r:id="rId2"/>
    <p:sldId id="311" r:id="rId3"/>
    <p:sldId id="282" r:id="rId4"/>
    <p:sldId id="283" r:id="rId5"/>
    <p:sldId id="284" r:id="rId6"/>
    <p:sldId id="312" r:id="rId7"/>
    <p:sldId id="321" r:id="rId8"/>
    <p:sldId id="293" r:id="rId9"/>
    <p:sldId id="299" r:id="rId10"/>
    <p:sldId id="322" r:id="rId11"/>
    <p:sldId id="314" r:id="rId12"/>
    <p:sldId id="316" r:id="rId13"/>
    <p:sldId id="315" r:id="rId14"/>
    <p:sldId id="317" r:id="rId15"/>
    <p:sldId id="318" r:id="rId16"/>
    <p:sldId id="305" r:id="rId17"/>
    <p:sldId id="306" r:id="rId18"/>
    <p:sldId id="272" r:id="rId19"/>
    <p:sldId id="307" r:id="rId20"/>
    <p:sldId id="302" r:id="rId21"/>
    <p:sldId id="304" r:id="rId22"/>
    <p:sldId id="319" r:id="rId23"/>
    <p:sldId id="320" r:id="rId24"/>
    <p:sldId id="323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9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0E377630-F9B8-1B49-8E85-C1DF18A6462B}"/>
              </a:ext>
            </a:extLst>
          </p:cNvPr>
          <p:cNvGrpSpPr>
            <a:grpSpLocks/>
          </p:cNvGrpSpPr>
          <p:nvPr/>
        </p:nvGrpSpPr>
        <p:grpSpPr bwMode="auto">
          <a:xfrm>
            <a:off x="565150" y="744538"/>
            <a:ext cx="8005763" cy="5349875"/>
            <a:chOff x="564643" y="744469"/>
            <a:chExt cx="8005589" cy="534967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E9D70A6-C236-0848-BC8D-5AC32F7BD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>
                <a:gd name="T0" fmla="*/ 2151929 w 10000"/>
                <a:gd name="T1" fmla="*/ 0 h 10000"/>
                <a:gd name="T2" fmla="*/ 2456260 w 10000"/>
                <a:gd name="T3" fmla="*/ 0 h 10000"/>
                <a:gd name="T4" fmla="*/ 2456260 w 10000"/>
                <a:gd name="T5" fmla="*/ 4408488 h 10000"/>
                <a:gd name="T6" fmla="*/ 0 w 10000"/>
                <a:gd name="T7" fmla="*/ 4408488 h 10000"/>
                <a:gd name="T8" fmla="*/ 0 w 10000"/>
                <a:gd name="T9" fmla="*/ 4125022 h 10000"/>
                <a:gd name="T10" fmla="*/ 2151929 w 10000"/>
                <a:gd name="T11" fmla="*/ 4125022 h 10000"/>
                <a:gd name="T12" fmla="*/ 2151929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FE1E311-4DAE-7C4F-910C-D758C4C2A8D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>
                <a:gd name="T0" fmla="*/ 2152174 w 10001"/>
                <a:gd name="T1" fmla="*/ 0 h 10000"/>
                <a:gd name="T2" fmla="*/ 2456505 w 10001"/>
                <a:gd name="T3" fmla="*/ 0 h 10000"/>
                <a:gd name="T4" fmla="*/ 2456505 w 10001"/>
                <a:gd name="T5" fmla="*/ 4408488 h 10000"/>
                <a:gd name="T6" fmla="*/ 246 w 10001"/>
                <a:gd name="T7" fmla="*/ 4408488 h 10000"/>
                <a:gd name="T8" fmla="*/ 246 w 10001"/>
                <a:gd name="T9" fmla="*/ 4122818 h 10000"/>
                <a:gd name="T10" fmla="*/ 2152174 w 10001"/>
                <a:gd name="T11" fmla="*/ 4120173 h 10000"/>
                <a:gd name="T12" fmla="*/ 2152174 w 1000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84F6BC-115C-B347-B2E1-EF1A4680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150" y="6453188"/>
            <a:ext cx="120491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0601E4-CDB3-004A-B0C4-28EB40634D47}" type="datetimeFigureOut">
              <a:rPr lang="en-US"/>
              <a:pPr>
                <a:defRPr/>
              </a:pPr>
              <a:t>11/8/20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DBD75A-82B9-7747-AD5B-5E8A0388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43F818-C59C-D940-BD93-7FC1BB43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AD49E1-A65E-224F-B161-290649477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56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4687-B031-4043-A036-112DCDBA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3F2D-334C-DB49-8AA9-C8556CF7D439}" type="datetimeFigureOut">
              <a:rPr lang="en-US"/>
              <a:pPr>
                <a:defRPr/>
              </a:pPr>
              <a:t>11/8/20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41A77-B232-E849-8515-FDE6F72C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D7B6B-34B6-134E-A5A6-3CD04127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AEC4A-91F9-F449-B772-735C8FA49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9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442D1-659C-5049-8EAB-761C28D3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7D40B-02E7-5D4E-B08C-108EB546B30D}" type="datetimeFigureOut">
              <a:rPr lang="en-US"/>
              <a:pPr>
                <a:defRPr/>
              </a:pPr>
              <a:t>11/8/20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D9094-55B3-E747-A96B-2D44DEF4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EFCB1-EBA1-4F4A-8558-5924EBEB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D9E2-1E3F-9844-8AAA-91796D4C3B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46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C3E2C-D9E4-1D4B-9151-8417D3114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598B0-1999-1749-96AF-74607A90F54D}" type="datetimeFigureOut">
              <a:rPr lang="en-US"/>
              <a:pPr>
                <a:defRPr/>
              </a:pPr>
              <a:t>11/8/20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929E7-6A8C-A641-8A5A-D982131D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ACB9D-8A09-F342-8610-E8D34C14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D3BC7-9395-8941-BFFE-3B6B6900F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42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B86A4066-45ED-BB4E-8A80-44E9DFED5946}"/>
              </a:ext>
            </a:extLst>
          </p:cNvPr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2153024 w 4125"/>
              <a:gd name="T1" fmla="*/ 0 h 5554"/>
              <a:gd name="T2" fmla="*/ 2457450 w 4125"/>
              <a:gd name="T3" fmla="*/ 0 h 5554"/>
              <a:gd name="T4" fmla="*/ 2457450 w 4125"/>
              <a:gd name="T5" fmla="*/ 4408488 h 5554"/>
              <a:gd name="T6" fmla="*/ 0 w 4125"/>
              <a:gd name="T7" fmla="*/ 4408488 h 5554"/>
              <a:gd name="T8" fmla="*/ 0 w 4125"/>
              <a:gd name="T9" fmla="*/ 4027488 h 5554"/>
              <a:gd name="T10" fmla="*/ 2153024 w 4125"/>
              <a:gd name="T11" fmla="*/ 4027488 h 5554"/>
              <a:gd name="T12" fmla="*/ 2153024 w 4125"/>
              <a:gd name="T13" fmla="*/ 0 h 55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" title="Crop Mark">
            <a:extLst>
              <a:ext uri="{FF2B5EF4-FFF2-40B4-BE49-F238E27FC236}">
                <a16:creationId xmlns:a16="http://schemas.microsoft.com/office/drawing/2014/main" id="{62F6D19B-2481-D24E-846C-0F792D43CA5C}"/>
              </a:ext>
            </a:extLst>
          </p:cNvPr>
          <p:cNvSpPr/>
          <p:nvPr/>
        </p:nvSpPr>
        <p:spPr bwMode="auto">
          <a:xfrm>
            <a:off x="6113463" y="1685925"/>
            <a:ext cx="245745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C866FD6-F1C5-664D-A0EB-220C3EEA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038" y="6453188"/>
            <a:ext cx="1217612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323CC8D-8FC4-EA46-91F5-2ADD3A7E66D8}" type="datetimeFigureOut">
              <a:rPr lang="en-US"/>
              <a:pPr>
                <a:defRPr/>
              </a:pPr>
              <a:t>11/8/20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BFBC49F-70A0-4142-9422-2A10BE501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1E2381-8917-DB4C-B0E7-58F7B1CB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BAF211-152E-A74D-876D-0157020CB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390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4C066D-E235-A140-A1DD-0B3740E5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5333D-5DB0-8B46-983D-A9DE816105E6}" type="datetimeFigureOut">
              <a:rPr lang="en-US"/>
              <a:pPr>
                <a:defRPr/>
              </a:pPr>
              <a:t>11/8/20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C2E14B-1CFA-3F49-94CA-2E4085A9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8EC569-8AB6-294F-9E7C-7651DBBCE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8D74F-99FE-5C4E-BA23-58214614E2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38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95D5A7B-DA93-4E47-8E3D-366FA287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BA1C0-9A64-AF41-AD48-E238390B4347}" type="datetimeFigureOut">
              <a:rPr lang="en-US"/>
              <a:pPr>
                <a:defRPr/>
              </a:pPr>
              <a:t>11/8/20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728619-3FF0-F744-9A45-F47C85B87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A96482-50CC-5849-8D8B-75D1E335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AC3E-E9D6-F246-B384-6A661AE68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65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EF9BC2-BF17-3B42-BDDC-8BE7CBA1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7050-65D9-034A-8B0F-02F0C8DC6D2E}" type="datetimeFigureOut">
              <a:rPr lang="en-US"/>
              <a:pPr>
                <a:defRPr/>
              </a:pPr>
              <a:t>11/8/20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2E8FF3-9BDB-E343-86E0-B2F1CCD4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A0AA25-F812-7D4F-84C5-5DE32263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DC9D-D094-2F4B-8DA7-B360F362F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5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E0C49AE-F2AE-F146-A10C-7998314E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3EAD5-34AE-9F4E-964B-6F24F0A33F12}" type="datetimeFigureOut">
              <a:rPr lang="en-US"/>
              <a:pPr>
                <a:defRPr/>
              </a:pPr>
              <a:t>11/8/20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2D5448-2BD4-9C43-9FCB-1733B615A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6F82B7-AD91-E44F-A1FE-73E1AEB1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CD350-DCF4-2C4D-9EAD-D09C7BB3C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64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4D7CEFFC-EC28-C549-961D-6CCB1EB1B0CE}"/>
              </a:ext>
            </a:extLst>
          </p:cNvPr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593B0C-035D-BE4F-8BC6-C8A3CEC36236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>
            <a:extLst>
              <a:ext uri="{FF2B5EF4-FFF2-40B4-BE49-F238E27FC236}">
                <a16:creationId xmlns:a16="http://schemas.microsoft.com/office/drawing/2014/main" id="{70BE7CBB-277A-5A44-BCDC-0CBECD40FB24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12EB4CD-BC61-074C-A7FB-7BEBDE1D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DA3098-9D89-9945-86FA-8FB9805443D7}" type="datetimeFigureOut">
              <a:rPr lang="en-US"/>
              <a:pPr>
                <a:defRPr/>
              </a:pPr>
              <a:t>11/8/20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230EFD1-A7E0-604D-8228-0CA00180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D1A0381-ECCD-074E-A7A3-80BCEA29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58E7B3-E651-8F4A-9799-BB4102DF8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35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72637791-AD4B-4543-910F-70647DC799AA}"/>
              </a:ext>
            </a:extLst>
          </p:cNvPr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6AEE9A-8F3C-454C-B65B-A0E63E07A812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>
            <a:extLst>
              <a:ext uri="{FF2B5EF4-FFF2-40B4-BE49-F238E27FC236}">
                <a16:creationId xmlns:a16="http://schemas.microsoft.com/office/drawing/2014/main" id="{754A85F3-DB9D-6A47-9DFA-6F4AB0CE7C43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87975E1-13F8-9F4A-81BD-33A8750BDF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EDF6F3-8690-764B-B0CF-D6DB20418924}" type="datetimeFigureOut">
              <a:rPr lang="en-US"/>
              <a:pPr>
                <a:defRPr/>
              </a:pPr>
              <a:t>11/8/20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6A2D5F6-AB99-F84B-94CA-3D3127FE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C0FE3F2-5409-7945-B2EF-2A45B470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297EF2-1715-FB43-9654-DF1DD0493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36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E7718CA-4FFE-1D45-A321-EDFC3A4885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FEAC9F-C9B1-4248-8214-FD82624932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58978-3BCC-0F45-9DB9-A67C22ACE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1DD5311-FB62-B447-99FE-25E0100F8A51}" type="datetimeFigureOut">
              <a:rPr lang="en-US"/>
              <a:pPr>
                <a:defRPr/>
              </a:pPr>
              <a:t>11/8/20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6D27-2523-1B4E-91DF-D107F65BF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0113" y="6453188"/>
            <a:ext cx="471011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6ED6-4AE3-3948-A520-3FDE04D7B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2E92C2-9F07-A44B-BBCD-6F29942E7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8980B7-CF45-F647-A961-96B64913259F}"/>
              </a:ext>
            </a:extLst>
          </p:cNvPr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>
            <a:extLst>
              <a:ext uri="{FF2B5EF4-FFF2-40B4-BE49-F238E27FC236}">
                <a16:creationId xmlns:a16="http://schemas.microsoft.com/office/drawing/2014/main" id="{7CAA5869-6622-8043-97F5-AE3D7A5E2B18}"/>
              </a:ext>
            </a:extLst>
          </p:cNvPr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05" r:id="rId2"/>
    <p:sldLayoutId id="2147484013" r:id="rId3"/>
    <p:sldLayoutId id="2147484006" r:id="rId4"/>
    <p:sldLayoutId id="2147484007" r:id="rId5"/>
    <p:sldLayoutId id="2147484008" r:id="rId6"/>
    <p:sldLayoutId id="2147484009" r:id="rId7"/>
    <p:sldLayoutId id="2147484014" r:id="rId8"/>
    <p:sldLayoutId id="2147484015" r:id="rId9"/>
    <p:sldLayoutId id="2147484010" r:id="rId10"/>
    <p:sldLayoutId id="2147484011" r:id="rId11"/>
  </p:sldLayoutIdLst>
  <p:txStyles>
    <p:titleStyle>
      <a:lvl1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defTabSz="685800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82588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382588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382588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382588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athonedu.com/" TargetMode="External"/><Relationship Id="rId2" Type="http://schemas.openxmlformats.org/officeDocument/2006/relationships/hyperlink" Target="http://www.drcone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thegospelcoalition.org/kevindeyoung/2012/02/23/your-theological-system-should-tell-you-how-to-exeget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89A1-74B7-7A43-A87D-993F6E2EA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575" y="1709738"/>
            <a:ext cx="6600825" cy="2540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7200" b="1" dirty="0">
                <a:latin typeface="Impact" panose="020B0806030902050204" pitchFamily="34" charset="0"/>
              </a:rPr>
              <a:t>Sola Scriptura</a:t>
            </a:r>
            <a:br>
              <a:rPr lang="en-US" sz="5400" b="1" dirty="0"/>
            </a:br>
            <a:r>
              <a:rPr lang="en-US" sz="4800" b="1" dirty="0"/>
              <a:t>How To Understand and Use the Bible</a:t>
            </a:r>
          </a:p>
        </p:txBody>
      </p:sp>
      <p:sp>
        <p:nvSpPr>
          <p:cNvPr id="13314" name="Subtitle 2">
            <a:extLst>
              <a:ext uri="{FF2B5EF4-FFF2-40B4-BE49-F238E27FC236}">
                <a16:creationId xmlns:a16="http://schemas.microsoft.com/office/drawing/2014/main" id="{823D7779-3A20-AB4B-8FCD-8E425AFDB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938" y="4718050"/>
            <a:ext cx="7405687" cy="1074738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Christopher Cone, Th.D, Ph.D, Ph.D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hlinkClick r:id="rId2"/>
              </a:rPr>
              <a:t>www.drcone.com</a:t>
            </a:r>
            <a:endParaRPr lang="en-US" altLang="en-US"/>
          </a:p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hlinkClick r:id="rId3"/>
              </a:rPr>
              <a:t>www.agathonedu.com</a:t>
            </a:r>
            <a:endParaRPr lang="en-US" altLang="en-US"/>
          </a:p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9C644288-BF6C-8A4A-8CEF-EBED0F90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274638"/>
            <a:ext cx="8450262" cy="723900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Impact" panose="020B0806030902050204" pitchFamily="34" charset="0"/>
              </a:rPr>
              <a:t>Hermeneutic Models</a:t>
            </a:r>
            <a:endParaRPr lang="en-US" altLang="en-US" sz="3100" b="1">
              <a:latin typeface="Impact" panose="020B0806030902050204" pitchFamily="34" charset="0"/>
            </a:endParaRP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1BCB85D9-C32A-C447-B59E-C30F78DB3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1719263"/>
            <a:ext cx="7499350" cy="4689475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Impact" panose="020B0806030902050204" pitchFamily="34" charset="0"/>
              </a:rPr>
              <a:t>Theological</a:t>
            </a:r>
          </a:p>
          <a:p>
            <a:pPr lvl="2" eaLnBrk="1" hangingPunct="1"/>
            <a:r>
              <a:rPr lang="en-US" altLang="en-US" sz="2800"/>
              <a:t>Allegorical</a:t>
            </a:r>
          </a:p>
          <a:p>
            <a:pPr eaLnBrk="1" hangingPunct="1"/>
            <a:r>
              <a:rPr lang="en-US" altLang="en-US" sz="2800"/>
              <a:t>Spiritualization</a:t>
            </a:r>
          </a:p>
          <a:p>
            <a:pPr eaLnBrk="1" hangingPunct="1"/>
            <a:r>
              <a:rPr lang="en-US" altLang="en-US" sz="2800"/>
              <a:t>Genre</a:t>
            </a:r>
          </a:p>
          <a:p>
            <a:pPr eaLnBrk="1" hangingPunct="1"/>
            <a:r>
              <a:rPr lang="en-US" altLang="en-US" sz="2800"/>
              <a:t>Trajectory/Postmodern/Cultural</a:t>
            </a:r>
          </a:p>
          <a:p>
            <a:pPr eaLnBrk="1" hangingPunct="1"/>
            <a:r>
              <a:rPr lang="en-US" altLang="en-US" sz="2800"/>
              <a:t>Complementary/Canonical</a:t>
            </a:r>
          </a:p>
          <a:p>
            <a:pPr eaLnBrk="1" hangingPunct="1"/>
            <a:r>
              <a:rPr lang="en-US" altLang="en-US" sz="2800"/>
              <a:t>Dogmatic</a:t>
            </a:r>
          </a:p>
          <a:p>
            <a:pPr eaLnBrk="1" hangingPunct="1"/>
            <a:r>
              <a:rPr lang="en-US" altLang="en-US" sz="3200">
                <a:latin typeface="Impact" panose="020B0806030902050204" pitchFamily="34" charset="0"/>
              </a:rPr>
              <a:t>Literal Grammatical Historical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E63F-EE37-0246-BCD1-523B0B10B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700" y="1665288"/>
            <a:ext cx="6600825" cy="2540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latin typeface="Impact" panose="020B0806030902050204" pitchFamily="34" charset="0"/>
              </a:rPr>
              <a:t>Which shall we choose and why?</a:t>
            </a:r>
          </a:p>
        </p:txBody>
      </p:sp>
      <p:sp>
        <p:nvSpPr>
          <p:cNvPr id="23554" name="Subtitle 3">
            <a:extLst>
              <a:ext uri="{FF2B5EF4-FFF2-40B4-BE49-F238E27FC236}">
                <a16:creationId xmlns:a16="http://schemas.microsoft.com/office/drawing/2014/main" id="{A603FF1D-C0D9-AD40-A6E5-51C1CE76F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775" y="3956050"/>
            <a:ext cx="5124450" cy="10858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5CAAF61D-5732-264B-A950-4DF0570C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23900"/>
          </a:xfrm>
        </p:spPr>
        <p:txBody>
          <a:bodyPr/>
          <a:lstStyle/>
          <a:p>
            <a:pPr eaLnBrk="1" hangingPunct="1"/>
            <a:endParaRPr lang="en-US" alt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96AB9-5ED1-2B4E-AB3C-744260EB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1201738"/>
            <a:ext cx="7499350" cy="5207000"/>
          </a:xfrm>
        </p:spPr>
        <p:txBody>
          <a:bodyPr rtlCol="0">
            <a:normAutofit fontScale="85000" lnSpcReduction="10000"/>
          </a:bodyPr>
          <a:lstStyle/>
          <a:p>
            <a:pPr marL="384048" indent="-384048" eaLnBrk="1" fontAlgn="auto" hangingPunct="1">
              <a:defRPr/>
            </a:pPr>
            <a:r>
              <a:rPr lang="en-US" sz="3200" dirty="0"/>
              <a:t>“Without a systematic theology how can you begin to know what to do with the eschatology of Ezekiel or the sacramental language in John 6 or the psalmist’s insistence that he is righteous and blameless?”</a:t>
            </a:r>
          </a:p>
          <a:p>
            <a:pPr marL="384048" indent="-384048" eaLnBrk="1" fontAlgn="auto" hangingPunct="1">
              <a:defRPr/>
            </a:pPr>
            <a:r>
              <a:rPr lang="en-US" sz="3200" dirty="0"/>
              <a:t>“As a Christian I hope that my theology is open to correction, but as a minister </a:t>
            </a:r>
            <a:r>
              <a:rPr lang="en-US" sz="3200" b="1" dirty="0"/>
              <a:t>I have to start somewhere. We all do. For me that means starting with Reformed theology and my confessional tradition and sticking with that </a:t>
            </a:r>
            <a:r>
              <a:rPr lang="en-US" sz="3200" dirty="0"/>
              <a:t>unless I have really good reason not to.” </a:t>
            </a:r>
          </a:p>
          <a:p>
            <a:pPr marL="384048" indent="-384048" eaLnBrk="1" fontAlgn="auto" hangingPunct="1">
              <a:defRPr/>
            </a:pPr>
            <a:r>
              <a:rPr lang="en-US" sz="2400" dirty="0"/>
              <a:t>– Kevin DeYoung </a:t>
            </a:r>
            <a:r>
              <a:rPr lang="en-US" sz="2400" dirty="0">
                <a:hlinkClick r:id="rId2"/>
              </a:rPr>
              <a:t>https://blogs.thegospelcoalition.org/kevindeyoung/2012/02/23/your-theological-system-should-tell-you-how-to-exegete/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FEB10-9D1E-AF43-B97C-7E29FD08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20	But know this first of all, that no prophecy of Scripture is </a:t>
            </a:r>
            <a:r>
              <a:rPr lang="en-US" i="1" dirty="0"/>
              <a:t>a matter of one’s own interpretation, </a:t>
            </a:r>
            <a:br>
              <a:rPr lang="en-US" i="1" dirty="0"/>
            </a:br>
            <a:br>
              <a:rPr lang="en-US" dirty="0"/>
            </a:br>
            <a:r>
              <a:rPr lang="en-US" dirty="0"/>
              <a:t>21	for no prophecy was ever made by an act of human will, but men moved by the Holy Spirit spoke from God. </a:t>
            </a:r>
            <a:br>
              <a:rPr lang="en-US" dirty="0"/>
            </a:br>
            <a:r>
              <a:rPr lang="en-US" dirty="0"/>
              <a:t>				</a:t>
            </a:r>
            <a:br>
              <a:rPr lang="en-US" dirty="0"/>
            </a:br>
            <a:r>
              <a:rPr lang="en-US" dirty="0"/>
              <a:t>				–2 Peter 1:20-21.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8E008DB-4EFB-3C4D-BE54-A4EA2C6A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Impact" panose="020B0806030902050204" pitchFamily="34" charset="0"/>
              </a:rPr>
              <a:t>On What Basis to Choose?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1DE2DDF0-24F1-5E49-84BF-D7BFE9708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336675"/>
            <a:ext cx="7200900" cy="4975225"/>
          </a:xfrm>
        </p:spPr>
        <p:txBody>
          <a:bodyPr/>
          <a:lstStyle/>
          <a:p>
            <a:pPr eaLnBrk="1" hangingPunct="1"/>
            <a:r>
              <a:rPr lang="en-US" altLang="en-US" sz="2800"/>
              <a:t>Presuppositions </a:t>
            </a:r>
          </a:p>
          <a:p>
            <a:pPr lvl="1" eaLnBrk="1" hangingPunct="1"/>
            <a:r>
              <a:rPr lang="en-US" altLang="en-US" sz="2400"/>
              <a:t>External data needed?</a:t>
            </a:r>
          </a:p>
          <a:p>
            <a:pPr lvl="1" eaLnBrk="1" hangingPunct="1"/>
            <a:r>
              <a:rPr lang="en-US" altLang="en-US" sz="2400"/>
              <a:t>External data not needed?</a:t>
            </a:r>
          </a:p>
          <a:p>
            <a:pPr lvl="1" eaLnBrk="1" hangingPunct="1"/>
            <a:endParaRPr lang="en-US" altLang="en-US" sz="2800"/>
          </a:p>
          <a:p>
            <a:pPr eaLnBrk="1" hangingPunct="1"/>
            <a:r>
              <a:rPr lang="en-US" altLang="en-US" sz="2800" b="1"/>
              <a:t>Internal modeling </a:t>
            </a:r>
            <a:r>
              <a:rPr lang="en-US" altLang="en-US" sz="2800"/>
              <a:t>over external prescription</a:t>
            </a:r>
          </a:p>
          <a:p>
            <a:pPr lvl="1" eaLnBrk="1" hangingPunct="1"/>
            <a:r>
              <a:rPr lang="en-US" altLang="en-US" sz="2400"/>
              <a:t>How does the text model how to understand the text?</a:t>
            </a:r>
          </a:p>
          <a:p>
            <a:pPr lvl="1"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Who determines meaning?</a:t>
            </a:r>
          </a:p>
          <a:p>
            <a:pPr lvl="1" eaLnBrk="1" hangingPunct="1"/>
            <a:r>
              <a:rPr lang="en-US" altLang="en-US" sz="2400"/>
              <a:t>Reader response</a:t>
            </a:r>
          </a:p>
          <a:p>
            <a:pPr lvl="1" eaLnBrk="1" hangingPunct="1"/>
            <a:r>
              <a:rPr lang="en-US" altLang="en-US" sz="2400"/>
              <a:t>Authorial intent</a:t>
            </a:r>
          </a:p>
          <a:p>
            <a:pPr lvl="1"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709A5810-6C7D-844F-84B4-CED234E0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Impact" panose="020B0806030902050204" pitchFamily="34" charset="0"/>
              </a:rPr>
              <a:t>Does the Bible Show Us How to Interpret the Bible?</a:t>
            </a:r>
            <a:endParaRPr lang="en-US" altLang="en-US" b="1"/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DB1E4683-18AB-2549-B182-3C6E2B6B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895600"/>
            <a:ext cx="7200900" cy="3667125"/>
          </a:xfrm>
        </p:spPr>
        <p:txBody>
          <a:bodyPr/>
          <a:lstStyle/>
          <a:p>
            <a:pPr eaLnBrk="1" hangingPunct="1"/>
            <a:r>
              <a:rPr lang="en-US" altLang="en-US" sz="2800"/>
              <a:t>The Genesis Model:</a:t>
            </a:r>
          </a:p>
          <a:p>
            <a:pPr lvl="1" eaLnBrk="1" hangingPunct="1"/>
            <a:r>
              <a:rPr lang="en-US" altLang="en-US" sz="2800"/>
              <a:t>Theological Interpretation?</a:t>
            </a:r>
          </a:p>
          <a:p>
            <a:pPr lvl="1" eaLnBrk="1" hangingPunct="1"/>
            <a:r>
              <a:rPr lang="en-US" altLang="en-US" sz="2800"/>
              <a:t>Literal Grammatical Historical?</a:t>
            </a:r>
          </a:p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69E9-67EE-0E4C-8394-CCE3EA6F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397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Impact" panose="020B0806030902050204" pitchFamily="34" charset="0"/>
              </a:rPr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722CD-5BC9-0C49-8B33-E2F021C56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1135063"/>
            <a:ext cx="7499350" cy="5113337"/>
          </a:xfrm>
        </p:spPr>
        <p:txBody>
          <a:bodyPr rtlCol="0">
            <a:normAutofit fontScale="92500" lnSpcReduction="10000"/>
          </a:bodyPr>
          <a:lstStyle/>
          <a:p>
            <a:pPr marL="384048" indent="-384048" eaLnBrk="1" fontAlgn="auto" hangingPunct="1">
              <a:defRPr/>
            </a:pPr>
            <a:r>
              <a:rPr lang="en-US" sz="3200" dirty="0"/>
              <a:t>Any departure from Literal Grammatical Historical requires </a:t>
            </a:r>
            <a:r>
              <a:rPr lang="en-US" sz="3200" i="1" dirty="0"/>
              <a:t>explicit exegetical support for any change in method</a:t>
            </a:r>
          </a:p>
          <a:p>
            <a:pPr marL="384048" indent="-384048" eaLnBrk="1" fontAlgn="auto" hangingPunct="1">
              <a:defRPr/>
            </a:pPr>
            <a:r>
              <a:rPr lang="en-US" sz="3200" dirty="0"/>
              <a:t>Hermeneutic methodology for understanding Scripture is not arbitrary but is instead plainly modeled.</a:t>
            </a:r>
          </a:p>
          <a:p>
            <a:pPr marL="384048" indent="-384048" eaLnBrk="1" fontAlgn="auto" hangingPunct="1">
              <a:defRPr/>
            </a:pPr>
            <a:r>
              <a:rPr lang="en-US" sz="3200" dirty="0"/>
              <a:t>Later Scriptures should be understood in light of the hermeneutic precedent provided by Genesis. </a:t>
            </a:r>
          </a:p>
          <a:p>
            <a:pPr marL="384048" indent="-384048" eaLnBrk="1" fontAlgn="auto" hangingPunct="1">
              <a:defRPr/>
            </a:pPr>
            <a:r>
              <a:rPr lang="en-US" sz="3200" dirty="0"/>
              <a:t>6 Basic Rules</a:t>
            </a:r>
          </a:p>
          <a:p>
            <a:pPr marL="384048" indent="-384048" eaLnBrk="1" fontAlgn="auto" hangingPunct="1">
              <a:defRPr/>
            </a:pPr>
            <a:r>
              <a:rPr lang="en-US" sz="3200" dirty="0"/>
              <a:t>4 Basic Steps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B725ED64-86F6-B446-A263-18C04AEF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90562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Impact" panose="020B0806030902050204" pitchFamily="34" charset="0"/>
              </a:rPr>
              <a:t>6 Basic Rules</a:t>
            </a:r>
            <a:r>
              <a:rPr lang="en-US" altLang="en-US" b="1"/>
              <a:t>	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51A37F33-408E-4042-87EF-DA94CAF25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965200"/>
            <a:ext cx="7499350" cy="5892800"/>
          </a:xfrm>
        </p:spPr>
        <p:txBody>
          <a:bodyPr/>
          <a:lstStyle/>
          <a:p>
            <a:pPr eaLnBrk="1" hangingPunct="1"/>
            <a:r>
              <a:rPr lang="en-US" altLang="en-US" sz="3200"/>
              <a:t>Literal</a:t>
            </a:r>
          </a:p>
          <a:p>
            <a:pPr lvl="3" eaLnBrk="1" hangingPunct="1"/>
            <a:r>
              <a:rPr lang="en-US" altLang="en-US" sz="3000" i="0"/>
              <a:t>1. Recognize normal, natural sense, how we read any basic communication</a:t>
            </a:r>
          </a:p>
          <a:p>
            <a:pPr eaLnBrk="1" hangingPunct="1"/>
            <a:r>
              <a:rPr lang="en-US" altLang="en-US" sz="3200"/>
              <a:t>Grammatical Historical – </a:t>
            </a:r>
          </a:p>
          <a:p>
            <a:pPr lvl="1" eaLnBrk="1" hangingPunct="1"/>
            <a:r>
              <a:rPr lang="en-US" altLang="en-US" sz="3200" i="0"/>
              <a:t>2. Recognize historical setting</a:t>
            </a:r>
          </a:p>
          <a:p>
            <a:pPr lvl="1" eaLnBrk="1" hangingPunct="1"/>
            <a:r>
              <a:rPr lang="en-US" altLang="en-US" sz="3200" i="0"/>
              <a:t>3. Recognize original language and rules of grammar</a:t>
            </a:r>
          </a:p>
          <a:p>
            <a:pPr lvl="1" eaLnBrk="1" hangingPunct="1"/>
            <a:r>
              <a:rPr lang="en-US" altLang="en-US" sz="3200" i="0"/>
              <a:t>4. Recognize context</a:t>
            </a:r>
          </a:p>
          <a:p>
            <a:pPr lvl="1" eaLnBrk="1" hangingPunct="1"/>
            <a:r>
              <a:rPr lang="en-US" altLang="en-US" sz="3200" i="0"/>
              <a:t>5. Recognize Author’s intent</a:t>
            </a:r>
          </a:p>
          <a:p>
            <a:pPr lvl="1" eaLnBrk="1" hangingPunct="1"/>
            <a:r>
              <a:rPr lang="en-US" altLang="en-US" sz="3200" i="0"/>
              <a:t>6. Recognize progress in the writing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3BF6EF8A-A108-CC40-8EB8-CA2D0659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Impact" panose="020B0806030902050204" pitchFamily="34" charset="0"/>
              </a:rPr>
              <a:t>4 Basic Steps of Bible Study</a:t>
            </a:r>
            <a:r>
              <a:rPr lang="en-US" altLang="en-US" b="1">
                <a:solidFill>
                  <a:schemeClr val="tx1"/>
                </a:solidFill>
              </a:rPr>
              <a:t> (the scientific method)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B215B682-7B94-F84E-B386-FAEAD7E08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360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3600">
                <a:solidFill>
                  <a:schemeClr val="tx1"/>
                </a:solidFill>
              </a:rPr>
              <a:t>Observe</a:t>
            </a:r>
          </a:p>
          <a:p>
            <a:pPr eaLnBrk="1" hangingPunct="1"/>
            <a:r>
              <a:rPr lang="en-US" altLang="en-US" sz="3600">
                <a:solidFill>
                  <a:schemeClr val="tx1"/>
                </a:solidFill>
              </a:rPr>
              <a:t>Interpret</a:t>
            </a:r>
          </a:p>
          <a:p>
            <a:pPr eaLnBrk="1" hangingPunct="1"/>
            <a:r>
              <a:rPr lang="en-US" altLang="en-US" sz="3600">
                <a:solidFill>
                  <a:schemeClr val="tx1"/>
                </a:solidFill>
              </a:rPr>
              <a:t>Verify</a:t>
            </a:r>
          </a:p>
          <a:p>
            <a:pPr eaLnBrk="1" hangingPunct="1"/>
            <a:r>
              <a:rPr lang="en-US" altLang="en-US" sz="3600">
                <a:solidFill>
                  <a:schemeClr val="tx1"/>
                </a:solidFill>
              </a:rPr>
              <a:t>Apply</a:t>
            </a:r>
            <a:endParaRPr lang="en-US" altLang="en-US">
              <a:solidFill>
                <a:schemeClr val="tx1"/>
              </a:solidFill>
            </a:endParaRPr>
          </a:p>
          <a:p>
            <a:pPr lvl="1" eaLnBrk="1" hangingPunct="1">
              <a:buFont typeface="Franklin Gothic Book" panose="020B0503020102020204" pitchFamily="34" charset="0"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7A9C0F78-E3C0-034C-B18A-1EF6D2DC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90562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Impact" panose="020B0806030902050204" pitchFamily="34" charset="0"/>
              </a:rPr>
              <a:t>Helpful Tools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2D7327CA-10B0-8341-ABF2-1613A5D5D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13" y="1193800"/>
            <a:ext cx="7854950" cy="5059363"/>
          </a:xfrm>
        </p:spPr>
        <p:txBody>
          <a:bodyPr/>
          <a:lstStyle/>
          <a:p>
            <a:pPr lvl="2" eaLnBrk="1" hangingPunct="1"/>
            <a:r>
              <a:rPr lang="en-US" altLang="en-US" sz="3000"/>
              <a:t>Bible (formal equivalence vs. dynamic equivalence)</a:t>
            </a:r>
          </a:p>
          <a:p>
            <a:pPr lvl="2" eaLnBrk="1" hangingPunct="1"/>
            <a:r>
              <a:rPr lang="en-US" altLang="en-US" sz="3000"/>
              <a:t>Concordance</a:t>
            </a:r>
          </a:p>
          <a:p>
            <a:pPr lvl="2" eaLnBrk="1" hangingPunct="1"/>
            <a:r>
              <a:rPr lang="en-US" altLang="en-US" sz="3000"/>
              <a:t>Bible Dictionary</a:t>
            </a:r>
          </a:p>
          <a:p>
            <a:pPr lvl="2" eaLnBrk="1" hangingPunct="1"/>
            <a:r>
              <a:rPr lang="en-US" altLang="en-US" sz="3000"/>
              <a:t>Lexicon</a:t>
            </a:r>
          </a:p>
          <a:p>
            <a:pPr lvl="2" eaLnBrk="1" hangingPunct="1"/>
            <a:r>
              <a:rPr lang="en-US" altLang="en-US" sz="3000"/>
              <a:t>Notes/Commentaries (e.g., Constable’s Notes, soniclight.com)</a:t>
            </a:r>
          </a:p>
          <a:p>
            <a:pPr lvl="2" eaLnBrk="1" hangingPunct="1"/>
            <a:r>
              <a:rPr lang="en-US" altLang="en-US" sz="3000"/>
              <a:t>Bible software (esword, logos, accordance, Bibleworks, websites)</a:t>
            </a:r>
          </a:p>
          <a:p>
            <a:pPr lvl="2" eaLnBrk="1" hangingPunct="1"/>
            <a:r>
              <a:rPr lang="en-US" altLang="en-US" sz="3000"/>
              <a:t>Commitment</a:t>
            </a:r>
          </a:p>
          <a:p>
            <a:pPr lvl="1" eaLnBrk="1" hangingPunct="1"/>
            <a:endParaRPr lang="en-US" altLang="en-US" sz="3200" i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A15D-4662-B344-AC04-AC379A36B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700" y="1665288"/>
            <a:ext cx="6600825" cy="2540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/>
              <a:t>What is hermeneutics?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14338" name="Subtitle 3">
            <a:extLst>
              <a:ext uri="{FF2B5EF4-FFF2-40B4-BE49-F238E27FC236}">
                <a16:creationId xmlns:a16="http://schemas.microsoft.com/office/drawing/2014/main" id="{329B0A6E-18D2-1B41-8A67-3B6C19F3E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775" y="3956050"/>
            <a:ext cx="5124450" cy="10858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E9C69169-BCEB-3B4E-835B-5F74420F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860425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chemeClr val="tx1"/>
                </a:solidFill>
                <a:latin typeface="Impact" panose="020B0806030902050204" pitchFamily="34" charset="0"/>
              </a:rPr>
              <a:t>Applying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5D264-C544-6049-BD56-8534184D1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86000"/>
            <a:ext cx="7874000" cy="3581400"/>
          </a:xfrm>
        </p:spPr>
        <p:txBody>
          <a:bodyPr>
            <a:normAutofit fontScale="77500" lnSpcReduction="20000"/>
          </a:bodyPr>
          <a:lstStyle/>
          <a:p>
            <a:pPr lvl="2" eaLnBrk="1" hangingPunct="1">
              <a:defRPr/>
            </a:pPr>
            <a:r>
              <a:rPr lang="en-US" sz="3800" dirty="0">
                <a:solidFill>
                  <a:schemeClr val="tx1"/>
                </a:solidFill>
              </a:rPr>
              <a:t>In Living</a:t>
            </a:r>
          </a:p>
          <a:p>
            <a:pPr lvl="1" eaLnBrk="1" hangingPunct="1">
              <a:defRPr/>
            </a:pPr>
            <a:r>
              <a:rPr lang="en-US" sz="4000" i="0" dirty="0">
                <a:solidFill>
                  <a:schemeClr val="tx1"/>
                </a:solidFill>
              </a:rPr>
              <a:t>Recognize primary application</a:t>
            </a:r>
          </a:p>
          <a:p>
            <a:pPr lvl="1" eaLnBrk="1" hangingPunct="1">
              <a:defRPr/>
            </a:pPr>
            <a:r>
              <a:rPr lang="en-US" sz="4000" i="0" dirty="0">
                <a:solidFill>
                  <a:schemeClr val="tx1"/>
                </a:solidFill>
              </a:rPr>
              <a:t>Identify principles</a:t>
            </a:r>
          </a:p>
          <a:p>
            <a:pPr lvl="1" eaLnBrk="1" hangingPunct="1">
              <a:defRPr/>
            </a:pPr>
            <a:r>
              <a:rPr lang="en-US" sz="4000" i="0" dirty="0">
                <a:solidFill>
                  <a:schemeClr val="tx1"/>
                </a:solidFill>
              </a:rPr>
              <a:t>Recognize secondary application</a:t>
            </a:r>
          </a:p>
          <a:p>
            <a:pPr lvl="1" eaLnBrk="1" hangingPunct="1">
              <a:defRPr/>
            </a:pPr>
            <a:endParaRPr lang="en-US" sz="4000" i="0" dirty="0">
              <a:solidFill>
                <a:schemeClr val="tx1"/>
              </a:solidFill>
            </a:endParaRPr>
          </a:p>
          <a:p>
            <a:pPr lvl="2" eaLnBrk="1" hangingPunct="1">
              <a:defRPr/>
            </a:pPr>
            <a:r>
              <a:rPr lang="en-US" sz="3800" dirty="0">
                <a:solidFill>
                  <a:schemeClr val="tx1"/>
                </a:solidFill>
              </a:rPr>
              <a:t>In Communicating</a:t>
            </a:r>
          </a:p>
          <a:p>
            <a:pPr lvl="1" eaLnBrk="1" hangingPunct="1">
              <a:defRPr/>
            </a:pPr>
            <a:r>
              <a:rPr lang="en-US" sz="4000" i="0" dirty="0">
                <a:solidFill>
                  <a:schemeClr val="tx1"/>
                </a:solidFill>
              </a:rPr>
              <a:t>Develop exposition (preaching, teaching)</a:t>
            </a:r>
          </a:p>
          <a:p>
            <a:pPr lvl="1" eaLnBrk="1" hangingPunct="1">
              <a:defRPr/>
            </a:pPr>
            <a:r>
              <a:rPr lang="en-US" sz="4000" i="0" dirty="0">
                <a:solidFill>
                  <a:schemeClr val="tx1"/>
                </a:solidFill>
              </a:rPr>
              <a:t>The fishing principle</a:t>
            </a:r>
          </a:p>
          <a:p>
            <a:pPr lvl="1" eaLnBrk="1" hangingPunct="1">
              <a:buFont typeface="Franklin Gothic Book" panose="020B0503020102020204" pitchFamily="34" charset="0"/>
              <a:buNone/>
              <a:defRPr/>
            </a:pPr>
            <a:endParaRPr lang="en-US" sz="4000" i="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>
            <a:extLst>
              <a:ext uri="{FF2B5EF4-FFF2-40B4-BE49-F238E27FC236}">
                <a16:creationId xmlns:a16="http://schemas.microsoft.com/office/drawing/2014/main" id="{B3800554-F31D-C845-976B-AC5DE5420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>
            <a:extLst>
              <a:ext uri="{FF2B5EF4-FFF2-40B4-BE49-F238E27FC236}">
                <a16:creationId xmlns:a16="http://schemas.microsoft.com/office/drawing/2014/main" id="{4E6FED85-AF28-2F44-B341-95ECA7BC3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82F68900-946B-0A4A-88A4-EC5179AC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84225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chemeClr val="tx1"/>
                </a:solidFill>
                <a:latin typeface="Impact" panose="020B0806030902050204" pitchFamily="34" charset="0"/>
              </a:rPr>
              <a:t>Applying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5BA5E-8236-7F4F-85D0-1A0327B6D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86000"/>
            <a:ext cx="7874000" cy="3581400"/>
          </a:xfrm>
        </p:spPr>
        <p:txBody>
          <a:bodyPr>
            <a:normAutofit fontScale="77500" lnSpcReduction="20000"/>
          </a:bodyPr>
          <a:lstStyle/>
          <a:p>
            <a:pPr lvl="2" eaLnBrk="1" hangingPunct="1">
              <a:defRPr/>
            </a:pPr>
            <a:r>
              <a:rPr lang="en-US" sz="3800" dirty="0">
                <a:solidFill>
                  <a:schemeClr val="tx1"/>
                </a:solidFill>
              </a:rPr>
              <a:t>In Living</a:t>
            </a:r>
          </a:p>
          <a:p>
            <a:pPr lvl="1" eaLnBrk="1" hangingPunct="1">
              <a:defRPr/>
            </a:pPr>
            <a:r>
              <a:rPr lang="en-US" sz="4000" i="0" dirty="0">
                <a:solidFill>
                  <a:schemeClr val="tx1"/>
                </a:solidFill>
              </a:rPr>
              <a:t>Recognize primary application</a:t>
            </a:r>
          </a:p>
          <a:p>
            <a:pPr lvl="1" eaLnBrk="1" hangingPunct="1">
              <a:defRPr/>
            </a:pPr>
            <a:r>
              <a:rPr lang="en-US" sz="4000" i="0" dirty="0">
                <a:solidFill>
                  <a:schemeClr val="tx1"/>
                </a:solidFill>
              </a:rPr>
              <a:t>Identify principles</a:t>
            </a:r>
          </a:p>
          <a:p>
            <a:pPr lvl="1" eaLnBrk="1" hangingPunct="1">
              <a:defRPr/>
            </a:pPr>
            <a:r>
              <a:rPr lang="en-US" sz="4000" i="0" dirty="0">
                <a:solidFill>
                  <a:schemeClr val="tx1"/>
                </a:solidFill>
              </a:rPr>
              <a:t>Recognize secondary application</a:t>
            </a:r>
          </a:p>
          <a:p>
            <a:pPr lvl="1" eaLnBrk="1" hangingPunct="1">
              <a:defRPr/>
            </a:pPr>
            <a:endParaRPr lang="en-US" sz="4000" i="0" dirty="0">
              <a:solidFill>
                <a:schemeClr val="tx1"/>
              </a:solidFill>
            </a:endParaRPr>
          </a:p>
          <a:p>
            <a:pPr lvl="2" eaLnBrk="1" hangingPunct="1">
              <a:defRPr/>
            </a:pPr>
            <a:r>
              <a:rPr lang="en-US" sz="3800" dirty="0">
                <a:solidFill>
                  <a:schemeClr val="tx1"/>
                </a:solidFill>
              </a:rPr>
              <a:t>In Communicating</a:t>
            </a:r>
          </a:p>
          <a:p>
            <a:pPr lvl="1" eaLnBrk="1" hangingPunct="1">
              <a:defRPr/>
            </a:pPr>
            <a:r>
              <a:rPr lang="en-US" sz="4000" i="0" dirty="0">
                <a:solidFill>
                  <a:schemeClr val="tx1"/>
                </a:solidFill>
              </a:rPr>
              <a:t>Develop exposition (preaching, teaching)</a:t>
            </a:r>
          </a:p>
          <a:p>
            <a:pPr lvl="1" eaLnBrk="1" hangingPunct="1">
              <a:defRPr/>
            </a:pPr>
            <a:r>
              <a:rPr lang="en-US" sz="4000" i="0" dirty="0">
                <a:solidFill>
                  <a:schemeClr val="tx1"/>
                </a:solidFill>
              </a:rPr>
              <a:t>The fishing principle</a:t>
            </a:r>
          </a:p>
          <a:p>
            <a:pPr lvl="1" eaLnBrk="1" hangingPunct="1">
              <a:buFont typeface="Franklin Gothic Book" panose="020B0503020102020204" pitchFamily="34" charset="0"/>
              <a:buNone/>
              <a:defRPr/>
            </a:pPr>
            <a:endParaRPr lang="en-US" sz="4000" i="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D3413096-E016-B24C-9178-B673DAB5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0962" name="Content Placeholder 4" descr="A picture containing person, wall, indoor, green&#10;&#10;Description automatically generated">
            <a:extLst>
              <a:ext uri="{FF2B5EF4-FFF2-40B4-BE49-F238E27FC236}">
                <a16:creationId xmlns:a16="http://schemas.microsoft.com/office/drawing/2014/main" id="{55D6BE82-9727-D644-9B1A-FE7A8BA5EC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27225" y="288925"/>
            <a:ext cx="11071225" cy="62801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EED32D11-6ABA-4F44-8FDF-BB8CDA0D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2" name="Content Placeholder 3">
            <a:extLst>
              <a:ext uri="{FF2B5EF4-FFF2-40B4-BE49-F238E27FC236}">
                <a16:creationId xmlns:a16="http://schemas.microsoft.com/office/drawing/2014/main" id="{7BEBDDBE-767E-8D46-87BB-5C5DF8842D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91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34E5B3D-7C65-2440-AC61-A2816170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6" name="Content Placeholder 3">
            <a:extLst>
              <a:ext uri="{FF2B5EF4-FFF2-40B4-BE49-F238E27FC236}">
                <a16:creationId xmlns:a16="http://schemas.microsoft.com/office/drawing/2014/main" id="{A0700FDE-A6FB-1945-BA21-9BC27A8B98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1125" y="-430213"/>
            <a:ext cx="9255125" cy="795972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27658DA7-5A0D-DA46-906C-1F440601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0" name="Content Placeholder 3">
            <a:extLst>
              <a:ext uri="{FF2B5EF4-FFF2-40B4-BE49-F238E27FC236}">
                <a16:creationId xmlns:a16="http://schemas.microsoft.com/office/drawing/2014/main" id="{86146303-8AEF-7A4E-9D49-B1F9816F03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2F3D15E3-E24B-A64D-8DC8-5C7EC133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/>
              <a:t>Definition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428F6E67-DD9F-064C-90F2-50C4D724D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" y="2803525"/>
            <a:ext cx="8294688" cy="3581400"/>
          </a:xfrm>
        </p:spPr>
        <p:txBody>
          <a:bodyPr/>
          <a:lstStyle/>
          <a:p>
            <a:pPr eaLnBrk="1" hangingPunct="1"/>
            <a:r>
              <a:rPr lang="en-US" altLang="en-US" sz="3200"/>
              <a:t>Hermeneutics is the discipline of interpreting communication (texts specifically).</a:t>
            </a:r>
          </a:p>
          <a:p>
            <a:pPr eaLnBrk="1" hangingPunct="1"/>
            <a:r>
              <a:rPr lang="en-US" altLang="en-US" sz="3200"/>
              <a:t>Hermeneutics provides the principles for recognizing meaning.</a:t>
            </a:r>
          </a:p>
          <a:p>
            <a:pPr eaLnBrk="1" hangingPunct="1"/>
            <a:r>
              <a:rPr lang="en-US" altLang="en-US" sz="3200"/>
              <a:t>Where there is communication, there is interpretation.</a:t>
            </a:r>
          </a:p>
          <a:p>
            <a:pPr eaLnBrk="1" hangingPunct="1"/>
            <a:endParaRPr lang="en-US" altLang="en-US" sz="3200"/>
          </a:p>
          <a:p>
            <a:pPr eaLnBrk="1" hangingPunct="1"/>
            <a:endParaRPr lang="en-US" altLang="en-US" sz="3200"/>
          </a:p>
          <a:p>
            <a:pPr eaLnBrk="1" hangingPunct="1"/>
            <a:endParaRPr lang="en-US" altLang="en-US" sz="3200"/>
          </a:p>
          <a:p>
            <a:pPr lvl="1" eaLnBrk="1" hangingPunct="1"/>
            <a:endParaRPr lang="en-US" altLang="en-US" sz="3200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4AC05FA5-1280-6149-9337-7980A5707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-231775"/>
            <a:ext cx="290671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4C76D-456D-4649-B093-D207D2FA2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188" y="1471613"/>
            <a:ext cx="7159625" cy="22955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latin typeface="Impact" panose="020B0806030902050204" pitchFamily="34" charset="0"/>
              </a:rPr>
              <a:t>What Does It Mean?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E5C172FD-3A13-7E49-A3F9-B6F0CBE5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/>
              <a:t>Key Issues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A70D0788-A997-8D42-ADC7-AE613187B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171700"/>
            <a:ext cx="7200900" cy="3581400"/>
          </a:xfrm>
        </p:spPr>
        <p:txBody>
          <a:bodyPr/>
          <a:lstStyle/>
          <a:p>
            <a:pPr eaLnBrk="1" hangingPunct="1"/>
            <a:r>
              <a:rPr lang="en-US" altLang="en-US" sz="3200"/>
              <a:t>How many meanings are there?</a:t>
            </a:r>
          </a:p>
          <a:p>
            <a:pPr eaLnBrk="1" hangingPunct="1"/>
            <a:r>
              <a:rPr lang="en-US" altLang="en-US" sz="3200"/>
              <a:t>Who determines the meaning?</a:t>
            </a:r>
          </a:p>
          <a:p>
            <a:pPr lvl="1" eaLnBrk="1" hangingPunct="1"/>
            <a:r>
              <a:rPr lang="en-US" altLang="en-US" sz="3200"/>
              <a:t>Reader response</a:t>
            </a:r>
          </a:p>
          <a:p>
            <a:pPr lvl="1" eaLnBrk="1" hangingPunct="1"/>
            <a:r>
              <a:rPr lang="en-US" altLang="en-US" sz="3200"/>
              <a:t>Authorial intent</a:t>
            </a:r>
          </a:p>
          <a:p>
            <a:pPr eaLnBrk="1" hangingPunct="1"/>
            <a:r>
              <a:rPr lang="en-US" altLang="en-US" sz="3200"/>
              <a:t>Exegesis vs. Eisegesis</a:t>
            </a:r>
          </a:p>
          <a:p>
            <a:pPr eaLnBrk="1" hangingPunct="1"/>
            <a:endParaRPr lang="en-US" altLang="en-US" sz="3200"/>
          </a:p>
          <a:p>
            <a:pPr eaLnBrk="1" hangingPunct="1"/>
            <a:endParaRPr lang="en-US" altLang="en-US" sz="3200"/>
          </a:p>
          <a:p>
            <a:pPr eaLnBrk="1" hangingPunct="1"/>
            <a:endParaRPr lang="en-US" altLang="en-US" sz="3200"/>
          </a:p>
          <a:p>
            <a:pPr lvl="1" eaLnBrk="1" hangingPunct="1"/>
            <a:endParaRPr lang="en-US" altLang="en-US" sz="3200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F1FF7343-FE86-F842-BA22-9CBEAA3A5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-231775"/>
            <a:ext cx="290671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535713B3-0B97-7542-8D8C-8A23A8A7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6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E5A98E24-ECBC-F841-8978-F4A6FB2AD3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49275" y="1120775"/>
            <a:ext cx="10242550" cy="46164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2241</TotalTime>
  <Words>568</Words>
  <Application>Microsoft Macintosh PowerPoint</Application>
  <PresentationFormat>On-screen Show (4:3)</PresentationFormat>
  <Paragraphs>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Franklin Gothic Book</vt:lpstr>
      <vt:lpstr>Arial</vt:lpstr>
      <vt:lpstr>Calibri</vt:lpstr>
      <vt:lpstr>Impact</vt:lpstr>
      <vt:lpstr>Crop</vt:lpstr>
      <vt:lpstr>Sola Scriptura How To Understand and Use the Bible</vt:lpstr>
      <vt:lpstr>What is hermeneutics? </vt:lpstr>
      <vt:lpstr>PowerPoint Presentation</vt:lpstr>
      <vt:lpstr>PowerPoint Presentation</vt:lpstr>
      <vt:lpstr>PowerPoint Presentation</vt:lpstr>
      <vt:lpstr>Definition</vt:lpstr>
      <vt:lpstr>What Does It Mean?</vt:lpstr>
      <vt:lpstr>Key Issues</vt:lpstr>
      <vt:lpstr>PowerPoint Presentation</vt:lpstr>
      <vt:lpstr>Hermeneutic Models</vt:lpstr>
      <vt:lpstr>Which shall we choose and why?</vt:lpstr>
      <vt:lpstr>PowerPoint Presentation</vt:lpstr>
      <vt:lpstr>20 But know this first of all, that no prophecy of Scripture is a matter of one’s own interpretation,   21 for no prophecy was ever made by an act of human will, but men moved by the Holy Spirit spoke from God.           –2 Peter 1:20-21. </vt:lpstr>
      <vt:lpstr>On What Basis to Choose?</vt:lpstr>
      <vt:lpstr>Does the Bible Show Us How to Interpret the Bible?</vt:lpstr>
      <vt:lpstr>So What?</vt:lpstr>
      <vt:lpstr>6 Basic Rules </vt:lpstr>
      <vt:lpstr>4 Basic Steps of Bible Study (the scientific method)</vt:lpstr>
      <vt:lpstr>Helpful Tools</vt:lpstr>
      <vt:lpstr>Applying the Bible</vt:lpstr>
      <vt:lpstr>PowerPoint Presentation</vt:lpstr>
      <vt:lpstr>PowerPoint Presentation</vt:lpstr>
      <vt:lpstr>Applying the Bible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Standard for Assessing Hermeneutic Models</dc:title>
  <dc:creator>Chris Cone</dc:creator>
  <cp:lastModifiedBy>christopher cone</cp:lastModifiedBy>
  <cp:revision>47</cp:revision>
  <dcterms:created xsi:type="dcterms:W3CDTF">2015-11-06T21:58:24Z</dcterms:created>
  <dcterms:modified xsi:type="dcterms:W3CDTF">2020-11-08T16:01:53Z</dcterms:modified>
</cp:coreProperties>
</file>