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301" r:id="rId2"/>
    <p:sldId id="287" r:id="rId3"/>
    <p:sldId id="307" r:id="rId4"/>
    <p:sldId id="257" r:id="rId5"/>
    <p:sldId id="363" r:id="rId6"/>
    <p:sldId id="258" r:id="rId7"/>
    <p:sldId id="260" r:id="rId8"/>
    <p:sldId id="261" r:id="rId9"/>
    <p:sldId id="342" r:id="rId10"/>
    <p:sldId id="344" r:id="rId11"/>
    <p:sldId id="302" r:id="rId12"/>
    <p:sldId id="300" r:id="rId13"/>
    <p:sldId id="309" r:id="rId14"/>
    <p:sldId id="361" r:id="rId15"/>
    <p:sldId id="362" r:id="rId16"/>
    <p:sldId id="345" r:id="rId17"/>
    <p:sldId id="346" r:id="rId18"/>
    <p:sldId id="350" r:id="rId19"/>
    <p:sldId id="351" r:id="rId20"/>
    <p:sldId id="296" r:id="rId21"/>
    <p:sldId id="347" r:id="rId22"/>
    <p:sldId id="348" r:id="rId23"/>
    <p:sldId id="349" r:id="rId24"/>
    <p:sldId id="290" r:id="rId25"/>
    <p:sldId id="354" r:id="rId26"/>
    <p:sldId id="355" r:id="rId27"/>
    <p:sldId id="289" r:id="rId28"/>
    <p:sldId id="291" r:id="rId29"/>
    <p:sldId id="356" r:id="rId30"/>
    <p:sldId id="360" r:id="rId31"/>
    <p:sldId id="357" r:id="rId32"/>
    <p:sldId id="3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2"/>
    <p:restoredTop sz="93624"/>
  </p:normalViewPr>
  <p:slideViewPr>
    <p:cSldViewPr snapToGrid="0" snapToObjects="1">
      <p:cViewPr varScale="1">
        <p:scale>
          <a:sx n="57" d="100"/>
          <a:sy n="57" d="100"/>
        </p:scale>
        <p:origin x="200" y="10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3284890-85D2-4D7B-8EF5-15A9C1DB8F42}" type="datetimeFigureOut">
              <a:rPr lang="en-US" smtClean="0"/>
              <a:t>11/2/18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325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00400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664C608-40B1-4030-A28D-5B74BC98ADCE}" type="datetimeFigureOut">
              <a:rPr lang="en-US" smtClean="0"/>
              <a:t>11/2/18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50354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664C608-40B1-4030-A28D-5B74BC98ADCE}" type="datetimeFigureOut">
              <a:rPr lang="en-US" smtClean="0"/>
              <a:t>11/2/18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094790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664C608-40B1-4030-A28D-5B74BC98ADCE}" type="datetimeFigureOut">
              <a:rPr lang="en-US" smtClean="0"/>
              <a:t>11/2/18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44288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05579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4069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15755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6764DA5-CD3D-4590-A511-FCD3BC7A793E}" type="datetimeFigureOut">
              <a:rPr lang="en-US" smtClean="0"/>
              <a:t>11/2/18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6468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0163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6F822A4-8DA6-4447-9B1F-C5DB58435268}" type="datetimeFigureOut">
              <a:rPr lang="en-US" smtClean="0"/>
              <a:t>11/2/18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821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031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8670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525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5713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9447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6204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64C608-40B1-4030-A28D-5B74BC98ADCE}" type="datetimeFigureOut">
              <a:rPr lang="en-US" smtClean="0"/>
              <a:t>11/2/18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4915774"/>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ndtickle.com/blog/10-millennial-personality-traits-hr-managers-cant-ignore/" TargetMode="External"/><Relationship Id="rId2" Type="http://schemas.openxmlformats.org/officeDocument/2006/relationships/hyperlink" Target="https://socalledmillennial.com/2013/07/17/postmodernism-is-dead-postmodernism-is-de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lideshare.net/sparksandhoney/generation-z-final-june-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huffingtonpost.com/george-beall/8-key-differences-between_b_12814200.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rcone.com/2017/04/20/communicating-biblical-worldview-millennials-igens-taste-see-apologet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263" y="2832837"/>
            <a:ext cx="10825601" cy="3035808"/>
          </a:xfrm>
        </p:spPr>
        <p:txBody>
          <a:bodyPr>
            <a:normAutofit fontScale="90000"/>
          </a:bodyPr>
          <a:lstStyle/>
          <a:p>
            <a:pPr algn="r"/>
            <a:r>
              <a:rPr lang="en-US" sz="12400" b="1" dirty="0"/>
              <a:t>Education in America</a:t>
            </a:r>
            <a:br>
              <a:rPr lang="en-US" sz="3100" dirty="0"/>
            </a:br>
            <a:r>
              <a:rPr lang="en-US" sz="6600" dirty="0"/>
              <a:t>COMMUNICATING </a:t>
            </a:r>
            <a:br>
              <a:rPr lang="en-US" sz="6600" dirty="0"/>
            </a:br>
            <a:r>
              <a:rPr lang="en-US" sz="6600" dirty="0"/>
              <a:t>TO </a:t>
            </a:r>
            <a:r>
              <a:rPr lang="en-US" sz="6600" dirty="0" err="1"/>
              <a:t>iGens</a:t>
            </a:r>
            <a:r>
              <a:rPr lang="en-US" sz="6600" dirty="0"/>
              <a:t> (Gen Z)</a:t>
            </a:r>
          </a:p>
        </p:txBody>
      </p:sp>
      <p:sp>
        <p:nvSpPr>
          <p:cNvPr id="3" name="Subtitle 2"/>
          <p:cNvSpPr>
            <a:spLocks noGrp="1"/>
          </p:cNvSpPr>
          <p:nvPr>
            <p:ph type="subTitle" idx="1"/>
          </p:nvPr>
        </p:nvSpPr>
        <p:spPr>
          <a:xfrm>
            <a:off x="0" y="5150226"/>
            <a:ext cx="4442798" cy="1436839"/>
          </a:xfrm>
        </p:spPr>
        <p:txBody>
          <a:bodyPr>
            <a:normAutofit fontScale="92500" lnSpcReduction="10000"/>
          </a:bodyPr>
          <a:lstStyle/>
          <a:p>
            <a:pPr algn="r"/>
            <a:r>
              <a:rPr lang="en-US" sz="3600" b="1" dirty="0"/>
              <a:t>Dr. Christopher Cone</a:t>
            </a:r>
          </a:p>
          <a:p>
            <a:pPr algn="r"/>
            <a:r>
              <a:rPr lang="en-US" sz="3000" b="1" dirty="0" err="1"/>
              <a:t>drcone.com</a:t>
            </a:r>
            <a:endParaRPr lang="en-US" sz="3000" b="1" dirty="0"/>
          </a:p>
          <a:p>
            <a:pPr algn="r"/>
            <a:r>
              <a:rPr lang="en-US" sz="3000" b="1" dirty="0" err="1"/>
              <a:t>calvary.edu</a:t>
            </a:r>
            <a:endParaRPr lang="en-US" sz="3000" b="1" dirty="0"/>
          </a:p>
        </p:txBody>
      </p:sp>
    </p:spTree>
    <p:extLst>
      <p:ext uri="{BB962C8B-B14F-4D97-AF65-F5344CB8AC3E}">
        <p14:creationId xmlns:p14="http://schemas.microsoft.com/office/powerpoint/2010/main" val="9964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5466"/>
            <a:ext cx="10058400" cy="1202267"/>
          </a:xfrm>
        </p:spPr>
        <p:txBody>
          <a:bodyPr>
            <a:normAutofit/>
          </a:bodyPr>
          <a:lstStyle/>
          <a:p>
            <a:pPr algn="r"/>
            <a:r>
              <a:rPr lang="en-US" sz="6000" b="1" dirty="0"/>
              <a:t>Biblical models</a:t>
            </a:r>
          </a:p>
        </p:txBody>
      </p:sp>
      <p:sp>
        <p:nvSpPr>
          <p:cNvPr id="3" name="Content Placeholder 2"/>
          <p:cNvSpPr>
            <a:spLocks noGrp="1"/>
          </p:cNvSpPr>
          <p:nvPr>
            <p:ph idx="1"/>
          </p:nvPr>
        </p:nvSpPr>
        <p:spPr>
          <a:xfrm>
            <a:off x="304800" y="965199"/>
            <a:ext cx="11204425" cy="5757335"/>
          </a:xfrm>
        </p:spPr>
        <p:txBody>
          <a:bodyPr>
            <a:noAutofit/>
          </a:bodyPr>
          <a:lstStyle/>
          <a:p>
            <a:pPr lvl="1"/>
            <a:r>
              <a:rPr lang="en-US" sz="3200" b="1" dirty="0"/>
              <a:t>Principles</a:t>
            </a:r>
          </a:p>
          <a:p>
            <a:pPr lvl="2"/>
            <a:r>
              <a:rPr lang="en-US" sz="3200" b="1" dirty="0"/>
              <a:t>1 Meet people in their context</a:t>
            </a:r>
          </a:p>
          <a:p>
            <a:pPr lvl="2"/>
            <a:r>
              <a:rPr lang="en-US" sz="3200" b="1" dirty="0"/>
              <a:t>2 Employ the Bible as content and source material</a:t>
            </a:r>
          </a:p>
          <a:p>
            <a:pPr lvl="2"/>
            <a:r>
              <a:rPr lang="en-US" sz="3200" b="1" dirty="0"/>
              <a:t>3 Acknowledge God and begin with Him as first order of truth</a:t>
            </a:r>
          </a:p>
          <a:p>
            <a:pPr lvl="2"/>
            <a:r>
              <a:rPr lang="en-US" sz="3200" b="1" dirty="0"/>
              <a:t>4 Recognize the critical content for an unbeliever is the person and work of Christ (identity, death, burial, resurrection)</a:t>
            </a:r>
          </a:p>
          <a:p>
            <a:pPr lvl="2"/>
            <a:r>
              <a:rPr lang="en-US" sz="3200" b="1" dirty="0"/>
              <a:t>5 Transformation, sanctification issues for believers only</a:t>
            </a:r>
          </a:p>
        </p:txBody>
      </p:sp>
    </p:spTree>
    <p:extLst>
      <p:ext uri="{BB962C8B-B14F-4D97-AF65-F5344CB8AC3E}">
        <p14:creationId xmlns:p14="http://schemas.microsoft.com/office/powerpoint/2010/main" val="62872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400" y="1699528"/>
            <a:ext cx="10774801" cy="3035808"/>
          </a:xfrm>
        </p:spPr>
        <p:txBody>
          <a:bodyPr>
            <a:noAutofit/>
          </a:bodyPr>
          <a:lstStyle/>
          <a:p>
            <a:pPr algn="r"/>
            <a:r>
              <a:rPr lang="en-US" sz="9600" dirty="0"/>
              <a:t>Introducing</a:t>
            </a:r>
            <a:r>
              <a:rPr lang="en-US" sz="9600" b="1" dirty="0"/>
              <a:t> Millennials </a:t>
            </a:r>
            <a:r>
              <a:rPr lang="en-US" sz="9600" dirty="0"/>
              <a:t>and</a:t>
            </a:r>
            <a:r>
              <a:rPr lang="en-US" sz="9600" b="1" dirty="0"/>
              <a:t> </a:t>
            </a:r>
            <a:r>
              <a:rPr lang="en-US" sz="9600" b="1" dirty="0" err="1"/>
              <a:t>iGens</a:t>
            </a:r>
            <a:r>
              <a:rPr lang="en-US" sz="9600" b="1" dirty="0"/>
              <a:t> (Gen-Z)</a:t>
            </a:r>
            <a:endParaRPr lang="en-US" sz="9600" dirty="0"/>
          </a:p>
        </p:txBody>
      </p:sp>
    </p:spTree>
    <p:extLst>
      <p:ext uri="{BB962C8B-B14F-4D97-AF65-F5344CB8AC3E}">
        <p14:creationId xmlns:p14="http://schemas.microsoft.com/office/powerpoint/2010/main" val="71863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74907"/>
            <a:ext cx="8610600" cy="1293028"/>
          </a:xfrm>
        </p:spPr>
        <p:txBody>
          <a:bodyPr>
            <a:normAutofit/>
          </a:bodyPr>
          <a:lstStyle/>
          <a:p>
            <a:pPr algn="r"/>
            <a:r>
              <a:rPr lang="en-US" sz="6000" b="1" dirty="0"/>
              <a:t>context</a:t>
            </a:r>
          </a:p>
        </p:txBody>
      </p:sp>
      <p:sp>
        <p:nvSpPr>
          <p:cNvPr id="3" name="Content Placeholder 2"/>
          <p:cNvSpPr>
            <a:spLocks noGrp="1"/>
          </p:cNvSpPr>
          <p:nvPr>
            <p:ph idx="1"/>
          </p:nvPr>
        </p:nvSpPr>
        <p:spPr>
          <a:xfrm>
            <a:off x="524933" y="3095777"/>
            <a:ext cx="11159067" cy="3017157"/>
          </a:xfrm>
        </p:spPr>
        <p:txBody>
          <a:bodyPr>
            <a:normAutofit/>
          </a:bodyPr>
          <a:lstStyle/>
          <a:p>
            <a:r>
              <a:rPr lang="en-US" sz="4400" dirty="0"/>
              <a:t>Culmination of four eras</a:t>
            </a:r>
          </a:p>
          <a:p>
            <a:pPr lvl="1"/>
            <a:r>
              <a:rPr lang="en-US" sz="3000" dirty="0"/>
              <a:t>Premodern, modern, postmodern, post-postmodernism</a:t>
            </a:r>
          </a:p>
          <a:p>
            <a:r>
              <a:rPr lang="en-US" sz="4400" dirty="0"/>
              <a:t>Metanarrative vs. micronarratives</a:t>
            </a:r>
          </a:p>
          <a:p>
            <a:endParaRPr lang="en-US" sz="2800" dirty="0"/>
          </a:p>
          <a:p>
            <a:endParaRPr lang="en-US" sz="2800" dirty="0"/>
          </a:p>
          <a:p>
            <a:endParaRPr lang="en-US" dirty="0"/>
          </a:p>
        </p:txBody>
      </p:sp>
    </p:spTree>
    <p:extLst>
      <p:ext uri="{BB962C8B-B14F-4D97-AF65-F5344CB8AC3E}">
        <p14:creationId xmlns:p14="http://schemas.microsoft.com/office/powerpoint/2010/main" val="159233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Context for Terms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67099"/>
            <a:ext cx="10515600" cy="3868389"/>
          </a:xfrm>
        </p:spPr>
      </p:pic>
    </p:spTree>
    <p:extLst>
      <p:ext uri="{BB962C8B-B14F-4D97-AF65-F5344CB8AC3E}">
        <p14:creationId xmlns:p14="http://schemas.microsoft.com/office/powerpoint/2010/main" val="127938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74907"/>
            <a:ext cx="8610600" cy="1293028"/>
          </a:xfrm>
        </p:spPr>
        <p:txBody>
          <a:bodyPr>
            <a:normAutofit/>
          </a:bodyPr>
          <a:lstStyle/>
          <a:p>
            <a:pPr algn="r"/>
            <a:r>
              <a:rPr lang="en-US" sz="6000" b="1" dirty="0"/>
              <a:t>Post postmodernism</a:t>
            </a:r>
          </a:p>
        </p:txBody>
      </p:sp>
      <p:sp>
        <p:nvSpPr>
          <p:cNvPr id="3" name="Content Placeholder 2"/>
          <p:cNvSpPr>
            <a:spLocks noGrp="1"/>
          </p:cNvSpPr>
          <p:nvPr>
            <p:ph idx="1"/>
          </p:nvPr>
        </p:nvSpPr>
        <p:spPr>
          <a:xfrm>
            <a:off x="767443" y="1910443"/>
            <a:ext cx="11187490" cy="4620986"/>
          </a:xfrm>
        </p:spPr>
        <p:txBody>
          <a:bodyPr>
            <a:normAutofit/>
          </a:bodyPr>
          <a:lstStyle/>
          <a:p>
            <a:r>
              <a:rPr lang="en-US" sz="3200" dirty="0"/>
              <a:t>There are signs of post-postmodern life, in urban design, architecture and elsewhere. They are strongest in those who place their hands on their hearts and are willing to assert, “I believe.” Faith was always the strongest competitor of reason: faith in a God, faith in a tradition, faith in an institution, faith in a person, faith in a nation. The built environment professions are witnessing the gradual dawn of a post-postmodernism that seeks to temper reason with faith.</a:t>
            </a:r>
          </a:p>
          <a:p>
            <a:r>
              <a:rPr lang="en-US" sz="1300" dirty="0"/>
              <a:t>Tom Turner, </a:t>
            </a:r>
            <a:r>
              <a:rPr lang="en-US" sz="1300" i="1" dirty="0"/>
              <a:t>City as Landscape: A Post-Postmodern View of Design and Planning</a:t>
            </a:r>
            <a:r>
              <a:rPr lang="en-US" sz="1300" dirty="0"/>
              <a:t> (London, UK: E&amp;FN </a:t>
            </a:r>
            <a:r>
              <a:rPr lang="en-US" sz="1300" dirty="0" err="1"/>
              <a:t>Spon</a:t>
            </a:r>
            <a:r>
              <a:rPr lang="en-US" sz="1300" dirty="0"/>
              <a:t>, 1996), 8-9.</a:t>
            </a:r>
          </a:p>
        </p:txBody>
      </p:sp>
    </p:spTree>
    <p:extLst>
      <p:ext uri="{BB962C8B-B14F-4D97-AF65-F5344CB8AC3E}">
        <p14:creationId xmlns:p14="http://schemas.microsoft.com/office/powerpoint/2010/main" val="19852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74907"/>
            <a:ext cx="8610600" cy="1293028"/>
          </a:xfrm>
        </p:spPr>
        <p:txBody>
          <a:bodyPr>
            <a:normAutofit/>
          </a:bodyPr>
          <a:lstStyle/>
          <a:p>
            <a:pPr algn="r"/>
            <a:r>
              <a:rPr lang="en-US" sz="6000" b="1" dirty="0"/>
              <a:t>Post postmodernism</a:t>
            </a:r>
          </a:p>
        </p:txBody>
      </p:sp>
      <p:sp>
        <p:nvSpPr>
          <p:cNvPr id="3" name="Content Placeholder 2"/>
          <p:cNvSpPr>
            <a:spLocks noGrp="1"/>
          </p:cNvSpPr>
          <p:nvPr>
            <p:ph idx="1"/>
          </p:nvPr>
        </p:nvSpPr>
        <p:spPr>
          <a:xfrm>
            <a:off x="767443" y="1910443"/>
            <a:ext cx="11187490" cy="4620986"/>
          </a:xfrm>
        </p:spPr>
        <p:txBody>
          <a:bodyPr>
            <a:normAutofit/>
          </a:bodyPr>
          <a:lstStyle/>
          <a:p>
            <a:r>
              <a:rPr lang="en-US" sz="3200" dirty="0"/>
              <a:t>Rationalism with conviction</a:t>
            </a:r>
          </a:p>
          <a:p>
            <a:r>
              <a:rPr lang="en-US" sz="3200" dirty="0"/>
              <a:t>“The modernist age of ‘one way, one truth, one city’ is dead and gone. The postmodernist age of ‘anything goes’ is on the way out.’ Reason can take us a long way but it has limits. Let us embrace post-postmodernism and pray for a better name.”</a:t>
            </a:r>
          </a:p>
          <a:p>
            <a:r>
              <a:rPr lang="en-US" sz="1300" dirty="0"/>
              <a:t>Tom Turner, </a:t>
            </a:r>
            <a:r>
              <a:rPr lang="en-US" sz="1300" i="1" dirty="0"/>
              <a:t>City as Landscape: A Post-Postmodern View of Design and Planning</a:t>
            </a:r>
            <a:r>
              <a:rPr lang="en-US" sz="1300" dirty="0"/>
              <a:t> (London, UK: E&amp;FN </a:t>
            </a:r>
            <a:r>
              <a:rPr lang="en-US" sz="1300" dirty="0" err="1"/>
              <a:t>Spon</a:t>
            </a:r>
            <a:r>
              <a:rPr lang="en-US" sz="1300" dirty="0"/>
              <a:t>, 1996), 10.</a:t>
            </a:r>
          </a:p>
        </p:txBody>
      </p:sp>
    </p:spTree>
    <p:extLst>
      <p:ext uri="{BB962C8B-B14F-4D97-AF65-F5344CB8AC3E}">
        <p14:creationId xmlns:p14="http://schemas.microsoft.com/office/powerpoint/2010/main" val="52129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74907"/>
            <a:ext cx="8610600" cy="1293028"/>
          </a:xfrm>
        </p:spPr>
        <p:txBody>
          <a:bodyPr>
            <a:normAutofit/>
          </a:bodyPr>
          <a:lstStyle/>
          <a:p>
            <a:pPr algn="r"/>
            <a:r>
              <a:rPr lang="en-US" sz="6000" b="1" dirty="0"/>
              <a:t>Millennial response</a:t>
            </a:r>
          </a:p>
        </p:txBody>
      </p:sp>
      <p:sp>
        <p:nvSpPr>
          <p:cNvPr id="3" name="Content Placeholder 2"/>
          <p:cNvSpPr>
            <a:spLocks noGrp="1"/>
          </p:cNvSpPr>
          <p:nvPr>
            <p:ph idx="1"/>
          </p:nvPr>
        </p:nvSpPr>
        <p:spPr>
          <a:xfrm>
            <a:off x="767443" y="1910443"/>
            <a:ext cx="11187490" cy="4620986"/>
          </a:xfrm>
        </p:spPr>
        <p:txBody>
          <a:bodyPr>
            <a:normAutofit lnSpcReduction="10000"/>
          </a:bodyPr>
          <a:lstStyle/>
          <a:p>
            <a:r>
              <a:rPr lang="en-US" sz="3200" dirty="0"/>
              <a:t>Born between1981-1997</a:t>
            </a:r>
          </a:p>
          <a:p>
            <a:r>
              <a:rPr lang="en-US" sz="3200" dirty="0"/>
              <a:t>Definition is inevitable </a:t>
            </a:r>
            <a:r>
              <a:rPr lang="en-US" sz="1200" dirty="0"/>
              <a:t>(Rachel Gall, “Postmodernism is Dead! Postmodernism is Dead?” viewed at </a:t>
            </a:r>
            <a:r>
              <a:rPr lang="en-US" sz="1200" u="sng" dirty="0">
                <a:hlinkClick r:id="rId2"/>
              </a:rPr>
              <a:t>https://socalledmillennial.com/2013/07/17/postmodernism-is-dead-postmodernism-is-dead/</a:t>
            </a:r>
            <a:r>
              <a:rPr lang="en-US" sz="1200" u="sng" dirty="0"/>
              <a:t>)</a:t>
            </a:r>
            <a:r>
              <a:rPr lang="en-US" sz="1200" dirty="0"/>
              <a:t>. </a:t>
            </a:r>
          </a:p>
          <a:p>
            <a:r>
              <a:rPr lang="en-US" sz="3200" dirty="0"/>
              <a:t>Metanarrative back on the table</a:t>
            </a:r>
          </a:p>
          <a:p>
            <a:r>
              <a:rPr lang="en-US" sz="3200" dirty="0"/>
              <a:t>Valuing meaning – defining trait</a:t>
            </a:r>
          </a:p>
          <a:p>
            <a:r>
              <a:rPr lang="en-US" sz="3200" dirty="0"/>
              <a:t>Finding meaning in:</a:t>
            </a:r>
          </a:p>
          <a:p>
            <a:pPr lvl="1"/>
            <a:r>
              <a:rPr lang="en-US" sz="3000" dirty="0"/>
              <a:t>Sharing their gifts</a:t>
            </a:r>
          </a:p>
          <a:p>
            <a:pPr lvl="1"/>
            <a:r>
              <a:rPr lang="en-US" sz="3000" dirty="0"/>
              <a:t>Impacting others</a:t>
            </a:r>
          </a:p>
          <a:p>
            <a:pPr lvl="1"/>
            <a:r>
              <a:rPr lang="en-US" sz="3000" dirty="0"/>
              <a:t>Living their desired quality of life </a:t>
            </a:r>
            <a:r>
              <a:rPr lang="en-US" sz="1200" dirty="0"/>
              <a:t>(Shankar </a:t>
            </a:r>
            <a:r>
              <a:rPr lang="en-US" sz="1200" dirty="0" err="1"/>
              <a:t>Ganapathy</a:t>
            </a:r>
            <a:r>
              <a:rPr lang="en-US" sz="1200" dirty="0"/>
              <a:t>, “10 Millennial Personality Traits That HR Managers Can’t Ignore,” </a:t>
            </a:r>
            <a:r>
              <a:rPr lang="en-US" sz="1200" i="1" dirty="0" err="1"/>
              <a:t>Mindtickle</a:t>
            </a:r>
            <a:r>
              <a:rPr lang="en-US" sz="1200" dirty="0"/>
              <a:t>, viewed at </a:t>
            </a:r>
            <a:r>
              <a:rPr lang="en-US" sz="1200" u="sng" dirty="0">
                <a:hlinkClick r:id="rId3"/>
              </a:rPr>
              <a:t>https://www.mindtickle.com/blog/10-millennial-personality-traits-hr-managers-cant-ignore/</a:t>
            </a:r>
            <a:r>
              <a:rPr lang="en-US" sz="1200" dirty="0"/>
              <a:t>)</a:t>
            </a:r>
          </a:p>
          <a:p>
            <a:endParaRPr lang="en-US" sz="2800" dirty="0"/>
          </a:p>
          <a:p>
            <a:endParaRPr lang="en-US" sz="2800" dirty="0"/>
          </a:p>
          <a:p>
            <a:endParaRPr lang="en-US" dirty="0"/>
          </a:p>
        </p:txBody>
      </p:sp>
    </p:spTree>
    <p:extLst>
      <p:ext uri="{BB962C8B-B14F-4D97-AF65-F5344CB8AC3E}">
        <p14:creationId xmlns:p14="http://schemas.microsoft.com/office/powerpoint/2010/main" val="192808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74907"/>
            <a:ext cx="8610600" cy="1293028"/>
          </a:xfrm>
        </p:spPr>
        <p:txBody>
          <a:bodyPr>
            <a:normAutofit fontScale="90000"/>
          </a:bodyPr>
          <a:lstStyle/>
          <a:p>
            <a:pPr algn="r"/>
            <a:r>
              <a:rPr lang="en-US" sz="6000" b="1" dirty="0" err="1"/>
              <a:t>iGen</a:t>
            </a:r>
            <a:r>
              <a:rPr lang="en-US" sz="6000" b="1" dirty="0"/>
              <a:t> (Gen Z) response</a:t>
            </a:r>
          </a:p>
        </p:txBody>
      </p:sp>
      <p:sp>
        <p:nvSpPr>
          <p:cNvPr id="3" name="Content Placeholder 2"/>
          <p:cNvSpPr>
            <a:spLocks noGrp="1"/>
          </p:cNvSpPr>
          <p:nvPr>
            <p:ph idx="1"/>
          </p:nvPr>
        </p:nvSpPr>
        <p:spPr>
          <a:xfrm>
            <a:off x="767443" y="1910443"/>
            <a:ext cx="11187490" cy="4620986"/>
          </a:xfrm>
        </p:spPr>
        <p:txBody>
          <a:bodyPr>
            <a:normAutofit/>
          </a:bodyPr>
          <a:lstStyle/>
          <a:p>
            <a:r>
              <a:rPr lang="en-US" sz="3200" dirty="0"/>
              <a:t>Born after 1997</a:t>
            </a:r>
          </a:p>
          <a:p>
            <a:r>
              <a:rPr lang="en-US" sz="3200" dirty="0"/>
              <a:t>Growing up in recession: More practical than philosophical, more transactional than loyal</a:t>
            </a:r>
          </a:p>
          <a:p>
            <a:r>
              <a:rPr lang="en-US" sz="3200" dirty="0"/>
              <a:t>Growing up in tech boom: Optimistic, idealistic, creative, innovative</a:t>
            </a:r>
          </a:p>
          <a:p>
            <a:r>
              <a:rPr lang="en-US" sz="3200" dirty="0"/>
              <a:t>More modern in practical matters than postmodern, but postmodern in morality</a:t>
            </a:r>
          </a:p>
          <a:p>
            <a:r>
              <a:rPr lang="en-US" sz="3200" dirty="0"/>
              <a:t>Social media </a:t>
            </a:r>
            <a:r>
              <a:rPr lang="en-US" sz="3200" i="1" dirty="0"/>
              <a:t>is</a:t>
            </a:r>
            <a:r>
              <a:rPr lang="en-US" sz="3200" dirty="0"/>
              <a:t> social, </a:t>
            </a:r>
            <a:r>
              <a:rPr lang="en-US" sz="3200" i="1" dirty="0"/>
              <a:t>is</a:t>
            </a:r>
            <a:r>
              <a:rPr lang="en-US" sz="3200" dirty="0"/>
              <a:t> community</a:t>
            </a:r>
          </a:p>
          <a:p>
            <a:endParaRPr lang="en-US" sz="2800" dirty="0"/>
          </a:p>
          <a:p>
            <a:endParaRPr lang="en-US" sz="2800" dirty="0"/>
          </a:p>
          <a:p>
            <a:endParaRPr lang="en-US" dirty="0"/>
          </a:p>
        </p:txBody>
      </p:sp>
    </p:spTree>
    <p:extLst>
      <p:ext uri="{BB962C8B-B14F-4D97-AF65-F5344CB8AC3E}">
        <p14:creationId xmlns:p14="http://schemas.microsoft.com/office/powerpoint/2010/main" val="169542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74907"/>
            <a:ext cx="8610600" cy="1293028"/>
          </a:xfrm>
        </p:spPr>
        <p:txBody>
          <a:bodyPr>
            <a:normAutofit fontScale="90000"/>
          </a:bodyPr>
          <a:lstStyle/>
          <a:p>
            <a:pPr algn="r"/>
            <a:r>
              <a:rPr lang="en-US" sz="6000" b="1" dirty="0" err="1"/>
              <a:t>iGen</a:t>
            </a:r>
            <a:r>
              <a:rPr lang="en-US" sz="6000" b="1" dirty="0"/>
              <a:t> (Gen Z) response</a:t>
            </a:r>
          </a:p>
        </p:txBody>
      </p:sp>
      <p:sp>
        <p:nvSpPr>
          <p:cNvPr id="3" name="Content Placeholder 2"/>
          <p:cNvSpPr>
            <a:spLocks noGrp="1"/>
          </p:cNvSpPr>
          <p:nvPr>
            <p:ph idx="1"/>
          </p:nvPr>
        </p:nvSpPr>
        <p:spPr>
          <a:xfrm>
            <a:off x="767443" y="1910443"/>
            <a:ext cx="11187490" cy="4620986"/>
          </a:xfrm>
        </p:spPr>
        <p:txBody>
          <a:bodyPr>
            <a:normAutofit/>
          </a:bodyPr>
          <a:lstStyle/>
          <a:p>
            <a:r>
              <a:rPr lang="en-US" sz="3200" dirty="0"/>
              <a:t>Prefer multiscreen multitasking, can process info quickly, and are easily distracted</a:t>
            </a:r>
          </a:p>
          <a:p>
            <a:r>
              <a:rPr lang="en-US" sz="3200" dirty="0"/>
              <a:t>Growing up in knowledge boom: Sophisticated and cultured</a:t>
            </a:r>
          </a:p>
          <a:p>
            <a:r>
              <a:rPr lang="en-US" sz="3200" dirty="0"/>
              <a:t>Growing up in global economy: more multi-cultural than millennials</a:t>
            </a:r>
          </a:p>
          <a:p>
            <a:r>
              <a:rPr lang="en-US" sz="3200" dirty="0"/>
              <a:t>Driven to change the world, voluntarist </a:t>
            </a:r>
            <a:r>
              <a:rPr lang="en-US" sz="1200" dirty="0"/>
              <a:t>(Sparks and Honey, “Meet Generation Z: Forget Everything You Learned About Millennials” viewed at </a:t>
            </a:r>
            <a:r>
              <a:rPr lang="en-US" sz="1200" u="sng" dirty="0">
                <a:hlinkClick r:id="rId2"/>
              </a:rPr>
              <a:t>https://www.slideshare.net/sparksandhoney/generation-z-final-june-17</a:t>
            </a:r>
            <a:r>
              <a:rPr lang="en-US" sz="1200" dirty="0"/>
              <a:t>. )</a:t>
            </a:r>
          </a:p>
          <a:p>
            <a:endParaRPr lang="en-US" sz="2800" dirty="0"/>
          </a:p>
          <a:p>
            <a:endParaRPr lang="en-US" sz="2800" dirty="0"/>
          </a:p>
        </p:txBody>
      </p:sp>
    </p:spTree>
    <p:extLst>
      <p:ext uri="{BB962C8B-B14F-4D97-AF65-F5344CB8AC3E}">
        <p14:creationId xmlns:p14="http://schemas.microsoft.com/office/powerpoint/2010/main" val="10708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74907"/>
            <a:ext cx="8610600" cy="1293028"/>
          </a:xfrm>
        </p:spPr>
        <p:txBody>
          <a:bodyPr>
            <a:normAutofit fontScale="90000"/>
          </a:bodyPr>
          <a:lstStyle/>
          <a:p>
            <a:pPr algn="r"/>
            <a:r>
              <a:rPr lang="en-US" sz="6000" b="1" dirty="0" err="1"/>
              <a:t>iGen</a:t>
            </a:r>
            <a:r>
              <a:rPr lang="en-US" sz="6000" b="1" dirty="0"/>
              <a:t> (Gen Z) response</a:t>
            </a:r>
          </a:p>
        </p:txBody>
      </p:sp>
      <p:sp>
        <p:nvSpPr>
          <p:cNvPr id="3" name="Content Placeholder 2"/>
          <p:cNvSpPr>
            <a:spLocks noGrp="1"/>
          </p:cNvSpPr>
          <p:nvPr>
            <p:ph idx="1"/>
          </p:nvPr>
        </p:nvSpPr>
        <p:spPr>
          <a:xfrm>
            <a:off x="767443" y="1910443"/>
            <a:ext cx="11187490" cy="4620986"/>
          </a:xfrm>
        </p:spPr>
        <p:txBody>
          <a:bodyPr>
            <a:normAutofit/>
          </a:bodyPr>
          <a:lstStyle/>
          <a:p>
            <a:r>
              <a:rPr lang="en-US" sz="3200" dirty="0"/>
              <a:t>Exposed to adult themes much earlier</a:t>
            </a:r>
          </a:p>
          <a:p>
            <a:r>
              <a:rPr lang="en-US" sz="3200" dirty="0"/>
              <a:t>Asking and answering bigger questions sooner</a:t>
            </a:r>
          </a:p>
          <a:p>
            <a:r>
              <a:rPr lang="en-US" sz="3200" dirty="0"/>
              <a:t>Independent learners</a:t>
            </a:r>
            <a:endParaRPr lang="en-US" sz="1200" dirty="0"/>
          </a:p>
          <a:p>
            <a:endParaRPr lang="en-US" sz="2800" dirty="0"/>
          </a:p>
          <a:p>
            <a:endParaRPr lang="en-US" sz="2800" dirty="0"/>
          </a:p>
        </p:txBody>
      </p:sp>
    </p:spTree>
    <p:extLst>
      <p:ext uri="{BB962C8B-B14F-4D97-AF65-F5344CB8AC3E}">
        <p14:creationId xmlns:p14="http://schemas.microsoft.com/office/powerpoint/2010/main" val="111935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7" y="135466"/>
            <a:ext cx="11497733" cy="1947333"/>
          </a:xfrm>
        </p:spPr>
        <p:txBody>
          <a:bodyPr>
            <a:normAutofit/>
          </a:bodyPr>
          <a:lstStyle/>
          <a:p>
            <a:pPr algn="r"/>
            <a:r>
              <a:rPr lang="en-US" sz="4800" b="1" dirty="0"/>
              <a:t>Education in America</a:t>
            </a:r>
          </a:p>
        </p:txBody>
      </p:sp>
      <p:sp>
        <p:nvSpPr>
          <p:cNvPr id="3" name="Content Placeholder 2"/>
          <p:cNvSpPr>
            <a:spLocks noGrp="1"/>
          </p:cNvSpPr>
          <p:nvPr>
            <p:ph idx="1"/>
          </p:nvPr>
        </p:nvSpPr>
        <p:spPr>
          <a:xfrm>
            <a:off x="598109" y="2553910"/>
            <a:ext cx="10360805" cy="3491290"/>
          </a:xfrm>
        </p:spPr>
        <p:txBody>
          <a:bodyPr>
            <a:normAutofit/>
          </a:bodyPr>
          <a:lstStyle/>
          <a:p>
            <a:r>
              <a:rPr lang="en-US" sz="4000" dirty="0"/>
              <a:t>Biblical Models </a:t>
            </a:r>
          </a:p>
          <a:p>
            <a:r>
              <a:rPr lang="en-US" sz="4000" dirty="0"/>
              <a:t>Introducing Millennials, and </a:t>
            </a:r>
            <a:r>
              <a:rPr lang="en-US" sz="4000" dirty="0" err="1"/>
              <a:t>iGens</a:t>
            </a:r>
            <a:r>
              <a:rPr lang="en-US" sz="4000" dirty="0"/>
              <a:t> (Gen Z)</a:t>
            </a:r>
          </a:p>
          <a:p>
            <a:r>
              <a:rPr lang="en-US" sz="4000" dirty="0"/>
              <a:t>Connecting: Applying the Biblical Models</a:t>
            </a:r>
          </a:p>
          <a:p>
            <a:endParaRPr lang="en-US" sz="2800" dirty="0"/>
          </a:p>
          <a:p>
            <a:endParaRPr lang="en-US" sz="2800" dirty="0"/>
          </a:p>
          <a:p>
            <a:endParaRPr lang="en-US" dirty="0"/>
          </a:p>
        </p:txBody>
      </p:sp>
    </p:spTree>
    <p:extLst>
      <p:ext uri="{BB962C8B-B14F-4D97-AF65-F5344CB8AC3E}">
        <p14:creationId xmlns:p14="http://schemas.microsoft.com/office/powerpoint/2010/main" val="9377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7116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485467"/>
          </a:xfrm>
        </p:spPr>
      </p:pic>
      <p:sp>
        <p:nvSpPr>
          <p:cNvPr id="6" name="Rectangle 5"/>
          <p:cNvSpPr/>
          <p:nvPr/>
        </p:nvSpPr>
        <p:spPr>
          <a:xfrm>
            <a:off x="7494451" y="6488668"/>
            <a:ext cx="2422458" cy="369332"/>
          </a:xfrm>
          <a:prstGeom prst="rect">
            <a:avLst/>
          </a:prstGeom>
        </p:spPr>
        <p:txBody>
          <a:bodyPr wrap="none">
            <a:spAutoFit/>
          </a:bodyPr>
          <a:lstStyle/>
          <a:p>
            <a:r>
              <a:rPr lang="en-US" dirty="0" err="1">
                <a:latin typeface="CenturyGothic" charset="0"/>
              </a:rPr>
              <a:t>Elevateleaders.com</a:t>
            </a:r>
            <a:endParaRPr lang="en-US" dirty="0">
              <a:latin typeface="CenturyGothic" charset="0"/>
            </a:endParaRPr>
          </a:p>
        </p:txBody>
      </p:sp>
    </p:spTree>
    <p:extLst>
      <p:ext uri="{BB962C8B-B14F-4D97-AF65-F5344CB8AC3E}">
        <p14:creationId xmlns:p14="http://schemas.microsoft.com/office/powerpoint/2010/main" val="17773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85669" cy="6858001"/>
          </a:xfrm>
        </p:spPr>
      </p:pic>
    </p:spTree>
    <p:extLst>
      <p:ext uri="{BB962C8B-B14F-4D97-AF65-F5344CB8AC3E}">
        <p14:creationId xmlns:p14="http://schemas.microsoft.com/office/powerpoint/2010/main" val="12751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434667"/>
          </a:xfrm>
        </p:spPr>
      </p:pic>
      <p:sp>
        <p:nvSpPr>
          <p:cNvPr id="5" name="Rectangle 4"/>
          <p:cNvSpPr/>
          <p:nvPr/>
        </p:nvSpPr>
        <p:spPr>
          <a:xfrm>
            <a:off x="7392852" y="6434667"/>
            <a:ext cx="3332964" cy="369332"/>
          </a:xfrm>
          <a:prstGeom prst="rect">
            <a:avLst/>
          </a:prstGeom>
        </p:spPr>
        <p:txBody>
          <a:bodyPr wrap="none">
            <a:spAutoFit/>
          </a:bodyPr>
          <a:lstStyle/>
          <a:p>
            <a:r>
              <a:rPr lang="en-US" dirty="0" err="1">
                <a:latin typeface="CenturyGothic" charset="0"/>
              </a:rPr>
              <a:t>pic.twitter.com</a:t>
            </a:r>
            <a:r>
              <a:rPr lang="en-US" dirty="0">
                <a:latin typeface="CenturyGothic" charset="0"/>
              </a:rPr>
              <a:t>/7Dm7jbiDsO</a:t>
            </a:r>
            <a:endParaRPr lang="en-US" b="0" i="0" dirty="0">
              <a:effectLst/>
              <a:latin typeface="CenturyGothic" charset="0"/>
            </a:endParaRPr>
          </a:p>
        </p:txBody>
      </p:sp>
    </p:spTree>
    <p:extLst>
      <p:ext uri="{BB962C8B-B14F-4D97-AF65-F5344CB8AC3E}">
        <p14:creationId xmlns:p14="http://schemas.microsoft.com/office/powerpoint/2010/main" val="2039642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733" y="211015"/>
            <a:ext cx="8610600" cy="1293028"/>
          </a:xfrm>
        </p:spPr>
        <p:txBody>
          <a:bodyPr>
            <a:normAutofit fontScale="90000"/>
          </a:bodyPr>
          <a:lstStyle/>
          <a:p>
            <a:pPr algn="r"/>
            <a:r>
              <a:rPr lang="en-US" sz="9600" b="1" dirty="0"/>
              <a:t>Distinctions</a:t>
            </a:r>
            <a:endParaRPr lang="en-US" b="1" dirty="0"/>
          </a:p>
        </p:txBody>
      </p:sp>
      <p:sp>
        <p:nvSpPr>
          <p:cNvPr id="3" name="Content Placeholder 2"/>
          <p:cNvSpPr>
            <a:spLocks noGrp="1"/>
          </p:cNvSpPr>
          <p:nvPr>
            <p:ph idx="1"/>
          </p:nvPr>
        </p:nvSpPr>
        <p:spPr>
          <a:xfrm>
            <a:off x="716643" y="1504043"/>
            <a:ext cx="10360805" cy="5066090"/>
          </a:xfrm>
        </p:spPr>
        <p:txBody>
          <a:bodyPr>
            <a:normAutofit fontScale="92500" lnSpcReduction="10000"/>
          </a:bodyPr>
          <a:lstStyle/>
          <a:p>
            <a:r>
              <a:rPr lang="en-US" sz="3200" dirty="0"/>
              <a:t>(1) </a:t>
            </a:r>
            <a:r>
              <a:rPr lang="en-US" sz="3200" dirty="0" err="1"/>
              <a:t>iGens</a:t>
            </a:r>
            <a:r>
              <a:rPr lang="en-US" sz="3200" dirty="0"/>
              <a:t> have shorter attention spans, </a:t>
            </a:r>
          </a:p>
          <a:p>
            <a:r>
              <a:rPr lang="en-US" sz="3200" dirty="0"/>
              <a:t>(2) </a:t>
            </a:r>
            <a:r>
              <a:rPr lang="en-US" sz="3200" dirty="0" err="1"/>
              <a:t>iGens</a:t>
            </a:r>
            <a:r>
              <a:rPr lang="en-US" sz="3200" dirty="0"/>
              <a:t> are more comfortable with multitasking,</a:t>
            </a:r>
          </a:p>
          <a:p>
            <a:r>
              <a:rPr lang="en-US" sz="3200" dirty="0"/>
              <a:t>(3) Millennials are more price conscious, </a:t>
            </a:r>
          </a:p>
          <a:p>
            <a:r>
              <a:rPr lang="en-US" sz="3200" dirty="0"/>
              <a:t>(4) </a:t>
            </a:r>
            <a:r>
              <a:rPr lang="en-US" sz="3200" dirty="0" err="1"/>
              <a:t>iGens</a:t>
            </a:r>
            <a:r>
              <a:rPr lang="en-US" sz="3200" dirty="0"/>
              <a:t> often start early, </a:t>
            </a:r>
          </a:p>
          <a:p>
            <a:r>
              <a:rPr lang="en-US" sz="3200" dirty="0"/>
              <a:t>(5) </a:t>
            </a:r>
            <a:r>
              <a:rPr lang="en-US" sz="3200" dirty="0" err="1"/>
              <a:t>iGens</a:t>
            </a:r>
            <a:r>
              <a:rPr lang="en-US" sz="3200" dirty="0"/>
              <a:t> are more willing to take chances, more entrepreneurial, </a:t>
            </a:r>
          </a:p>
          <a:p>
            <a:r>
              <a:rPr lang="en-US" sz="3200" dirty="0"/>
              <a:t>(6) </a:t>
            </a:r>
            <a:r>
              <a:rPr lang="en-US" sz="3200" dirty="0" err="1"/>
              <a:t>iGens</a:t>
            </a:r>
            <a:r>
              <a:rPr lang="en-US" sz="3200" dirty="0"/>
              <a:t> have higher expectations, </a:t>
            </a:r>
          </a:p>
          <a:p>
            <a:r>
              <a:rPr lang="en-US" sz="3200" dirty="0"/>
              <a:t>(7) </a:t>
            </a:r>
            <a:r>
              <a:rPr lang="en-US" sz="3200" dirty="0" err="1"/>
              <a:t>iGens</a:t>
            </a:r>
            <a:r>
              <a:rPr lang="en-US" sz="3200" dirty="0"/>
              <a:t> seek to distinguish themselves, value individuality more, and </a:t>
            </a:r>
          </a:p>
          <a:p>
            <a:r>
              <a:rPr lang="en-US" sz="3200" dirty="0"/>
              <a:t>(8) </a:t>
            </a:r>
            <a:r>
              <a:rPr lang="en-US" sz="3200" dirty="0" err="1"/>
              <a:t>iGens</a:t>
            </a:r>
            <a:r>
              <a:rPr lang="en-US" sz="3200" dirty="0"/>
              <a:t> are even more global than Millennials. </a:t>
            </a:r>
            <a:r>
              <a:rPr lang="en-US" sz="1300" dirty="0"/>
              <a:t>George Beall, “8 Key Differences between Gen Z and Millennials” in Huffington Post, Nov. 5, 2016, viewed at </a:t>
            </a:r>
            <a:r>
              <a:rPr lang="en-US" sz="1300" u="sng" dirty="0">
                <a:hlinkClick r:id="rId2"/>
              </a:rPr>
              <a:t>http://www.huffingtonpost.com/george-beall/8-key-differences-between_b_12814200.html</a:t>
            </a:r>
            <a:r>
              <a:rPr lang="en-US" sz="1300" dirty="0"/>
              <a:t>.</a:t>
            </a:r>
          </a:p>
          <a:p>
            <a:endParaRPr lang="en-US" sz="2800" dirty="0"/>
          </a:p>
          <a:p>
            <a:endParaRPr lang="en-US" sz="2800" dirty="0"/>
          </a:p>
          <a:p>
            <a:endParaRPr lang="en-US" dirty="0"/>
          </a:p>
        </p:txBody>
      </p:sp>
    </p:spTree>
    <p:extLst>
      <p:ext uri="{BB962C8B-B14F-4D97-AF65-F5344CB8AC3E}">
        <p14:creationId xmlns:p14="http://schemas.microsoft.com/office/powerpoint/2010/main" val="47001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733" y="211015"/>
            <a:ext cx="8610600" cy="1293028"/>
          </a:xfrm>
        </p:spPr>
        <p:txBody>
          <a:bodyPr>
            <a:normAutofit/>
          </a:bodyPr>
          <a:lstStyle/>
          <a:p>
            <a:pPr algn="r"/>
            <a:r>
              <a:rPr lang="en-US" sz="8000" b="1" dirty="0"/>
              <a:t>commonalities</a:t>
            </a:r>
          </a:p>
        </p:txBody>
      </p:sp>
      <p:sp>
        <p:nvSpPr>
          <p:cNvPr id="3" name="Content Placeholder 2"/>
          <p:cNvSpPr>
            <a:spLocks noGrp="1"/>
          </p:cNvSpPr>
          <p:nvPr>
            <p:ph idx="1"/>
          </p:nvPr>
        </p:nvSpPr>
        <p:spPr>
          <a:xfrm>
            <a:off x="716643" y="1504043"/>
            <a:ext cx="10360805" cy="5066090"/>
          </a:xfrm>
        </p:spPr>
        <p:txBody>
          <a:bodyPr>
            <a:normAutofit lnSpcReduction="10000"/>
          </a:bodyPr>
          <a:lstStyle/>
          <a:p>
            <a:r>
              <a:rPr lang="en-US" sz="2800" dirty="0"/>
              <a:t>(1) transparency is important, </a:t>
            </a:r>
          </a:p>
          <a:p>
            <a:r>
              <a:rPr lang="en-US" sz="2800" dirty="0"/>
              <a:t>(2) metanarrative is okay, </a:t>
            </a:r>
          </a:p>
          <a:p>
            <a:r>
              <a:rPr lang="en-US" sz="2800" dirty="0"/>
              <a:t>(3) personal vulnerability and sincerity is important, </a:t>
            </a:r>
          </a:p>
          <a:p>
            <a:r>
              <a:rPr lang="en-US" sz="2800" dirty="0"/>
              <a:t>(4) both are socially driven and want to be personally involved, </a:t>
            </a:r>
          </a:p>
          <a:p>
            <a:r>
              <a:rPr lang="en-US" sz="2800" dirty="0"/>
              <a:t>(5) significance and meaning is paramount to both, </a:t>
            </a:r>
          </a:p>
          <a:p>
            <a:r>
              <a:rPr lang="en-US" sz="2800" dirty="0"/>
              <a:t>(6) both process great quantities of information, so exegeting culture is relevant, </a:t>
            </a:r>
          </a:p>
          <a:p>
            <a:r>
              <a:rPr lang="en-US" sz="2800" dirty="0"/>
              <a:t>(7) the church is of little relevance, though spirituality is not off the table, </a:t>
            </a:r>
          </a:p>
          <a:p>
            <a:r>
              <a:rPr lang="en-US" sz="2800" dirty="0"/>
              <a:t>(8) participation is viewed as value </a:t>
            </a:r>
          </a:p>
          <a:p>
            <a:endParaRPr lang="en-US" dirty="0"/>
          </a:p>
        </p:txBody>
      </p:sp>
    </p:spTree>
    <p:extLst>
      <p:ext uri="{BB962C8B-B14F-4D97-AF65-F5344CB8AC3E}">
        <p14:creationId xmlns:p14="http://schemas.microsoft.com/office/powerpoint/2010/main" val="202865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200" y="3308195"/>
            <a:ext cx="10317601" cy="3035808"/>
          </a:xfrm>
        </p:spPr>
        <p:txBody>
          <a:bodyPr>
            <a:normAutofit fontScale="90000"/>
          </a:bodyPr>
          <a:lstStyle/>
          <a:p>
            <a:pPr algn="r"/>
            <a:r>
              <a:rPr lang="en-US" sz="10700" b="1" dirty="0"/>
              <a:t>connecting</a:t>
            </a:r>
            <a:br>
              <a:rPr lang="en-US" sz="15100" dirty="0"/>
            </a:br>
            <a:r>
              <a:rPr lang="en-US" dirty="0"/>
              <a:t>applying the biblical models</a:t>
            </a:r>
            <a:br>
              <a:rPr lang="en-US" sz="15100" dirty="0"/>
            </a:br>
            <a:endParaRPr lang="en-US" sz="6600" dirty="0"/>
          </a:p>
        </p:txBody>
      </p:sp>
    </p:spTree>
    <p:extLst>
      <p:ext uri="{BB962C8B-B14F-4D97-AF65-F5344CB8AC3E}">
        <p14:creationId xmlns:p14="http://schemas.microsoft.com/office/powerpoint/2010/main" val="6275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4" y="617415"/>
            <a:ext cx="8610600" cy="1293028"/>
          </a:xfrm>
        </p:spPr>
        <p:txBody>
          <a:bodyPr>
            <a:normAutofit fontScale="90000"/>
          </a:bodyPr>
          <a:lstStyle/>
          <a:p>
            <a:pPr algn="r"/>
            <a:r>
              <a:rPr lang="en-US" sz="9600" b="1" dirty="0"/>
              <a:t>appeal</a:t>
            </a:r>
            <a:endParaRPr lang="en-US" b="1" dirty="0"/>
          </a:p>
        </p:txBody>
      </p:sp>
      <p:sp>
        <p:nvSpPr>
          <p:cNvPr id="3" name="Content Placeholder 2"/>
          <p:cNvSpPr>
            <a:spLocks noGrp="1"/>
          </p:cNvSpPr>
          <p:nvPr>
            <p:ph idx="1"/>
          </p:nvPr>
        </p:nvSpPr>
        <p:spPr>
          <a:xfrm>
            <a:off x="615043" y="2689376"/>
            <a:ext cx="11212891" cy="4620986"/>
          </a:xfrm>
        </p:spPr>
        <p:txBody>
          <a:bodyPr/>
          <a:lstStyle/>
          <a:p>
            <a:r>
              <a:rPr lang="en-US" sz="3200" dirty="0"/>
              <a:t>“We are ambassadors for Christ, as though God were making an appeal through us; we beg you on behalf of Christ, be reconciled to God”  – 2 Corinthians 5:20</a:t>
            </a:r>
          </a:p>
          <a:p>
            <a:endParaRPr lang="en-US" sz="3200" dirty="0"/>
          </a:p>
          <a:p>
            <a:r>
              <a:rPr lang="en-US" sz="3200" dirty="0"/>
              <a:t>“Taste and see that the Lord is good” – Psalm 34:8</a:t>
            </a:r>
          </a:p>
          <a:p>
            <a:pPr lvl="1"/>
            <a:r>
              <a:rPr lang="en-US" sz="2600" dirty="0"/>
              <a:t>Initial appeal for believers</a:t>
            </a:r>
          </a:p>
          <a:p>
            <a:pPr lvl="1"/>
            <a:r>
              <a:rPr lang="en-US" sz="2600" dirty="0"/>
              <a:t>Secondary application for unbelievers</a:t>
            </a:r>
          </a:p>
          <a:p>
            <a:endParaRPr lang="en-US" sz="2800" dirty="0"/>
          </a:p>
          <a:p>
            <a:endParaRPr lang="en-US" dirty="0"/>
          </a:p>
        </p:txBody>
      </p:sp>
    </p:spTree>
    <p:extLst>
      <p:ext uri="{BB962C8B-B14F-4D97-AF65-F5344CB8AC3E}">
        <p14:creationId xmlns:p14="http://schemas.microsoft.com/office/powerpoint/2010/main" val="12922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82" y="77943"/>
            <a:ext cx="10058400" cy="1609344"/>
          </a:xfrm>
        </p:spPr>
        <p:txBody>
          <a:bodyPr/>
          <a:lstStyle/>
          <a:p>
            <a:pPr algn="r"/>
            <a:r>
              <a:rPr lang="en-US" sz="9600" b="1" dirty="0"/>
              <a:t>Taste and see</a:t>
            </a:r>
            <a:endParaRPr lang="en-US" b="1" dirty="0"/>
          </a:p>
        </p:txBody>
      </p:sp>
      <p:sp>
        <p:nvSpPr>
          <p:cNvPr id="3" name="Content Placeholder 2"/>
          <p:cNvSpPr>
            <a:spLocks noGrp="1"/>
          </p:cNvSpPr>
          <p:nvPr>
            <p:ph idx="1"/>
          </p:nvPr>
        </p:nvSpPr>
        <p:spPr>
          <a:xfrm>
            <a:off x="479576" y="1639510"/>
            <a:ext cx="10360805" cy="5218490"/>
          </a:xfrm>
        </p:spPr>
        <p:txBody>
          <a:bodyPr>
            <a:normAutofit/>
          </a:bodyPr>
          <a:lstStyle/>
          <a:p>
            <a:r>
              <a:rPr lang="en-US" sz="3200" dirty="0"/>
              <a:t>Invites one to become personally engaged in the worldview</a:t>
            </a:r>
          </a:p>
          <a:p>
            <a:r>
              <a:rPr lang="en-US" sz="3200" dirty="0"/>
              <a:t>Adds personal connectivity, vulnerability, authenticity</a:t>
            </a:r>
          </a:p>
          <a:p>
            <a:r>
              <a:rPr lang="en-US" sz="3200" dirty="0"/>
              <a:t>Is transparent about source of authority (Gen 1, </a:t>
            </a:r>
            <a:r>
              <a:rPr lang="en-US" sz="3200" dirty="0" err="1"/>
              <a:t>Prov</a:t>
            </a:r>
            <a:r>
              <a:rPr lang="en-US" sz="3200" dirty="0"/>
              <a:t> 1:7, 2:6, 9:10, </a:t>
            </a:r>
            <a:r>
              <a:rPr lang="en-US" sz="3200" dirty="0" err="1"/>
              <a:t>Ecc</a:t>
            </a:r>
            <a:r>
              <a:rPr lang="en-US" sz="3200" dirty="0"/>
              <a:t> 3:11, </a:t>
            </a:r>
            <a:r>
              <a:rPr lang="en-US" sz="3200" dirty="0" err="1"/>
              <a:t>Jn</a:t>
            </a:r>
            <a:r>
              <a:rPr lang="en-US" sz="3200" dirty="0"/>
              <a:t> 1:1, Rom 1:20) – works from the existence of the Biblical God</a:t>
            </a:r>
          </a:p>
          <a:p>
            <a:r>
              <a:rPr lang="en-US" sz="3200" dirty="0"/>
              <a:t>Asserts significance and meaning, with metanarrative (not arguing to inerrancy, but arguing from it)</a:t>
            </a:r>
          </a:p>
          <a:p>
            <a:endParaRPr lang="en-US" sz="2800" dirty="0"/>
          </a:p>
          <a:p>
            <a:endParaRPr lang="en-US" sz="2800" dirty="0"/>
          </a:p>
          <a:p>
            <a:endParaRPr lang="en-US" dirty="0"/>
          </a:p>
        </p:txBody>
      </p:sp>
    </p:spTree>
    <p:extLst>
      <p:ext uri="{BB962C8B-B14F-4D97-AF65-F5344CB8AC3E}">
        <p14:creationId xmlns:p14="http://schemas.microsoft.com/office/powerpoint/2010/main" val="196898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82" y="77943"/>
            <a:ext cx="10058400" cy="1609344"/>
          </a:xfrm>
        </p:spPr>
        <p:txBody>
          <a:bodyPr/>
          <a:lstStyle/>
          <a:p>
            <a:pPr algn="r"/>
            <a:r>
              <a:rPr lang="en-US" sz="9600" b="1" dirty="0"/>
              <a:t>Taste and see</a:t>
            </a:r>
            <a:endParaRPr lang="en-US" b="1" dirty="0"/>
          </a:p>
        </p:txBody>
      </p:sp>
      <p:sp>
        <p:nvSpPr>
          <p:cNvPr id="3" name="Content Placeholder 2"/>
          <p:cNvSpPr>
            <a:spLocks noGrp="1"/>
          </p:cNvSpPr>
          <p:nvPr>
            <p:ph idx="1"/>
          </p:nvPr>
        </p:nvSpPr>
        <p:spPr>
          <a:xfrm>
            <a:off x="479576" y="1639510"/>
            <a:ext cx="10360805" cy="5218490"/>
          </a:xfrm>
        </p:spPr>
        <p:txBody>
          <a:bodyPr>
            <a:normAutofit/>
          </a:bodyPr>
          <a:lstStyle/>
          <a:p>
            <a:r>
              <a:rPr lang="en-US" sz="3200" dirty="0"/>
              <a:t>Exegetes culture, providing context and meaning</a:t>
            </a:r>
          </a:p>
          <a:p>
            <a:r>
              <a:rPr lang="en-US" sz="3200" dirty="0"/>
              <a:t>Demonstrates His character as individually relational and personally engaged.</a:t>
            </a:r>
          </a:p>
          <a:p>
            <a:r>
              <a:rPr lang="en-US" sz="3200" dirty="0"/>
              <a:t>Shows that He has ultimate participation, investment</a:t>
            </a:r>
          </a:p>
          <a:p>
            <a:r>
              <a:rPr lang="en-US" sz="3200" dirty="0"/>
              <a:t>Not accessible through effort, religious systems, or inauthentic faith communities</a:t>
            </a:r>
            <a:endParaRPr lang="en-US" sz="2800" dirty="0"/>
          </a:p>
          <a:p>
            <a:endParaRPr lang="en-US" sz="2800" dirty="0"/>
          </a:p>
          <a:p>
            <a:endParaRPr lang="en-US" dirty="0"/>
          </a:p>
        </p:txBody>
      </p:sp>
    </p:spTree>
    <p:extLst>
      <p:ext uri="{BB962C8B-B14F-4D97-AF65-F5344CB8AC3E}">
        <p14:creationId xmlns:p14="http://schemas.microsoft.com/office/powerpoint/2010/main" val="107933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200" y="3308195"/>
            <a:ext cx="10317601" cy="3035808"/>
          </a:xfrm>
        </p:spPr>
        <p:txBody>
          <a:bodyPr>
            <a:normAutofit fontScale="90000"/>
          </a:bodyPr>
          <a:lstStyle/>
          <a:p>
            <a:pPr algn="r"/>
            <a:r>
              <a:rPr lang="en-US" sz="15100" b="1" dirty="0"/>
              <a:t>Biblical </a:t>
            </a:r>
            <a:r>
              <a:rPr lang="en-US" sz="15100" dirty="0"/>
              <a:t>Models</a:t>
            </a:r>
            <a:br>
              <a:rPr lang="en-US" sz="15100" dirty="0"/>
            </a:br>
            <a:r>
              <a:rPr lang="en-US" dirty="0"/>
              <a:t>for EDUCATION AND COMMUNICATION</a:t>
            </a:r>
            <a:endParaRPr lang="en-US" sz="6600" dirty="0"/>
          </a:p>
        </p:txBody>
      </p:sp>
    </p:spTree>
    <p:extLst>
      <p:ext uri="{BB962C8B-B14F-4D97-AF65-F5344CB8AC3E}">
        <p14:creationId xmlns:p14="http://schemas.microsoft.com/office/powerpoint/2010/main" val="1837025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82" y="77943"/>
            <a:ext cx="10058400" cy="1609344"/>
          </a:xfrm>
        </p:spPr>
        <p:txBody>
          <a:bodyPr/>
          <a:lstStyle/>
          <a:p>
            <a:pPr algn="r"/>
            <a:r>
              <a:rPr lang="en-US" sz="9600" b="1" dirty="0"/>
              <a:t>Taste and see</a:t>
            </a:r>
            <a:endParaRPr lang="en-US" b="1" dirty="0"/>
          </a:p>
        </p:txBody>
      </p:sp>
      <p:sp>
        <p:nvSpPr>
          <p:cNvPr id="3" name="Content Placeholder 2"/>
          <p:cNvSpPr>
            <a:spLocks noGrp="1"/>
          </p:cNvSpPr>
          <p:nvPr>
            <p:ph idx="1"/>
          </p:nvPr>
        </p:nvSpPr>
        <p:spPr>
          <a:xfrm>
            <a:off x="479576" y="1639510"/>
            <a:ext cx="10360805" cy="5218490"/>
          </a:xfrm>
        </p:spPr>
        <p:txBody>
          <a:bodyPr>
            <a:normAutofit/>
          </a:bodyPr>
          <a:lstStyle/>
          <a:p>
            <a:r>
              <a:rPr lang="en-US" sz="3200" dirty="0"/>
              <a:t>We become personally connected to Him in His death, burial, resurrection</a:t>
            </a:r>
          </a:p>
          <a:p>
            <a:r>
              <a:rPr lang="en-US" sz="3200" dirty="0"/>
              <a:t>We become new creatures with significance and meaning</a:t>
            </a:r>
          </a:p>
          <a:p>
            <a:r>
              <a:rPr lang="en-US" sz="3200" dirty="0"/>
              <a:t>We become His workmanship designed to personally interact with Him and others</a:t>
            </a:r>
          </a:p>
          <a:p>
            <a:r>
              <a:rPr lang="en-US" sz="3200" dirty="0"/>
              <a:t>We are to be active and engaged in benefitting others</a:t>
            </a:r>
          </a:p>
          <a:p>
            <a:endParaRPr lang="en-US" sz="2800" dirty="0"/>
          </a:p>
          <a:p>
            <a:endParaRPr lang="en-US" sz="2800" dirty="0"/>
          </a:p>
          <a:p>
            <a:endParaRPr lang="en-US" dirty="0"/>
          </a:p>
        </p:txBody>
      </p:sp>
    </p:spTree>
    <p:extLst>
      <p:ext uri="{BB962C8B-B14F-4D97-AF65-F5344CB8AC3E}">
        <p14:creationId xmlns:p14="http://schemas.microsoft.com/office/powerpoint/2010/main" val="194686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82" y="77943"/>
            <a:ext cx="10058400" cy="1609344"/>
          </a:xfrm>
        </p:spPr>
        <p:txBody>
          <a:bodyPr/>
          <a:lstStyle/>
          <a:p>
            <a:pPr algn="r"/>
            <a:r>
              <a:rPr lang="en-US" sz="9600" b="1" dirty="0"/>
              <a:t>Taste and see</a:t>
            </a:r>
            <a:endParaRPr lang="en-US" b="1" dirty="0"/>
          </a:p>
        </p:txBody>
      </p:sp>
      <p:sp>
        <p:nvSpPr>
          <p:cNvPr id="3" name="Content Placeholder 2"/>
          <p:cNvSpPr>
            <a:spLocks noGrp="1"/>
          </p:cNvSpPr>
          <p:nvPr>
            <p:ph idx="1"/>
          </p:nvPr>
        </p:nvSpPr>
        <p:spPr>
          <a:xfrm>
            <a:off x="479576" y="1639510"/>
            <a:ext cx="10360805" cy="5218490"/>
          </a:xfrm>
        </p:spPr>
        <p:txBody>
          <a:bodyPr>
            <a:normAutofit/>
          </a:bodyPr>
          <a:lstStyle/>
          <a:p>
            <a:r>
              <a:rPr lang="en-US" sz="3200" dirty="0"/>
              <a:t>He lives within us to commune with us</a:t>
            </a:r>
          </a:p>
          <a:p>
            <a:r>
              <a:rPr lang="en-US" sz="3200" dirty="0"/>
              <a:t>He places us in community to engage life with others</a:t>
            </a:r>
          </a:p>
          <a:p>
            <a:r>
              <a:rPr lang="en-US" sz="3200" dirty="0"/>
              <a:t>We grow in the knowledge of Him and His grand plan</a:t>
            </a:r>
          </a:p>
          <a:p>
            <a:r>
              <a:rPr lang="en-US" sz="3200" dirty="0"/>
              <a:t>There is significance in even the most menial of tasks</a:t>
            </a:r>
          </a:p>
          <a:p>
            <a:r>
              <a:rPr lang="en-US" sz="3200" dirty="0"/>
              <a:t>Our lifetime is filled with purpose, hope, and anticipation</a:t>
            </a:r>
          </a:p>
          <a:p>
            <a:endParaRPr lang="en-US" sz="3200" dirty="0"/>
          </a:p>
          <a:p>
            <a:endParaRPr lang="en-US" sz="2800" dirty="0"/>
          </a:p>
          <a:p>
            <a:endParaRPr lang="en-US" sz="2800" dirty="0"/>
          </a:p>
          <a:p>
            <a:endParaRPr lang="en-US" dirty="0"/>
          </a:p>
        </p:txBody>
      </p:sp>
    </p:spTree>
    <p:extLst>
      <p:ext uri="{BB962C8B-B14F-4D97-AF65-F5344CB8AC3E}">
        <p14:creationId xmlns:p14="http://schemas.microsoft.com/office/powerpoint/2010/main" val="80937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82" y="77943"/>
            <a:ext cx="10058400" cy="1609344"/>
          </a:xfrm>
        </p:spPr>
        <p:txBody>
          <a:bodyPr/>
          <a:lstStyle/>
          <a:p>
            <a:pPr algn="r"/>
            <a:r>
              <a:rPr lang="en-US" sz="9600" b="1" dirty="0"/>
              <a:t>Taste and see</a:t>
            </a:r>
            <a:endParaRPr lang="en-US" b="1" dirty="0"/>
          </a:p>
        </p:txBody>
      </p:sp>
      <p:sp>
        <p:nvSpPr>
          <p:cNvPr id="3" name="Content Placeholder 2"/>
          <p:cNvSpPr>
            <a:spLocks noGrp="1"/>
          </p:cNvSpPr>
          <p:nvPr>
            <p:ph idx="1"/>
          </p:nvPr>
        </p:nvSpPr>
        <p:spPr>
          <a:xfrm>
            <a:off x="784376" y="2282977"/>
            <a:ext cx="11021206" cy="5218490"/>
          </a:xfrm>
        </p:spPr>
        <p:txBody>
          <a:bodyPr>
            <a:normAutofit/>
          </a:bodyPr>
          <a:lstStyle/>
          <a:p>
            <a:r>
              <a:rPr lang="en-US" sz="3200" dirty="0"/>
              <a:t>The message never changes, but the language of the audience does.</a:t>
            </a:r>
          </a:p>
          <a:p>
            <a:endParaRPr lang="en-US" sz="3200" dirty="0"/>
          </a:p>
          <a:p>
            <a:r>
              <a:rPr lang="en-US" sz="3200" dirty="0"/>
              <a:t>Are we ready to connect with the present generation and invite them to taste and see that the Lord is good?</a:t>
            </a:r>
          </a:p>
          <a:p>
            <a:endParaRPr lang="en-US" sz="3200" dirty="0"/>
          </a:p>
          <a:p>
            <a:r>
              <a:rPr lang="en-US" sz="2400" dirty="0"/>
              <a:t>Adapted from </a:t>
            </a:r>
            <a:r>
              <a:rPr lang="en-US" sz="2400" dirty="0">
                <a:hlinkClick r:id="rId2"/>
              </a:rPr>
              <a:t>http://www.drcone.com/2017/04/20/communicating-biblical-worldview-millennials-igens-taste-see-apologetics/</a:t>
            </a:r>
            <a:endParaRPr lang="en-US" sz="2400" dirty="0"/>
          </a:p>
          <a:p>
            <a:endParaRPr lang="en-US" sz="2400" dirty="0"/>
          </a:p>
          <a:p>
            <a:endParaRPr lang="en-US" sz="2800" dirty="0"/>
          </a:p>
          <a:p>
            <a:endParaRPr lang="en-US" sz="2800" dirty="0"/>
          </a:p>
          <a:p>
            <a:endParaRPr lang="en-US" dirty="0"/>
          </a:p>
        </p:txBody>
      </p:sp>
    </p:spTree>
    <p:extLst>
      <p:ext uri="{BB962C8B-B14F-4D97-AF65-F5344CB8AC3E}">
        <p14:creationId xmlns:p14="http://schemas.microsoft.com/office/powerpoint/2010/main" val="6808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41" y="764373"/>
            <a:ext cx="11127059" cy="1293028"/>
          </a:xfrm>
        </p:spPr>
        <p:txBody>
          <a:bodyPr>
            <a:noAutofit/>
          </a:bodyPr>
          <a:lstStyle/>
          <a:p>
            <a:r>
              <a:rPr lang="en-US" sz="4400" b="1" dirty="0"/>
              <a:t>4 Core Ingredients of Any Discipline</a:t>
            </a:r>
          </a:p>
        </p:txBody>
      </p:sp>
      <p:sp>
        <p:nvSpPr>
          <p:cNvPr id="3" name="Content Placeholder 2"/>
          <p:cNvSpPr>
            <a:spLocks noGrp="1"/>
          </p:cNvSpPr>
          <p:nvPr>
            <p:ph idx="1"/>
          </p:nvPr>
        </p:nvSpPr>
        <p:spPr/>
        <p:txBody>
          <a:bodyPr>
            <a:noAutofit/>
          </a:bodyPr>
          <a:lstStyle/>
          <a:p>
            <a:r>
              <a:rPr lang="en-US" sz="3000" dirty="0"/>
              <a:t>Descriptive: Premises and presuppositions</a:t>
            </a:r>
          </a:p>
          <a:p>
            <a:r>
              <a:rPr lang="en-US" sz="3000" dirty="0"/>
              <a:t>Descriptive: Statements of reality</a:t>
            </a:r>
          </a:p>
          <a:p>
            <a:r>
              <a:rPr lang="en-US" sz="3000" dirty="0"/>
              <a:t>Prescriptive: Applications for the individual</a:t>
            </a:r>
          </a:p>
          <a:p>
            <a:r>
              <a:rPr lang="en-US" sz="3000" dirty="0"/>
              <a:t>Prescriptive: Applications for broader society</a:t>
            </a:r>
          </a:p>
          <a:p>
            <a:r>
              <a:rPr lang="en-US" sz="3000" dirty="0"/>
              <a:t>Are there really 4 core ingredients for:</a:t>
            </a:r>
          </a:p>
          <a:p>
            <a:pPr lvl="1"/>
            <a:r>
              <a:rPr lang="en-US" sz="3000" dirty="0"/>
              <a:t>Math</a:t>
            </a:r>
          </a:p>
          <a:p>
            <a:pPr lvl="1"/>
            <a:r>
              <a:rPr lang="en-US" sz="3000" dirty="0"/>
              <a:t>Science</a:t>
            </a:r>
          </a:p>
          <a:p>
            <a:pPr lvl="1"/>
            <a:r>
              <a:rPr lang="en-US" sz="3000" dirty="0"/>
              <a:t>Social studies and History</a:t>
            </a:r>
          </a:p>
          <a:p>
            <a:pPr lvl="1"/>
            <a:r>
              <a:rPr lang="en-US" sz="3000" dirty="0"/>
              <a:t>Language skills</a:t>
            </a:r>
          </a:p>
        </p:txBody>
      </p:sp>
    </p:spTree>
    <p:extLst>
      <p:ext uri="{BB962C8B-B14F-4D97-AF65-F5344CB8AC3E}">
        <p14:creationId xmlns:p14="http://schemas.microsoft.com/office/powerpoint/2010/main" val="353426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5466"/>
            <a:ext cx="10058400" cy="1947333"/>
          </a:xfrm>
        </p:spPr>
        <p:txBody>
          <a:bodyPr>
            <a:normAutofit/>
          </a:bodyPr>
          <a:lstStyle/>
          <a:p>
            <a:pPr algn="r"/>
            <a:r>
              <a:rPr lang="en-US" sz="6000" b="1" dirty="0"/>
              <a:t>Biblical models</a:t>
            </a:r>
          </a:p>
        </p:txBody>
      </p:sp>
      <p:sp>
        <p:nvSpPr>
          <p:cNvPr id="5" name="Content Placeholder 4">
            <a:extLst>
              <a:ext uri="{FF2B5EF4-FFF2-40B4-BE49-F238E27FC236}">
                <a16:creationId xmlns:a16="http://schemas.microsoft.com/office/drawing/2014/main" id="{951247C0-9D1C-814E-AE4E-890B31D041E2}"/>
              </a:ext>
            </a:extLst>
          </p:cNvPr>
          <p:cNvSpPr>
            <a:spLocks noGrp="1"/>
          </p:cNvSpPr>
          <p:nvPr>
            <p:ph idx="1"/>
          </p:nvPr>
        </p:nvSpPr>
        <p:spPr/>
        <p:txBody>
          <a:bodyPr/>
          <a:lstStyle/>
          <a:p>
            <a:endParaRPr lang="en-US"/>
          </a:p>
        </p:txBody>
      </p:sp>
      <p:pic>
        <p:nvPicPr>
          <p:cNvPr id="6" name="Content Placeholder 3" descr="Components of Worldview.jpg">
            <a:extLst>
              <a:ext uri="{FF2B5EF4-FFF2-40B4-BE49-F238E27FC236}">
                <a16:creationId xmlns:a16="http://schemas.microsoft.com/office/drawing/2014/main" id="{2F482149-2413-484E-AF97-73E580B07E8B}"/>
              </a:ext>
            </a:extLst>
          </p:cNvPr>
          <p:cNvPicPr>
            <a:picLocks noChangeAspect="1"/>
          </p:cNvPicPr>
          <p:nvPr/>
        </p:nvPicPr>
        <p:blipFill>
          <a:blip r:embed="rId2"/>
          <a:srcRect l="-4579" r="-4579"/>
          <a:stretch>
            <a:fillRect/>
          </a:stretch>
        </p:blipFill>
        <p:spPr>
          <a:xfrm>
            <a:off x="-532471" y="0"/>
            <a:ext cx="13256941" cy="6858000"/>
          </a:xfrm>
          <a:prstGeom prst="rect">
            <a:avLst/>
          </a:prstGeom>
        </p:spPr>
      </p:pic>
    </p:spTree>
    <p:extLst>
      <p:ext uri="{BB962C8B-B14F-4D97-AF65-F5344CB8AC3E}">
        <p14:creationId xmlns:p14="http://schemas.microsoft.com/office/powerpoint/2010/main" val="353031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7" y="441960"/>
            <a:ext cx="10018713" cy="1752599"/>
          </a:xfrm>
        </p:spPr>
        <p:txBody>
          <a:bodyPr>
            <a:normAutofit/>
          </a:bodyPr>
          <a:lstStyle/>
          <a:p>
            <a:r>
              <a:rPr lang="en-US" sz="6000" b="1" dirty="0"/>
              <a:t>The Worldview Process</a:t>
            </a:r>
          </a:p>
        </p:txBody>
      </p:sp>
      <p:sp>
        <p:nvSpPr>
          <p:cNvPr id="4" name="Text Placeholder 3"/>
          <p:cNvSpPr>
            <a:spLocks noGrp="1"/>
          </p:cNvSpPr>
          <p:nvPr>
            <p:ph sz="half" idx="1"/>
          </p:nvPr>
        </p:nvSpPr>
        <p:spPr/>
        <p:txBody>
          <a:bodyPr>
            <a:normAutofit/>
          </a:bodyPr>
          <a:lstStyle/>
          <a:p>
            <a:r>
              <a:rPr lang="en-US" sz="3200" dirty="0"/>
              <a:t>On broad application: </a:t>
            </a:r>
            <a:r>
              <a:rPr lang="en-US" sz="3200" dirty="0" err="1"/>
              <a:t>Prov</a:t>
            </a:r>
            <a:r>
              <a:rPr lang="en-US" sz="3200" dirty="0"/>
              <a:t> 14:34, Gal 6:9-10</a:t>
            </a:r>
          </a:p>
          <a:p>
            <a:r>
              <a:rPr lang="en-US" sz="3200" dirty="0"/>
              <a:t>On individual application: Jn 17:3, Rom 12:1-2</a:t>
            </a:r>
          </a:p>
          <a:p>
            <a:r>
              <a:rPr lang="en-US" sz="3200" dirty="0"/>
              <a:t>On reality: Jn 6:47, 16:4</a:t>
            </a:r>
          </a:p>
          <a:p>
            <a:r>
              <a:rPr lang="en-US" sz="3200" dirty="0"/>
              <a:t>On first principles: </a:t>
            </a:r>
            <a:r>
              <a:rPr lang="en-US" sz="3200" dirty="0" err="1"/>
              <a:t>Prov</a:t>
            </a:r>
            <a:r>
              <a:rPr lang="en-US" sz="3200" dirty="0"/>
              <a:t> 1:7, 9:10, 2:6</a:t>
            </a:r>
          </a:p>
          <a:p>
            <a:endParaRPr lang="en-US" sz="3200" dirty="0"/>
          </a:p>
        </p:txBody>
      </p:sp>
      <p:sp>
        <p:nvSpPr>
          <p:cNvPr id="5" name="Content Placeholder 4"/>
          <p:cNvSpPr>
            <a:spLocks noGrp="1"/>
          </p:cNvSpPr>
          <p:nvPr>
            <p:ph sz="half" idx="2"/>
          </p:nvPr>
        </p:nvSpPr>
        <p:spPr/>
        <p:txBody>
          <a:bodyPr>
            <a:normAutofit/>
          </a:bodyPr>
          <a:lstStyle/>
          <a:p>
            <a:r>
              <a:rPr lang="en-US" sz="3200" dirty="0"/>
              <a:t>On broad application: </a:t>
            </a:r>
            <a:r>
              <a:rPr lang="en-US" sz="3200" dirty="0" err="1"/>
              <a:t>Eph</a:t>
            </a:r>
            <a:r>
              <a:rPr lang="en-US" sz="3200" dirty="0"/>
              <a:t> 4:11-13</a:t>
            </a:r>
          </a:p>
          <a:p>
            <a:r>
              <a:rPr lang="en-US" sz="3200" dirty="0"/>
              <a:t>On individual application: </a:t>
            </a:r>
            <a:r>
              <a:rPr lang="en-US" sz="3200" dirty="0" err="1"/>
              <a:t>Eph</a:t>
            </a:r>
            <a:r>
              <a:rPr lang="en-US" sz="3200" dirty="0"/>
              <a:t> 4:1</a:t>
            </a:r>
          </a:p>
          <a:p>
            <a:r>
              <a:rPr lang="en-US" sz="3200" dirty="0"/>
              <a:t>On reality: </a:t>
            </a:r>
            <a:r>
              <a:rPr lang="en-US" sz="3200" dirty="0" err="1"/>
              <a:t>Eph</a:t>
            </a:r>
            <a:r>
              <a:rPr lang="en-US" sz="3200" dirty="0"/>
              <a:t> 1:4-13</a:t>
            </a:r>
          </a:p>
          <a:p>
            <a:r>
              <a:rPr lang="en-US" sz="3200" dirty="0"/>
              <a:t>On first principles: </a:t>
            </a:r>
            <a:r>
              <a:rPr lang="en-US" sz="3200" dirty="0" err="1"/>
              <a:t>Eph</a:t>
            </a:r>
            <a:r>
              <a:rPr lang="en-US" sz="3200" dirty="0"/>
              <a:t> 1:17-21</a:t>
            </a:r>
          </a:p>
          <a:p>
            <a:endParaRPr lang="en-US" sz="3200" dirty="0"/>
          </a:p>
        </p:txBody>
      </p:sp>
    </p:spTree>
    <p:extLst>
      <p:ext uri="{BB962C8B-B14F-4D97-AF65-F5344CB8AC3E}">
        <p14:creationId xmlns:p14="http://schemas.microsoft.com/office/powerpoint/2010/main" val="45795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Autofit/>
          </a:bodyPr>
          <a:lstStyle/>
          <a:p>
            <a:r>
              <a:rPr lang="en-US" sz="5400" b="1" dirty="0"/>
              <a:t>The Integrative Deficiency</a:t>
            </a:r>
          </a:p>
        </p:txBody>
      </p:sp>
      <p:sp>
        <p:nvSpPr>
          <p:cNvPr id="3" name="Content Placeholder 2"/>
          <p:cNvSpPr>
            <a:spLocks noGrp="1"/>
          </p:cNvSpPr>
          <p:nvPr>
            <p:ph idx="1"/>
          </p:nvPr>
        </p:nvSpPr>
        <p:spPr>
          <a:xfrm>
            <a:off x="685800" y="2319454"/>
            <a:ext cx="10820400" cy="3899231"/>
          </a:xfrm>
        </p:spPr>
        <p:txBody>
          <a:bodyPr>
            <a:noAutofit/>
          </a:bodyPr>
          <a:lstStyle/>
          <a:p>
            <a:r>
              <a:rPr lang="en-US" sz="3600" dirty="0"/>
              <a:t>Building on another foundation, 1 </a:t>
            </a:r>
            <a:r>
              <a:rPr lang="en-US" sz="3600" dirty="0" err="1"/>
              <a:t>Cor</a:t>
            </a:r>
            <a:r>
              <a:rPr lang="en-US" sz="3600" dirty="0"/>
              <a:t> 3:9-11</a:t>
            </a:r>
          </a:p>
          <a:p>
            <a:r>
              <a:rPr lang="en-US" sz="3600" dirty="0"/>
              <a:t>Promoting conflicting descriptions of reality, Jam 3:15-17</a:t>
            </a:r>
          </a:p>
          <a:p>
            <a:r>
              <a:rPr lang="en-US" sz="3600" dirty="0"/>
              <a:t>Promoting conformity versus </a:t>
            </a:r>
            <a:r>
              <a:rPr lang="en-US" sz="3600" dirty="0" err="1"/>
              <a:t>transformity</a:t>
            </a:r>
            <a:r>
              <a:rPr lang="en-US" sz="3600" dirty="0"/>
              <a:t>, Rom 12:1-2</a:t>
            </a:r>
          </a:p>
          <a:p>
            <a:r>
              <a:rPr lang="en-US" sz="3600" dirty="0"/>
              <a:t>Creating wrongheaded movements, Gal 2:12-13</a:t>
            </a:r>
          </a:p>
        </p:txBody>
      </p:sp>
    </p:spTree>
    <p:extLst>
      <p:ext uri="{BB962C8B-B14F-4D97-AF65-F5344CB8AC3E}">
        <p14:creationId xmlns:p14="http://schemas.microsoft.com/office/powerpoint/2010/main" val="211700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79883"/>
            <a:ext cx="10018713" cy="1752599"/>
          </a:xfrm>
        </p:spPr>
        <p:txBody>
          <a:bodyPr>
            <a:normAutofit/>
          </a:bodyPr>
          <a:lstStyle/>
          <a:p>
            <a:r>
              <a:rPr lang="en-US" sz="6000" b="1" dirty="0"/>
              <a:t>4 Practical Principles</a:t>
            </a:r>
          </a:p>
        </p:txBody>
      </p:sp>
      <p:sp>
        <p:nvSpPr>
          <p:cNvPr id="3" name="Content Placeholder 2"/>
          <p:cNvSpPr>
            <a:spLocks noGrp="1"/>
          </p:cNvSpPr>
          <p:nvPr>
            <p:ph idx="1"/>
          </p:nvPr>
        </p:nvSpPr>
        <p:spPr>
          <a:xfrm>
            <a:off x="602166" y="2032483"/>
            <a:ext cx="10900857" cy="4825518"/>
          </a:xfrm>
        </p:spPr>
        <p:txBody>
          <a:bodyPr>
            <a:noAutofit/>
          </a:bodyPr>
          <a:lstStyle/>
          <a:p>
            <a:r>
              <a:rPr lang="en-US" sz="2800" b="1" dirty="0"/>
              <a:t>Introduce course (and perhaps classes) with a Biblical perspective of the field of study</a:t>
            </a:r>
          </a:p>
          <a:p>
            <a:r>
              <a:rPr lang="en-US" sz="2800" b="1" dirty="0"/>
              <a:t>Identify which of the four categories a teaching unit fits in, and put into worldview context (if ethics, then explain epistemology and metaphysics that leads to the prescription, etc.)</a:t>
            </a:r>
          </a:p>
          <a:p>
            <a:r>
              <a:rPr lang="en-US" sz="2800" b="1" dirty="0"/>
              <a:t>Deliberately teach students to do the same thing (locate among the 4, and understand implications in the other 3)</a:t>
            </a:r>
          </a:p>
          <a:p>
            <a:r>
              <a:rPr lang="en-US" sz="2800" b="1" dirty="0"/>
              <a:t>Be transparent about where your ideas come from and how you arrived at them: every class is a worldview class (teaching students how to think about viewing the world)</a:t>
            </a:r>
          </a:p>
          <a:p>
            <a:endParaRPr lang="en-US" sz="2800" b="1" dirty="0"/>
          </a:p>
          <a:p>
            <a:endParaRPr lang="en-US" sz="2800" b="1" dirty="0"/>
          </a:p>
          <a:p>
            <a:endParaRPr lang="en-US" sz="2800" b="1" dirty="0"/>
          </a:p>
          <a:p>
            <a:endParaRPr lang="en-US" sz="2800" b="1" dirty="0"/>
          </a:p>
        </p:txBody>
      </p:sp>
    </p:spTree>
    <p:extLst>
      <p:ext uri="{BB962C8B-B14F-4D97-AF65-F5344CB8AC3E}">
        <p14:creationId xmlns:p14="http://schemas.microsoft.com/office/powerpoint/2010/main" val="275713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5466"/>
            <a:ext cx="10058400" cy="1947333"/>
          </a:xfrm>
        </p:spPr>
        <p:txBody>
          <a:bodyPr>
            <a:normAutofit/>
          </a:bodyPr>
          <a:lstStyle/>
          <a:p>
            <a:pPr algn="r"/>
            <a:r>
              <a:rPr lang="en-US" sz="6000" b="1" dirty="0"/>
              <a:t>Biblical models</a:t>
            </a:r>
          </a:p>
        </p:txBody>
      </p:sp>
      <p:sp>
        <p:nvSpPr>
          <p:cNvPr id="3" name="Content Placeholder 2"/>
          <p:cNvSpPr>
            <a:spLocks noGrp="1"/>
          </p:cNvSpPr>
          <p:nvPr>
            <p:ph idx="1"/>
          </p:nvPr>
        </p:nvSpPr>
        <p:spPr>
          <a:xfrm>
            <a:off x="564242" y="1777999"/>
            <a:ext cx="10360805" cy="4927601"/>
          </a:xfrm>
        </p:spPr>
        <p:txBody>
          <a:bodyPr>
            <a:normAutofit/>
          </a:bodyPr>
          <a:lstStyle/>
          <a:p>
            <a:r>
              <a:rPr lang="en-US" sz="4000" dirty="0"/>
              <a:t>Peter</a:t>
            </a:r>
          </a:p>
          <a:p>
            <a:pPr lvl="1"/>
            <a:r>
              <a:rPr lang="en-US" sz="4000" dirty="0"/>
              <a:t>In Jerusalem – Acts 3-4</a:t>
            </a:r>
          </a:p>
          <a:p>
            <a:pPr lvl="1"/>
            <a:r>
              <a:rPr lang="en-US" sz="4000" dirty="0"/>
              <a:t>To Believers – 1 Peter 3:15-16</a:t>
            </a:r>
          </a:p>
          <a:p>
            <a:r>
              <a:rPr lang="en-US" sz="4000" dirty="0"/>
              <a:t>Paul</a:t>
            </a:r>
          </a:p>
          <a:p>
            <a:pPr lvl="1"/>
            <a:r>
              <a:rPr lang="en-US" sz="4000" dirty="0"/>
              <a:t>In Athens – Acts 17</a:t>
            </a:r>
          </a:p>
          <a:p>
            <a:pPr lvl="1"/>
            <a:r>
              <a:rPr lang="en-US" sz="4000" dirty="0"/>
              <a:t>In Jerusalem – Acts 22-25 </a:t>
            </a:r>
          </a:p>
          <a:p>
            <a:pPr lvl="2"/>
            <a:r>
              <a:rPr lang="en-US" sz="4000" dirty="0"/>
              <a:t>(23:6, 24:15, 25:1-10, 26:6-8, 22-23)</a:t>
            </a:r>
          </a:p>
        </p:txBody>
      </p:sp>
    </p:spTree>
    <p:extLst>
      <p:ext uri="{BB962C8B-B14F-4D97-AF65-F5344CB8AC3E}">
        <p14:creationId xmlns:p14="http://schemas.microsoft.com/office/powerpoint/2010/main" val="14179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954</TotalTime>
  <Words>1375</Words>
  <Application>Microsoft Macintosh PowerPoint</Application>
  <PresentationFormat>Widescreen</PresentationFormat>
  <Paragraphs>158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CenturyGothic</vt:lpstr>
      <vt:lpstr>Vapor Trail</vt:lpstr>
      <vt:lpstr>Education in America COMMUNICATING  TO iGens (Gen Z)</vt:lpstr>
      <vt:lpstr>Education in America</vt:lpstr>
      <vt:lpstr>Biblical Models for EDUCATION AND COMMUNICATION</vt:lpstr>
      <vt:lpstr>4 Core Ingredients of Any Discipline</vt:lpstr>
      <vt:lpstr>Biblical models</vt:lpstr>
      <vt:lpstr>The Worldview Process</vt:lpstr>
      <vt:lpstr>The Integrative Deficiency</vt:lpstr>
      <vt:lpstr>4 Practical Principles</vt:lpstr>
      <vt:lpstr>Biblical models</vt:lpstr>
      <vt:lpstr>Biblical models</vt:lpstr>
      <vt:lpstr>Introducing Millennials and iGens (Gen-Z)</vt:lpstr>
      <vt:lpstr>context</vt:lpstr>
      <vt:lpstr>Context for Terms</vt:lpstr>
      <vt:lpstr>Post postmodernism</vt:lpstr>
      <vt:lpstr>Post postmodernism</vt:lpstr>
      <vt:lpstr>Millennial response</vt:lpstr>
      <vt:lpstr>iGen (Gen Z) response</vt:lpstr>
      <vt:lpstr>iGen (Gen Z) response</vt:lpstr>
      <vt:lpstr>iGen (Gen Z) response</vt:lpstr>
      <vt:lpstr>PowerPoint Presentation</vt:lpstr>
      <vt:lpstr>PowerPoint Presentation</vt:lpstr>
      <vt:lpstr>PowerPoint Presentation</vt:lpstr>
      <vt:lpstr>PowerPoint Presentation</vt:lpstr>
      <vt:lpstr>Distinctions</vt:lpstr>
      <vt:lpstr>commonalities</vt:lpstr>
      <vt:lpstr>connecting applying the biblical models </vt:lpstr>
      <vt:lpstr>appeal</vt:lpstr>
      <vt:lpstr>Taste and see</vt:lpstr>
      <vt:lpstr>Taste and see</vt:lpstr>
      <vt:lpstr>Taste and see</vt:lpstr>
      <vt:lpstr>Taste and see</vt:lpstr>
      <vt:lpstr>Taste and see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Veritas Formula</dc:title>
  <dc:creator>christopher cone</dc:creator>
  <cp:lastModifiedBy>christopher cone</cp:lastModifiedBy>
  <cp:revision>70</cp:revision>
  <dcterms:created xsi:type="dcterms:W3CDTF">2017-08-21T00:04:36Z</dcterms:created>
  <dcterms:modified xsi:type="dcterms:W3CDTF">2018-11-02T11:48:39Z</dcterms:modified>
</cp:coreProperties>
</file>