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sldIdLst>
    <p:sldId id="256" r:id="rId2"/>
    <p:sldId id="257" r:id="rId3"/>
    <p:sldId id="261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44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34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9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7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3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9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8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6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3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4069F8AE-295B-A34E-8063-69C8890CF028}" type="datetimeFigureOut">
              <a:rPr lang="en-US" smtClean="0"/>
              <a:pPr/>
              <a:t>10/4/18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724D7817-A7E4-5D46-BFDB-86279969C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66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38879"/>
            <a:ext cx="9144000" cy="1685215"/>
          </a:xfrm>
        </p:spPr>
        <p:txBody>
          <a:bodyPr>
            <a:normAutofit/>
          </a:bodyPr>
          <a:lstStyle/>
          <a:p>
            <a:pPr algn="ctr"/>
            <a:r>
              <a:rPr lang="en-US" sz="8889" dirty="0" smtClean="0">
                <a:latin typeface="Chalkduster"/>
                <a:cs typeface="Chalkduster"/>
              </a:rPr>
              <a:t>Hebrews 7-9</a:t>
            </a:r>
            <a:endParaRPr lang="en-US" sz="4800" dirty="0">
              <a:latin typeface="Chalkduster"/>
              <a:cs typeface="Chalkdus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545" y="4869554"/>
            <a:ext cx="8458200" cy="1589611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/>
              <a:t>Christopher Cone, ThD, PhD</a:t>
            </a:r>
          </a:p>
          <a:p>
            <a:pPr algn="r"/>
            <a:r>
              <a:rPr lang="en-US" sz="2800" dirty="0" err="1" smtClean="0"/>
              <a:t>Drcone.com</a:t>
            </a:r>
            <a:endParaRPr lang="en-US" sz="2800" dirty="0" smtClean="0"/>
          </a:p>
          <a:p>
            <a:pPr algn="r"/>
            <a:r>
              <a:rPr lang="en-US" sz="2800" dirty="0" err="1" smtClean="0"/>
              <a:t>Calvary.edu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436444"/>
            <a:ext cx="9144000" cy="16852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89" dirty="0" smtClean="0">
                <a:solidFill>
                  <a:srgbClr val="FFFF00"/>
                </a:solidFill>
                <a:latin typeface="Chalkduster"/>
                <a:cs typeface="Chalkduster"/>
              </a:rPr>
              <a:t>Jesus is better</a:t>
            </a:r>
            <a:r>
              <a:rPr lang="mr-IN" sz="8889" dirty="0" smtClean="0">
                <a:solidFill>
                  <a:srgbClr val="FFFF00"/>
                </a:solidFill>
                <a:latin typeface="Chalkduster"/>
                <a:cs typeface="Chalkduster"/>
              </a:rPr>
              <a:t>…</a:t>
            </a:r>
            <a:endParaRPr lang="en-US" sz="8889" dirty="0" smtClean="0">
              <a:solidFill>
                <a:srgbClr val="FFFF00"/>
              </a:solidFill>
              <a:latin typeface="Chalkduster"/>
              <a:cs typeface="Chalkduster"/>
            </a:endParaRPr>
          </a:p>
          <a:p>
            <a:r>
              <a:rPr lang="en-US" sz="8889" dirty="0" smtClean="0">
                <a:solidFill>
                  <a:srgbClr val="FFFF00"/>
                </a:solidFill>
                <a:latin typeface="Chalkduster"/>
                <a:cs typeface="Chalkduster"/>
              </a:rPr>
              <a:t>so live like it!</a:t>
            </a:r>
            <a:endParaRPr lang="en-US" sz="48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8:7-13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1478603"/>
            <a:ext cx="8559116" cy="513620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Comparing the Covenants, Part 1</a:t>
            </a:r>
          </a:p>
          <a:p>
            <a:r>
              <a:rPr lang="en-US" sz="3600" b="1" dirty="0" smtClean="0"/>
              <a:t>8:8-11 The Jeremiah 31:31-34 covenant quoted, not changed, not augmented</a:t>
            </a:r>
          </a:p>
          <a:p>
            <a:r>
              <a:rPr lang="en-US" sz="3600" b="1" dirty="0" smtClean="0"/>
              <a:t>8:13 The old, near disappearing</a:t>
            </a:r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964290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9:1-14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1478603"/>
            <a:ext cx="8559116" cy="513620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Comparing the Covenants, Part 2</a:t>
            </a:r>
          </a:p>
          <a:p>
            <a:r>
              <a:rPr lang="en-US" sz="3600" b="1" dirty="0" smtClean="0"/>
              <a:t>9:1-7 The Old, w/ limited blood</a:t>
            </a:r>
          </a:p>
          <a:p>
            <a:r>
              <a:rPr lang="en-US" sz="3600" b="1" dirty="0" smtClean="0"/>
              <a:t>9:8-10 foreshadowing of the new</a:t>
            </a:r>
          </a:p>
          <a:p>
            <a:r>
              <a:rPr lang="en-US" sz="3600" b="1" dirty="0" smtClean="0"/>
              <a:t>9:11-14 Christ, a high priest with efficacious blood.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17329825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9:15-28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1478603"/>
            <a:ext cx="8850946" cy="513620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Better Covenant, Better Blood, Better Mediator</a:t>
            </a:r>
          </a:p>
          <a:p>
            <a:r>
              <a:rPr lang="en-US" sz="3600" b="1" dirty="0" smtClean="0"/>
              <a:t>9:15 Specific Redemption (under the old covenant sins, recipients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person plural)</a:t>
            </a:r>
          </a:p>
          <a:p>
            <a:r>
              <a:rPr lang="en-US" sz="3600" b="1" dirty="0" smtClean="0"/>
              <a:t>9:23 Earthly versions were copies</a:t>
            </a:r>
          </a:p>
          <a:p>
            <a:r>
              <a:rPr lang="en-US" sz="3600" b="1" dirty="0" smtClean="0"/>
              <a:t>9:28 Future return affirms His superiority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601115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800" dirty="0" smtClean="0">
              <a:latin typeface="Chalkduster"/>
              <a:cs typeface="Chalkduster"/>
            </a:endParaRPr>
          </a:p>
          <a:p>
            <a:pPr>
              <a:buNone/>
            </a:pPr>
            <a:r>
              <a:rPr lang="en-US" sz="4800" dirty="0" smtClean="0">
                <a:latin typeface="Chalkduster"/>
                <a:cs typeface="Chalkduster"/>
              </a:rPr>
              <a:t>For this reason we must pay closer attention… </a:t>
            </a:r>
          </a:p>
          <a:p>
            <a:pPr>
              <a:buNone/>
            </a:pPr>
            <a:r>
              <a:rPr lang="en-US" sz="4800" dirty="0" smtClean="0">
                <a:latin typeface="Chalkduster"/>
                <a:cs typeface="Chalkduster"/>
              </a:rPr>
              <a:t>							   (2:1)</a:t>
            </a:r>
            <a:endParaRPr lang="en-US" sz="48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6266403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23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23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511473" cy="131248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Chalkduster"/>
                <a:cs typeface="Chalkduster"/>
              </a:rPr>
              <a:t>Introduction</a:t>
            </a:r>
            <a:endParaRPr lang="en-US" sz="6600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8412"/>
            <a:ext cx="8610600" cy="4100286"/>
          </a:xfrm>
        </p:spPr>
        <p:txBody>
          <a:bodyPr>
            <a:noAutofit/>
          </a:bodyPr>
          <a:lstStyle/>
          <a:p>
            <a:r>
              <a:rPr lang="en-US" sz="3600" dirty="0" smtClean="0"/>
              <a:t>Authorship (2:2-3)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generation</a:t>
            </a:r>
          </a:p>
          <a:p>
            <a:pPr lvl="1"/>
            <a:r>
              <a:rPr lang="en-US" sz="2800" dirty="0" smtClean="0"/>
              <a:t>Luke, </a:t>
            </a:r>
            <a:r>
              <a:rPr lang="en-US" sz="2800" dirty="0" err="1" smtClean="0"/>
              <a:t>Apollos</a:t>
            </a:r>
            <a:r>
              <a:rPr lang="en-US" sz="2800" dirty="0" smtClean="0"/>
              <a:t>, Barnabas?</a:t>
            </a:r>
          </a:p>
          <a:p>
            <a:r>
              <a:rPr lang="en-US" sz="3600" dirty="0" smtClean="0"/>
              <a:t>Setting (13:24) – probably from Italy</a:t>
            </a:r>
          </a:p>
          <a:p>
            <a:r>
              <a:rPr lang="en-US" sz="3600" dirty="0" smtClean="0"/>
              <a:t>Occasion (10:32-36; 12:1-7) – suffering of (especially Jewish) believers</a:t>
            </a:r>
          </a:p>
          <a:p>
            <a:r>
              <a:rPr lang="en-US" sz="3600" dirty="0" smtClean="0"/>
              <a:t>Timing – probably 65-67AD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95714"/>
            <a:ext cx="8077200" cy="4100286"/>
          </a:xfrm>
        </p:spPr>
        <p:txBody>
          <a:bodyPr>
            <a:noAutofit/>
          </a:bodyPr>
          <a:lstStyle/>
          <a:p>
            <a:r>
              <a:rPr lang="en-US" sz="3600" dirty="0" smtClean="0"/>
              <a:t> Audience – Jewish believers (2:1; 3:1;  4:1; 6:1,9; 10:19,39; 12:1; 13:22)</a:t>
            </a:r>
          </a:p>
          <a:p>
            <a:r>
              <a:rPr lang="en-US" sz="3600" dirty="0" smtClean="0"/>
              <a:t>Unique Characteristic – Extensive OT Quotes (36)</a:t>
            </a:r>
          </a:p>
          <a:p>
            <a:r>
              <a:rPr lang="en-US" sz="3600" dirty="0" smtClean="0"/>
              <a:t>Controversial Issues Include – “warning passages” (</a:t>
            </a:r>
            <a:r>
              <a:rPr lang="en-US" sz="3600" dirty="0">
                <a:effectLst/>
              </a:rPr>
              <a:t>2:1-3, 3:12-13, 4:1-11, 6:1-8</a:t>
            </a:r>
            <a:r>
              <a:rPr lang="en-US" sz="3600">
                <a:effectLst/>
              </a:rPr>
              <a:t>, </a:t>
            </a:r>
            <a:r>
              <a:rPr lang="en-US" sz="3600" smtClean="0">
                <a:effectLst/>
              </a:rPr>
              <a:t>10:19-31</a:t>
            </a:r>
            <a:r>
              <a:rPr lang="en-US" sz="3600" dirty="0">
                <a:effectLst/>
              </a:rPr>
              <a:t>, 12:14-17, 12:25-29</a:t>
            </a:r>
            <a:r>
              <a:rPr lang="en-US" sz="3600">
                <a:effectLst/>
              </a:rPr>
              <a:t>, </a:t>
            </a:r>
            <a:r>
              <a:rPr lang="en-US" sz="3600" smtClean="0">
                <a:effectLst/>
              </a:rPr>
              <a:t>13:4-6</a:t>
            </a:r>
            <a:r>
              <a:rPr lang="en-US" sz="3600" dirty="0" smtClean="0"/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600" dirty="0" smtClean="0">
                <a:latin typeface="Chalkduster"/>
                <a:cs typeface="Chalkduster"/>
              </a:rPr>
              <a:t>Introduction</a:t>
            </a:r>
            <a:endParaRPr lang="en-US" sz="6600" dirty="0">
              <a:latin typeface="Chalkduster"/>
              <a:cs typeface="Chalkduster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halkduster"/>
                <a:cs typeface="Chalkduster"/>
              </a:rPr>
              <a:t>Theme</a:t>
            </a:r>
            <a:endParaRPr lang="en-US" sz="6600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40856"/>
            <a:ext cx="8077200" cy="3955143"/>
          </a:xfrm>
        </p:spPr>
        <p:txBody>
          <a:bodyPr>
            <a:noAutofit/>
          </a:bodyPr>
          <a:lstStyle/>
          <a:p>
            <a:r>
              <a:rPr lang="en-US" sz="4400" dirty="0" smtClean="0"/>
              <a:t>To demonstrate the </a:t>
            </a:r>
            <a:r>
              <a:rPr lang="en-US" sz="4400" dirty="0" smtClean="0">
                <a:solidFill>
                  <a:srgbClr val="FFFF00"/>
                </a:solidFill>
              </a:rPr>
              <a:t>supremacy of Christ</a:t>
            </a:r>
            <a:r>
              <a:rPr lang="en-US" sz="4400" dirty="0" smtClean="0"/>
              <a:t>, and to challenge believers to </a:t>
            </a:r>
            <a:r>
              <a:rPr lang="en-US" sz="4400" dirty="0" smtClean="0">
                <a:solidFill>
                  <a:srgbClr val="FFFF00"/>
                </a:solidFill>
              </a:rPr>
              <a:t>endurance and maturity</a:t>
            </a:r>
            <a:r>
              <a:rPr lang="en-US" sz="4400" dirty="0" smtClean="0"/>
              <a:t> in light His supremacy </a:t>
            </a:r>
            <a:r>
              <a:rPr lang="en-US" sz="3600" dirty="0" smtClean="0"/>
              <a:t>(4:1-6; 6:1-8; 10:26-31) </a:t>
            </a:r>
            <a:endParaRPr lang="en-US" sz="3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420255" y="3575510"/>
            <a:ext cx="4377447" cy="1405647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Chalkduster"/>
                <a:cs typeface="Chalkduster"/>
              </a:rPr>
              <a:t>Outline</a:t>
            </a:r>
            <a:endParaRPr lang="en-US" sz="6600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93" y="722278"/>
            <a:ext cx="8999707" cy="556968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1-2 </a:t>
            </a:r>
            <a:r>
              <a:rPr lang="en-US" sz="2800" dirty="0" smtClean="0"/>
              <a:t>Christ Superior To Angels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3</a:t>
            </a:r>
            <a:r>
              <a:rPr lang="en-US" sz="2800" dirty="0" smtClean="0"/>
              <a:t> Christ Superior to Moses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4</a:t>
            </a:r>
            <a:r>
              <a:rPr lang="en-US" sz="2800" dirty="0" smtClean="0"/>
              <a:t> Exhortation: Fear, Draw Near With Confidence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5</a:t>
            </a:r>
            <a:r>
              <a:rPr lang="en-US" sz="2800" dirty="0" smtClean="0"/>
              <a:t> Christ a Superior High Priest (Perfect)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6</a:t>
            </a:r>
            <a:r>
              <a:rPr lang="en-US" sz="2800" dirty="0" smtClean="0"/>
              <a:t> Exhortation: Press on to Maturity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7</a:t>
            </a:r>
            <a:r>
              <a:rPr lang="en-US" sz="2800" dirty="0" smtClean="0"/>
              <a:t> Christ a Superior High Priest (Eternal)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8:1-10:18 </a:t>
            </a:r>
            <a:r>
              <a:rPr lang="en-US" sz="2800" dirty="0" smtClean="0"/>
              <a:t>Christ a Superior Mediator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10:19-10:39 </a:t>
            </a:r>
            <a:r>
              <a:rPr lang="en-US" sz="2800" dirty="0" smtClean="0"/>
              <a:t>Exhortation: Don’t Throw Away Confidence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11</a:t>
            </a:r>
            <a:r>
              <a:rPr lang="en-US" sz="2800" dirty="0" smtClean="0"/>
              <a:t> The Faithful, and What They Did Not Receive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12-13 </a:t>
            </a:r>
            <a:r>
              <a:rPr lang="en-US" sz="2800" dirty="0" smtClean="0"/>
              <a:t>Exhortation: Walk With The Author and </a:t>
            </a:r>
            <a:r>
              <a:rPr lang="en-US" sz="2800" dirty="0" err="1" smtClean="0"/>
              <a:t>Perfector</a:t>
            </a:r>
            <a:endParaRPr lang="en-US" sz="2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800" dirty="0" smtClean="0">
              <a:latin typeface="Chalkduster"/>
              <a:cs typeface="Chalkduster"/>
            </a:endParaRPr>
          </a:p>
          <a:p>
            <a:pPr>
              <a:buNone/>
            </a:pPr>
            <a:r>
              <a:rPr lang="en-US" sz="4800" dirty="0" smtClean="0">
                <a:latin typeface="Chalkduster"/>
                <a:cs typeface="Chalkduster"/>
              </a:rPr>
              <a:t>For this reason we must pay closer attention… </a:t>
            </a:r>
          </a:p>
          <a:p>
            <a:pPr>
              <a:buNone/>
            </a:pPr>
            <a:r>
              <a:rPr lang="en-US" sz="4800" dirty="0" smtClean="0">
                <a:latin typeface="Chalkduster"/>
                <a:cs typeface="Chalkduster"/>
              </a:rPr>
              <a:t>							   (2:1)</a:t>
            </a:r>
            <a:endParaRPr lang="en-US" sz="4800" dirty="0">
              <a:latin typeface="Chalkduster"/>
              <a:cs typeface="Chalkduster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23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23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7:1-10</a:t>
            </a:r>
            <a: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</a:b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329375"/>
            <a:ext cx="8559116" cy="628543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Superiority of </a:t>
            </a:r>
            <a:r>
              <a:rPr lang="en-US" sz="3600" b="1" dirty="0" err="1" smtClean="0"/>
              <a:t>Melchizedekian</a:t>
            </a:r>
            <a:r>
              <a:rPr lang="en-US" sz="3600" b="1" dirty="0" smtClean="0"/>
              <a:t> over Levitical Priesthood</a:t>
            </a:r>
          </a:p>
          <a:p>
            <a:r>
              <a:rPr lang="en-US" sz="3600" b="1" dirty="0" smtClean="0"/>
              <a:t>1:2 Abraham tithed voluntarily</a:t>
            </a:r>
          </a:p>
          <a:p>
            <a:r>
              <a:rPr lang="en-US" sz="3600" b="1" dirty="0" smtClean="0"/>
              <a:t>1:3 Uniqueness of Melchizedek</a:t>
            </a:r>
          </a:p>
          <a:p>
            <a:r>
              <a:rPr lang="en-US" sz="3600" b="1" dirty="0" smtClean="0"/>
              <a:t>1:4-10 Levi’s </a:t>
            </a:r>
            <a:r>
              <a:rPr lang="en-US" sz="3600" b="1" dirty="0" err="1" smtClean="0"/>
              <a:t>timewarp</a:t>
            </a:r>
            <a:r>
              <a:rPr lang="en-US" sz="3600" b="1" dirty="0" smtClean="0"/>
              <a:t> tithing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520782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7:10-28</a:t>
            </a:r>
            <a: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Chalkduster"/>
                <a:cs typeface="Chalkduster"/>
              </a:rPr>
            </a:b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329375"/>
            <a:ext cx="8559116" cy="628543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Better Hope than the Levitical Priesthood?</a:t>
            </a:r>
          </a:p>
          <a:p>
            <a:r>
              <a:rPr lang="en-US" sz="3600" b="1" dirty="0" smtClean="0"/>
              <a:t>7:12 Is a new law in force?</a:t>
            </a:r>
          </a:p>
          <a:p>
            <a:r>
              <a:rPr lang="en-US" sz="3600" b="1" dirty="0" smtClean="0"/>
              <a:t>7:19 What/Who is the better hope? (spoiler alert: 7:25)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58303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79" y="0"/>
            <a:ext cx="3735421" cy="190849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Chalkduster"/>
                <a:cs typeface="Chalkduster"/>
              </a:rPr>
              <a:t>8:1-6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054" y="329375"/>
            <a:ext cx="8559116" cy="628543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Main Point: He is a Better Priest</a:t>
            </a:r>
          </a:p>
          <a:p>
            <a:r>
              <a:rPr lang="en-US" sz="3600" b="1" dirty="0" smtClean="0"/>
              <a:t>8:6 His ministry is better, His covenant is better</a:t>
            </a:r>
          </a:p>
          <a:p>
            <a:r>
              <a:rPr lang="en-US" sz="3600" b="1" dirty="0" smtClean="0"/>
              <a:t>8:6 Enacted or fulfilled?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8181894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988</TotalTime>
  <Words>397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Chalkduster</vt:lpstr>
      <vt:lpstr>Arial</vt:lpstr>
      <vt:lpstr>Mesh</vt:lpstr>
      <vt:lpstr>Hebrews 7-9</vt:lpstr>
      <vt:lpstr>Introduction</vt:lpstr>
      <vt:lpstr>PowerPoint Presentation</vt:lpstr>
      <vt:lpstr>Theme</vt:lpstr>
      <vt:lpstr>Outline</vt:lpstr>
      <vt:lpstr>PowerPoint Presentation</vt:lpstr>
      <vt:lpstr> 7:1-10 </vt:lpstr>
      <vt:lpstr> 7:10-28 </vt:lpstr>
      <vt:lpstr>8:1-6</vt:lpstr>
      <vt:lpstr>8:7-13</vt:lpstr>
      <vt:lpstr>9:1-14</vt:lpstr>
      <vt:lpstr>9:15-28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  </dc:title>
  <dc:creator>Christopher Cone</dc:creator>
  <cp:lastModifiedBy>christopher cone</cp:lastModifiedBy>
  <cp:revision>28</cp:revision>
  <dcterms:created xsi:type="dcterms:W3CDTF">2014-07-10T17:30:43Z</dcterms:created>
  <dcterms:modified xsi:type="dcterms:W3CDTF">2018-10-04T12:56:06Z</dcterms:modified>
</cp:coreProperties>
</file>