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301" r:id="rId2"/>
    <p:sldId id="287" r:id="rId3"/>
    <p:sldId id="307" r:id="rId4"/>
    <p:sldId id="350" r:id="rId5"/>
    <p:sldId id="357" r:id="rId6"/>
    <p:sldId id="346" r:id="rId7"/>
    <p:sldId id="358" r:id="rId8"/>
    <p:sldId id="344" r:id="rId9"/>
    <p:sldId id="356" r:id="rId10"/>
    <p:sldId id="364" r:id="rId11"/>
    <p:sldId id="365" r:id="rId12"/>
    <p:sldId id="366" r:id="rId13"/>
    <p:sldId id="367" r:id="rId14"/>
    <p:sldId id="359" r:id="rId15"/>
    <p:sldId id="368" r:id="rId16"/>
    <p:sldId id="369" r:id="rId17"/>
    <p:sldId id="370" r:id="rId18"/>
    <p:sldId id="371" r:id="rId19"/>
    <p:sldId id="345" r:id="rId20"/>
    <p:sldId id="348" r:id="rId21"/>
    <p:sldId id="360" r:id="rId22"/>
    <p:sldId id="361" r:id="rId23"/>
    <p:sldId id="372" r:id="rId24"/>
    <p:sldId id="362" r:id="rId25"/>
    <p:sldId id="363" r:id="rId26"/>
    <p:sldId id="29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93"/>
    <p:restoredTop sz="94662"/>
  </p:normalViewPr>
  <p:slideViewPr>
    <p:cSldViewPr snapToGrid="0" snapToObjects="1">
      <p:cViewPr>
        <p:scale>
          <a:sx n="75" d="100"/>
          <a:sy n="75" d="100"/>
        </p:scale>
        <p:origin x="264" y="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5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400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64C608-40B1-4030-A28D-5B74BC98ADCE}" type="datetimeFigureOut">
              <a:rPr lang="en-US" smtClean="0"/>
              <a:t>4/17/18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354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64C608-40B1-4030-A28D-5B74BC98ADCE}" type="datetimeFigureOut">
              <a:rPr lang="en-US" smtClean="0"/>
              <a:t>4/17/18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94790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64C608-40B1-4030-A28D-5B74BC98ADCE}" type="datetimeFigureOut">
              <a:rPr lang="en-US" smtClean="0"/>
              <a:t>4/17/18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288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57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69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55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764DA5-CD3D-4590-A511-FCD3BC7A793E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8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3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F822A4-8DA6-4447-9B1F-C5DB58435268}" type="datetimeFigureOut">
              <a:rPr lang="en-US" smtClean="0"/>
              <a:t>4/17/18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1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1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3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7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4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15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8267" y="1462461"/>
            <a:ext cx="9623334" cy="3035808"/>
          </a:xfrm>
        </p:spPr>
        <p:txBody>
          <a:bodyPr>
            <a:normAutofit fontScale="90000"/>
          </a:bodyPr>
          <a:lstStyle/>
          <a:p>
            <a:pPr algn="r"/>
            <a:r>
              <a:rPr lang="en-US" sz="12400" b="1" dirty="0" smtClean="0"/>
              <a:t>FORWARD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IN</a:t>
            </a:r>
            <a:r>
              <a:rPr lang="en-US" sz="6600" dirty="0" smtClean="0"/>
              <a:t> </a:t>
            </a:r>
            <a:br>
              <a:rPr lang="en-US" sz="6600" dirty="0" smtClean="0"/>
            </a:br>
            <a:r>
              <a:rPr lang="en-US" sz="8000" dirty="0" smtClean="0"/>
              <a:t>WRITING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267" y="4997826"/>
            <a:ext cx="4442798" cy="143683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3600" b="1" dirty="0" smtClean="0"/>
              <a:t>Dr. Christopher Cone</a:t>
            </a:r>
          </a:p>
          <a:p>
            <a:pPr algn="r"/>
            <a:r>
              <a:rPr lang="en-US" sz="3000" b="1" dirty="0" err="1" smtClean="0"/>
              <a:t>drcone.com</a:t>
            </a:r>
            <a:endParaRPr lang="en-US" sz="3000" b="1" dirty="0" smtClean="0"/>
          </a:p>
          <a:p>
            <a:pPr algn="r"/>
            <a:r>
              <a:rPr lang="en-US" sz="3000" b="1" dirty="0" err="1" smtClean="0"/>
              <a:t>calvary.edu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96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90239"/>
            <a:ext cx="8610600" cy="1293028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dirty="0" smtClean="0"/>
              <a:t>STRATEGIC purpose in writing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83267"/>
            <a:ext cx="6595872" cy="5088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Allows asynchronous communication (Is </a:t>
            </a:r>
            <a:r>
              <a:rPr lang="en-US" sz="2800" dirty="0"/>
              <a:t>30:8)</a:t>
            </a:r>
            <a:endParaRPr lang="en-US" sz="2800" dirty="0" smtClean="0"/>
          </a:p>
          <a:p>
            <a:r>
              <a:rPr lang="en-US" sz="2800" dirty="0" smtClean="0"/>
              <a:t>Allows precision (Lk 1:3-4)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324458"/>
            <a:ext cx="7454900" cy="560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90239"/>
            <a:ext cx="8610600" cy="1293028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dirty="0" smtClean="0"/>
              <a:t>STRATEGIC purpose in writing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83267"/>
            <a:ext cx="6595872" cy="5088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Allows asynchronous communication (Is </a:t>
            </a:r>
            <a:r>
              <a:rPr lang="en-US" sz="2800" dirty="0"/>
              <a:t>30:8)</a:t>
            </a:r>
            <a:endParaRPr lang="en-US" sz="2800" dirty="0" smtClean="0"/>
          </a:p>
          <a:p>
            <a:r>
              <a:rPr lang="en-US" sz="2800" dirty="0" smtClean="0"/>
              <a:t>Allows precision (Lk 1:3-4)</a:t>
            </a:r>
          </a:p>
          <a:p>
            <a:r>
              <a:rPr lang="en-US" sz="2800" dirty="0" smtClean="0"/>
              <a:t>Creates a </a:t>
            </a:r>
            <a:r>
              <a:rPr lang="en-US" sz="2800" dirty="0"/>
              <a:t>record (Ex </a:t>
            </a:r>
            <a:r>
              <a:rPr lang="en-US" sz="2800" dirty="0" smtClean="0"/>
              <a:t>17:14, </a:t>
            </a:r>
            <a:r>
              <a:rPr lang="en-US" sz="2800" dirty="0" err="1" smtClean="0"/>
              <a:t>Deut</a:t>
            </a:r>
            <a:r>
              <a:rPr lang="en-US" sz="2800" dirty="0" smtClean="0"/>
              <a:t> 6:6,9)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914" y="1309286"/>
            <a:ext cx="5344086" cy="59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90239"/>
            <a:ext cx="8610600" cy="1293028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dirty="0" smtClean="0"/>
              <a:t>STRATEGIC purpose in writing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83267"/>
            <a:ext cx="6595872" cy="5088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Allows asynchronous communication (Is </a:t>
            </a:r>
            <a:r>
              <a:rPr lang="en-US" sz="2800" dirty="0"/>
              <a:t>30:8)</a:t>
            </a:r>
            <a:endParaRPr lang="en-US" sz="2800" dirty="0" smtClean="0"/>
          </a:p>
          <a:p>
            <a:r>
              <a:rPr lang="en-US" sz="2800" dirty="0" smtClean="0"/>
              <a:t>Allows precision (Lk 1:3-4)</a:t>
            </a:r>
          </a:p>
          <a:p>
            <a:r>
              <a:rPr lang="en-US" sz="2800" dirty="0" smtClean="0"/>
              <a:t>Creates a </a:t>
            </a:r>
            <a:r>
              <a:rPr lang="en-US" sz="2800" dirty="0"/>
              <a:t>record (Ex </a:t>
            </a:r>
            <a:r>
              <a:rPr lang="en-US" sz="2800" dirty="0" smtClean="0"/>
              <a:t>17:14, </a:t>
            </a:r>
            <a:r>
              <a:rPr lang="en-US" sz="2800" dirty="0" err="1" smtClean="0"/>
              <a:t>Deut</a:t>
            </a:r>
            <a:r>
              <a:rPr lang="en-US" sz="2800" dirty="0" smtClean="0"/>
              <a:t> 6:6,9)</a:t>
            </a:r>
          </a:p>
          <a:p>
            <a:r>
              <a:rPr lang="en-US" sz="2800" dirty="0" smtClean="0"/>
              <a:t>Allows broadcasting (Rev 1:11)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33" y="1310398"/>
            <a:ext cx="5469467" cy="554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90239"/>
            <a:ext cx="8610600" cy="1293028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dirty="0" smtClean="0"/>
              <a:t>STRATEGIC purpose in writing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83267"/>
            <a:ext cx="6595872" cy="5088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Allows asynchronous communication (Is </a:t>
            </a:r>
            <a:r>
              <a:rPr lang="en-US" sz="2800" dirty="0"/>
              <a:t>30:8)</a:t>
            </a:r>
            <a:endParaRPr lang="en-US" sz="2800" dirty="0" smtClean="0"/>
          </a:p>
          <a:p>
            <a:r>
              <a:rPr lang="en-US" sz="2800" dirty="0" smtClean="0"/>
              <a:t>Allows precision (Lk 1:3-4)</a:t>
            </a:r>
          </a:p>
          <a:p>
            <a:r>
              <a:rPr lang="en-US" sz="2800" dirty="0" smtClean="0"/>
              <a:t>Creates a </a:t>
            </a:r>
            <a:r>
              <a:rPr lang="en-US" sz="2800" dirty="0"/>
              <a:t>record (Ex </a:t>
            </a:r>
            <a:r>
              <a:rPr lang="en-US" sz="2800" dirty="0" smtClean="0"/>
              <a:t>17:14, </a:t>
            </a:r>
            <a:r>
              <a:rPr lang="en-US" sz="2800" dirty="0" err="1" smtClean="0"/>
              <a:t>Deut</a:t>
            </a:r>
            <a:r>
              <a:rPr lang="en-US" sz="2800" dirty="0" smtClean="0"/>
              <a:t> 6:6,9)</a:t>
            </a:r>
          </a:p>
          <a:p>
            <a:r>
              <a:rPr lang="en-US" sz="2800" dirty="0" smtClean="0"/>
              <a:t>Allows broadcasting (Rev 1:11)</a:t>
            </a:r>
          </a:p>
          <a:p>
            <a:r>
              <a:rPr lang="en-US" sz="2800" dirty="0" smtClean="0"/>
              <a:t>Aids visual learning (Gal 6:11, Rev 1:11)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1432983"/>
            <a:ext cx="6985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90239"/>
            <a:ext cx="8610600" cy="1293028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dirty="0" smtClean="0"/>
              <a:t>STRATEGIC purpose in writing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83267"/>
            <a:ext cx="6595872" cy="5088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Allows diverse presentation (2 </a:t>
            </a:r>
            <a:r>
              <a:rPr lang="en-US" sz="2800" dirty="0" err="1" smtClean="0"/>
              <a:t>Cor</a:t>
            </a:r>
            <a:r>
              <a:rPr lang="en-US" sz="2800" dirty="0" smtClean="0"/>
              <a:t> 13:10)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1583267"/>
            <a:ext cx="50165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90239"/>
            <a:ext cx="8610600" cy="1293028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dirty="0" smtClean="0"/>
              <a:t>STRATEGIC purpose in writing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83267"/>
            <a:ext cx="6595872" cy="5088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Allows diverse presentation (2 </a:t>
            </a:r>
            <a:r>
              <a:rPr lang="en-US" sz="2800" dirty="0" err="1" smtClean="0"/>
              <a:t>Cor</a:t>
            </a:r>
            <a:r>
              <a:rPr lang="en-US" sz="2800" dirty="0" smtClean="0"/>
              <a:t> 13:10)</a:t>
            </a:r>
          </a:p>
          <a:p>
            <a:r>
              <a:rPr lang="en-US" sz="2800" dirty="0" smtClean="0"/>
              <a:t>Allows compounding (</a:t>
            </a:r>
            <a:r>
              <a:rPr lang="en-US" sz="2800" dirty="0" err="1" smtClean="0"/>
              <a:t>Heb</a:t>
            </a:r>
            <a:r>
              <a:rPr lang="en-US" sz="2800" dirty="0" smtClean="0"/>
              <a:t> 1:1-2)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51" y="3221056"/>
            <a:ext cx="6776721" cy="47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90239"/>
            <a:ext cx="8610600" cy="1293028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dirty="0" smtClean="0"/>
              <a:t>STRATEGIC purpose in writing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83267"/>
            <a:ext cx="6595872" cy="5088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Allows diverse presentation (2 </a:t>
            </a:r>
            <a:r>
              <a:rPr lang="en-US" sz="2800" dirty="0" err="1" smtClean="0"/>
              <a:t>Cor</a:t>
            </a:r>
            <a:r>
              <a:rPr lang="en-US" sz="2800" dirty="0" smtClean="0"/>
              <a:t> 13:10)</a:t>
            </a:r>
          </a:p>
          <a:p>
            <a:r>
              <a:rPr lang="en-US" sz="2800" dirty="0" smtClean="0"/>
              <a:t>Allows compounding (</a:t>
            </a:r>
            <a:r>
              <a:rPr lang="en-US" sz="2800" dirty="0" err="1" smtClean="0"/>
              <a:t>Heb</a:t>
            </a:r>
            <a:r>
              <a:rPr lang="en-US" sz="2800" dirty="0" smtClean="0"/>
              <a:t> 1:1-2)</a:t>
            </a:r>
          </a:p>
          <a:p>
            <a:r>
              <a:rPr lang="en-US" sz="2800" dirty="0" smtClean="0"/>
              <a:t>Provides at-your-own-pace instruction (1 </a:t>
            </a:r>
            <a:r>
              <a:rPr lang="en-US" sz="2800" dirty="0" err="1" smtClean="0"/>
              <a:t>Cor</a:t>
            </a:r>
            <a:r>
              <a:rPr lang="en-US" sz="2800" dirty="0" smtClean="0"/>
              <a:t> 4:14-16)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1253710"/>
            <a:ext cx="5384800" cy="560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90239"/>
            <a:ext cx="8610600" cy="1293028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dirty="0" smtClean="0"/>
              <a:t>STRATEGIC purpose in writing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83267"/>
            <a:ext cx="6595872" cy="5088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Allows diverse presentation (2 </a:t>
            </a:r>
            <a:r>
              <a:rPr lang="en-US" sz="2800" dirty="0" err="1" smtClean="0"/>
              <a:t>Cor</a:t>
            </a:r>
            <a:r>
              <a:rPr lang="en-US" sz="2800" dirty="0" smtClean="0"/>
              <a:t> 13:10)</a:t>
            </a:r>
          </a:p>
          <a:p>
            <a:r>
              <a:rPr lang="en-US" sz="2800" dirty="0" smtClean="0"/>
              <a:t>Allows compounding (</a:t>
            </a:r>
            <a:r>
              <a:rPr lang="en-US" sz="2800" dirty="0" err="1" smtClean="0"/>
              <a:t>Heb</a:t>
            </a:r>
            <a:r>
              <a:rPr lang="en-US" sz="2800" dirty="0" smtClean="0"/>
              <a:t> 1:1-2)</a:t>
            </a:r>
          </a:p>
          <a:p>
            <a:r>
              <a:rPr lang="en-US" sz="2800" dirty="0" smtClean="0"/>
              <a:t>Provides at-your-own-pace instruction (1 </a:t>
            </a:r>
            <a:r>
              <a:rPr lang="en-US" sz="2800" dirty="0" err="1" smtClean="0"/>
              <a:t>Cor</a:t>
            </a:r>
            <a:r>
              <a:rPr lang="en-US" sz="2800" dirty="0" smtClean="0"/>
              <a:t> 4:14-16)</a:t>
            </a:r>
          </a:p>
          <a:p>
            <a:r>
              <a:rPr lang="en-US" sz="2800" dirty="0" smtClean="0"/>
              <a:t>Provides a safeguard (</a:t>
            </a:r>
            <a:r>
              <a:rPr lang="en-US" sz="2800" dirty="0" err="1" smtClean="0"/>
              <a:t>Php</a:t>
            </a:r>
            <a:r>
              <a:rPr lang="en-US" sz="2800" dirty="0" smtClean="0"/>
              <a:t> 3:1)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01" y="2876295"/>
            <a:ext cx="6295400" cy="398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90239"/>
            <a:ext cx="8610600" cy="1293028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dirty="0" smtClean="0"/>
              <a:t>STRATEGIC purpose in writing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83267"/>
            <a:ext cx="6595872" cy="5088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Allows diverse presentation (2 </a:t>
            </a:r>
            <a:r>
              <a:rPr lang="en-US" sz="2800" dirty="0" err="1" smtClean="0"/>
              <a:t>Cor</a:t>
            </a:r>
            <a:r>
              <a:rPr lang="en-US" sz="2800" dirty="0" smtClean="0"/>
              <a:t> 13:10)</a:t>
            </a:r>
          </a:p>
          <a:p>
            <a:r>
              <a:rPr lang="en-US" sz="2800" dirty="0" smtClean="0"/>
              <a:t>Allows compounding (</a:t>
            </a:r>
            <a:r>
              <a:rPr lang="en-US" sz="2800" dirty="0" err="1" smtClean="0"/>
              <a:t>Heb</a:t>
            </a:r>
            <a:r>
              <a:rPr lang="en-US" sz="2800" dirty="0" smtClean="0"/>
              <a:t> 1:1-2)</a:t>
            </a:r>
          </a:p>
          <a:p>
            <a:r>
              <a:rPr lang="en-US" sz="2800" dirty="0" smtClean="0"/>
              <a:t>Provides at-your-own-pace instruction (1 </a:t>
            </a:r>
            <a:r>
              <a:rPr lang="en-US" sz="2800" dirty="0" err="1" smtClean="0"/>
              <a:t>Cor</a:t>
            </a:r>
            <a:r>
              <a:rPr lang="en-US" sz="2800" dirty="0" smtClean="0"/>
              <a:t> 4:14-16)</a:t>
            </a:r>
          </a:p>
          <a:p>
            <a:r>
              <a:rPr lang="en-US" sz="2800" dirty="0" smtClean="0"/>
              <a:t>Provides a safeguard (</a:t>
            </a:r>
            <a:r>
              <a:rPr lang="en-US" sz="2800" dirty="0" err="1" smtClean="0"/>
              <a:t>Php</a:t>
            </a:r>
            <a:r>
              <a:rPr lang="en-US" sz="2800" dirty="0" smtClean="0"/>
              <a:t> 3:1)</a:t>
            </a:r>
          </a:p>
          <a:p>
            <a:r>
              <a:rPr lang="en-US" sz="2800" dirty="0" smtClean="0"/>
              <a:t>Can stir the mind (2 Pet 3:1)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93" y="2876295"/>
            <a:ext cx="5942843" cy="398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4461"/>
            <a:ext cx="10317601" cy="3035808"/>
          </a:xfrm>
        </p:spPr>
        <p:txBody>
          <a:bodyPr>
            <a:normAutofit fontScale="90000"/>
          </a:bodyPr>
          <a:lstStyle/>
          <a:p>
            <a:pPr algn="r"/>
            <a:r>
              <a:rPr lang="en-US" sz="15100" b="1" dirty="0" smtClean="0"/>
              <a:t>PRACTICAL </a:t>
            </a:r>
            <a:r>
              <a:rPr lang="en-US" sz="10700" dirty="0" smtClean="0"/>
              <a:t>METHODS </a:t>
            </a:r>
            <a:br>
              <a:rPr lang="en-US" sz="10700" dirty="0" smtClean="0"/>
            </a:br>
            <a:r>
              <a:rPr lang="en-US" sz="10700" dirty="0" smtClean="0"/>
              <a:t>AND TOOLS</a:t>
            </a:r>
            <a:endParaRPr lang="en-US" sz="10700" dirty="0"/>
          </a:p>
        </p:txBody>
      </p:sp>
    </p:spTree>
    <p:extLst>
      <p:ext uri="{BB962C8B-B14F-4D97-AF65-F5344CB8AC3E}">
        <p14:creationId xmlns:p14="http://schemas.microsoft.com/office/powerpoint/2010/main" val="9297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135466"/>
            <a:ext cx="11497733" cy="1947333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/>
              <a:t>Forward </a:t>
            </a:r>
            <a:r>
              <a:rPr lang="en-US" sz="2800" b="1" dirty="0" smtClean="0"/>
              <a:t>in</a:t>
            </a:r>
            <a:r>
              <a:rPr lang="en-US" sz="4800" b="1" dirty="0" smtClean="0"/>
              <a:t> WRITING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109" y="2553910"/>
            <a:ext cx="10360805" cy="3491290"/>
          </a:xfrm>
        </p:spPr>
        <p:txBody>
          <a:bodyPr/>
          <a:lstStyle/>
          <a:p>
            <a:r>
              <a:rPr lang="en-US" sz="4000" dirty="0" smtClean="0"/>
              <a:t>Biblical Purpose</a:t>
            </a:r>
          </a:p>
          <a:p>
            <a:r>
              <a:rPr lang="en-US" sz="4000" dirty="0" smtClean="0"/>
              <a:t>Strategic Purpose</a:t>
            </a:r>
          </a:p>
          <a:p>
            <a:r>
              <a:rPr lang="en-US" sz="4000" dirty="0" smtClean="0"/>
              <a:t>Practical Methods and Tools</a:t>
            </a:r>
            <a:endParaRPr lang="en-US" sz="40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5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35466"/>
            <a:ext cx="10058400" cy="1947333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/>
              <a:t>9 questions </a:t>
            </a:r>
            <a:br>
              <a:rPr lang="en-US" sz="4800" b="1" dirty="0" smtClean="0"/>
            </a:br>
            <a:r>
              <a:rPr lang="en-US" sz="4800" b="1" dirty="0" smtClean="0"/>
              <a:t>for beginning writing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042" y="2319865"/>
            <a:ext cx="10360805" cy="4267201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1. What </a:t>
            </a:r>
            <a:r>
              <a:rPr lang="en-US" sz="3600" dirty="0"/>
              <a:t>am I responsible for?</a:t>
            </a:r>
          </a:p>
          <a:p>
            <a:pPr lvl="0"/>
            <a:r>
              <a:rPr lang="en-US" sz="3600" dirty="0" smtClean="0"/>
              <a:t>2. What </a:t>
            </a:r>
            <a:r>
              <a:rPr lang="en-US" sz="3600" dirty="0"/>
              <a:t>am I passionate about?</a:t>
            </a:r>
          </a:p>
          <a:p>
            <a:pPr lvl="0"/>
            <a:r>
              <a:rPr lang="en-US" sz="3600" dirty="0" smtClean="0"/>
              <a:t>3. What </a:t>
            </a:r>
            <a:r>
              <a:rPr lang="en-US" sz="3600" dirty="0"/>
              <a:t>do I have to offer in those areas?</a:t>
            </a:r>
          </a:p>
          <a:p>
            <a:pPr lvl="0"/>
            <a:r>
              <a:rPr lang="en-US" sz="3600" dirty="0" smtClean="0"/>
              <a:t>4. Who </a:t>
            </a:r>
            <a:r>
              <a:rPr lang="en-US" sz="3600" dirty="0"/>
              <a:t>else writes on those topics, and what can I learn from them?</a:t>
            </a:r>
          </a:p>
          <a:p>
            <a:pPr lvl="0"/>
            <a:r>
              <a:rPr lang="en-US" sz="3600" dirty="0" smtClean="0"/>
              <a:t>5. Who </a:t>
            </a:r>
            <a:r>
              <a:rPr lang="en-US" sz="3600" dirty="0"/>
              <a:t>am I trying to reach? What is their age and other demographics?</a:t>
            </a:r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45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35466"/>
            <a:ext cx="10058400" cy="1947333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/>
              <a:t>9 questions </a:t>
            </a:r>
            <a:br>
              <a:rPr lang="en-US" sz="4800" b="1" dirty="0" smtClean="0"/>
            </a:br>
            <a:r>
              <a:rPr lang="en-US" sz="4800" b="1" dirty="0" smtClean="0"/>
              <a:t>for beginning writing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928" y="2302933"/>
            <a:ext cx="10360805" cy="419946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 dirty="0" smtClean="0"/>
              <a:t>6. Who </a:t>
            </a:r>
            <a:r>
              <a:rPr lang="en-US" sz="3600" dirty="0"/>
              <a:t>else is effective in reaching those demographics, and what can I learn from them?</a:t>
            </a:r>
          </a:p>
          <a:p>
            <a:pPr lvl="0"/>
            <a:r>
              <a:rPr lang="en-US" sz="3600" dirty="0" smtClean="0"/>
              <a:t>7. How </a:t>
            </a:r>
            <a:r>
              <a:rPr lang="en-US" sz="3600" dirty="0"/>
              <a:t>to decide when to address an issue or not?</a:t>
            </a:r>
          </a:p>
          <a:p>
            <a:pPr lvl="0"/>
            <a:r>
              <a:rPr lang="en-US" sz="3600" dirty="0" smtClean="0"/>
              <a:t>8. How </a:t>
            </a:r>
            <a:r>
              <a:rPr lang="en-US" sz="3600" dirty="0"/>
              <a:t>is God using me to edify others, and could that ministry be broadened through writing?</a:t>
            </a:r>
          </a:p>
          <a:p>
            <a:pPr lvl="0"/>
            <a:r>
              <a:rPr lang="en-US" sz="3600" dirty="0" smtClean="0"/>
              <a:t>9. How </a:t>
            </a:r>
            <a:r>
              <a:rPr lang="en-US" sz="3600" dirty="0"/>
              <a:t>can I improve my personal communication to others through writing?</a:t>
            </a:r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19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35466"/>
            <a:ext cx="10058400" cy="1947333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/>
              <a:t>10</a:t>
            </a:r>
            <a:r>
              <a:rPr lang="en-US" sz="4800" b="1" dirty="0" smtClean="0"/>
              <a:t> </a:t>
            </a:r>
            <a:r>
              <a:rPr lang="en-US" sz="4800" b="1" dirty="0" smtClean="0"/>
              <a:t>Steps </a:t>
            </a:r>
            <a:br>
              <a:rPr lang="en-US" sz="4800" b="1" dirty="0" smtClean="0"/>
            </a:br>
            <a:r>
              <a:rPr lang="en-US" sz="4800" b="1" dirty="0" smtClean="0"/>
              <a:t>for beginning writing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928" y="2302933"/>
            <a:ext cx="10360805" cy="419946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1. Answer the 9 questions</a:t>
            </a:r>
          </a:p>
          <a:p>
            <a:pPr lvl="0"/>
            <a:r>
              <a:rPr lang="en-US" sz="3600" dirty="0" smtClean="0"/>
              <a:t>2. Begin to develop a habit of writing. Start small.</a:t>
            </a:r>
          </a:p>
          <a:p>
            <a:pPr lvl="0"/>
            <a:r>
              <a:rPr lang="en-US" sz="3600" dirty="0" smtClean="0"/>
              <a:t>3. Begin writing brief comments on passages, write brief notes to edify others.</a:t>
            </a:r>
          </a:p>
          <a:p>
            <a:pPr lvl="0"/>
            <a:r>
              <a:rPr lang="en-US" sz="3600" dirty="0" smtClean="0"/>
              <a:t>4. Open “new media” accounts, begin to become familiar with these tools</a:t>
            </a:r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64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1285"/>
            <a:ext cx="12361333" cy="8763001"/>
          </a:xfrm>
        </p:spPr>
      </p:pic>
    </p:spTree>
    <p:extLst>
      <p:ext uri="{BB962C8B-B14F-4D97-AF65-F5344CB8AC3E}">
        <p14:creationId xmlns:p14="http://schemas.microsoft.com/office/powerpoint/2010/main" val="20154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35466"/>
            <a:ext cx="10058400" cy="1947333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/>
              <a:t>9 </a:t>
            </a:r>
            <a:r>
              <a:rPr lang="en-US" sz="4800" b="1" smtClean="0"/>
              <a:t>Steps </a:t>
            </a:r>
            <a:br>
              <a:rPr lang="en-US" sz="4800" b="1" smtClean="0"/>
            </a:br>
            <a:r>
              <a:rPr lang="en-US" sz="4800" b="1" smtClean="0"/>
              <a:t>for </a:t>
            </a:r>
            <a:r>
              <a:rPr lang="en-US" sz="4800" b="1" dirty="0" smtClean="0"/>
              <a:t>beginning writing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928" y="2302933"/>
            <a:ext cx="10360805" cy="419946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dirty="0" smtClean="0"/>
              <a:t>5. Begin to learn reading, viewing habits of audience</a:t>
            </a:r>
          </a:p>
          <a:p>
            <a:pPr lvl="0"/>
            <a:r>
              <a:rPr lang="en-US" sz="3600" dirty="0" smtClean="0"/>
              <a:t>6. Begin to learn how to use pictures, video, multimedia</a:t>
            </a:r>
          </a:p>
          <a:p>
            <a:pPr lvl="0"/>
            <a:r>
              <a:rPr lang="en-US" sz="3600" dirty="0" smtClean="0"/>
              <a:t>7. Find likeminded media sources (people, blogs, etc.) to follow.</a:t>
            </a:r>
          </a:p>
          <a:p>
            <a:pPr lvl="0"/>
            <a:r>
              <a:rPr lang="en-US" sz="3600" dirty="0" smtClean="0"/>
              <a:t>8. Communicate with other writers, seek counsel</a:t>
            </a:r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813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35466"/>
            <a:ext cx="10058400" cy="1947333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/>
              <a:t>9 </a:t>
            </a:r>
            <a:r>
              <a:rPr lang="en-US" sz="4800" b="1" smtClean="0"/>
              <a:t>Steps </a:t>
            </a:r>
            <a:br>
              <a:rPr lang="en-US" sz="4800" b="1" smtClean="0"/>
            </a:br>
            <a:r>
              <a:rPr lang="en-US" sz="4800" b="1" smtClean="0"/>
              <a:t>for </a:t>
            </a:r>
            <a:r>
              <a:rPr lang="en-US" sz="4800" b="1" dirty="0" smtClean="0"/>
              <a:t>beginning writing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928" y="2302933"/>
            <a:ext cx="10360805" cy="419946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4000" dirty="0"/>
              <a:t>9. Write! Write! Write!</a:t>
            </a:r>
          </a:p>
          <a:p>
            <a:pPr lvl="1"/>
            <a:r>
              <a:rPr lang="en-US" sz="2800" dirty="0"/>
              <a:t>Status update (40 characters is best)</a:t>
            </a:r>
          </a:p>
          <a:p>
            <a:pPr lvl="1"/>
            <a:r>
              <a:rPr lang="en-US" sz="2800" dirty="0"/>
              <a:t>Tweet (71-100 characters is best)</a:t>
            </a:r>
          </a:p>
          <a:p>
            <a:pPr lvl="1"/>
            <a:r>
              <a:rPr lang="en-US" sz="2800" dirty="0"/>
              <a:t>Blog post (300-700 words)</a:t>
            </a:r>
          </a:p>
          <a:p>
            <a:pPr lvl="1"/>
            <a:r>
              <a:rPr lang="en-US" sz="2800" dirty="0"/>
              <a:t>Editorial (700-900 words)</a:t>
            </a:r>
          </a:p>
          <a:p>
            <a:pPr lvl="1"/>
            <a:r>
              <a:rPr lang="en-US" sz="2800" dirty="0"/>
              <a:t>Journal Article (8,000 –12,000 words)</a:t>
            </a:r>
          </a:p>
          <a:p>
            <a:pPr lvl="1"/>
            <a:r>
              <a:rPr lang="en-US" sz="2800" dirty="0"/>
              <a:t>Book (50,000 – 100,000 words)</a:t>
            </a:r>
          </a:p>
          <a:p>
            <a:pPr lvl="0"/>
            <a:r>
              <a:rPr lang="en-US" sz="4000" dirty="0" smtClean="0"/>
              <a:t>10. Redeem the moments. Use small moments. Don’t wait for big ones. </a:t>
            </a:r>
            <a:endParaRPr lang="en-US" sz="34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810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115" y="3316393"/>
            <a:ext cx="10058400" cy="160934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11</a:t>
            </a:r>
            <a:r>
              <a:rPr lang="en-US" dirty="0"/>
              <a:t>	The words of wise men are like goads, and masters of </a:t>
            </a:r>
            <a:r>
              <a:rPr lang="en-US" i="1" dirty="0"/>
              <a:t>these collections are like well-driven nails; they are given by one Shepherd.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>12</a:t>
            </a:r>
            <a:r>
              <a:rPr lang="en-US" dirty="0"/>
              <a:t>	But beyond this, my son, be warned: the writing of many books is endless, and excessive devotion </a:t>
            </a:r>
            <a:r>
              <a:rPr lang="en-US" i="1" dirty="0"/>
              <a:t>to books is wearying to the body. </a:t>
            </a:r>
            <a:br>
              <a:rPr lang="en-US" i="1" dirty="0"/>
            </a:br>
            <a:r>
              <a:rPr lang="en-US" dirty="0"/>
              <a:t> </a:t>
            </a:r>
            <a:r>
              <a:rPr lang="en-US" dirty="0" smtClean="0"/>
              <a:t>                                               </a:t>
            </a:r>
            <a:r>
              <a:rPr lang="en-US" sz="2700" dirty="0" smtClean="0"/>
              <a:t>– Ecclesiastes 12:11-12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6846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4461"/>
            <a:ext cx="10317601" cy="3035808"/>
          </a:xfrm>
        </p:spPr>
        <p:txBody>
          <a:bodyPr>
            <a:normAutofit fontScale="90000"/>
          </a:bodyPr>
          <a:lstStyle/>
          <a:p>
            <a:pPr algn="r"/>
            <a:r>
              <a:rPr lang="en-US" sz="15100" b="1" dirty="0" smtClean="0"/>
              <a:t>Biblical </a:t>
            </a:r>
            <a:r>
              <a:rPr lang="en-US" sz="10700" dirty="0" smtClean="0"/>
              <a:t>Purpose in Writing</a:t>
            </a:r>
            <a:endParaRPr lang="en-US" sz="10700" dirty="0"/>
          </a:p>
        </p:txBody>
      </p:sp>
    </p:spTree>
    <p:extLst>
      <p:ext uri="{BB962C8B-B14F-4D97-AF65-F5344CB8AC3E}">
        <p14:creationId xmlns:p14="http://schemas.microsoft.com/office/powerpoint/2010/main" val="18370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90239"/>
            <a:ext cx="8610600" cy="1293028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dirty="0" smtClean="0"/>
              <a:t>Biblical purpose in writing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583267"/>
            <a:ext cx="6824133" cy="50884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God is a God of communication  (Gen 1-2)</a:t>
            </a:r>
          </a:p>
          <a:p>
            <a:pPr lvl="1"/>
            <a:r>
              <a:rPr lang="en-US" sz="2400" dirty="0" smtClean="0"/>
              <a:t>Thus says the Lord  x 419 OT</a:t>
            </a:r>
          </a:p>
          <a:p>
            <a:pPr lvl="1"/>
            <a:r>
              <a:rPr lang="en-US" sz="2400" dirty="0"/>
              <a:t>Spoke in many ways (</a:t>
            </a:r>
            <a:r>
              <a:rPr lang="en-US" sz="2400" dirty="0" err="1"/>
              <a:t>Heb</a:t>
            </a:r>
            <a:r>
              <a:rPr lang="en-US" sz="2400" dirty="0"/>
              <a:t> 1:1-2)</a:t>
            </a:r>
          </a:p>
          <a:p>
            <a:pPr lvl="1"/>
            <a:r>
              <a:rPr lang="en-US" sz="2400" dirty="0" smtClean="0"/>
              <a:t>Communicated in His Son (</a:t>
            </a:r>
            <a:r>
              <a:rPr lang="en-US" sz="2400" dirty="0" err="1" smtClean="0"/>
              <a:t>Jn</a:t>
            </a:r>
            <a:r>
              <a:rPr lang="en-US" sz="2400" dirty="0" smtClean="0"/>
              <a:t> 1:14-18)</a:t>
            </a:r>
          </a:p>
          <a:p>
            <a:endParaRPr lang="en-US" sz="32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72" y="1583267"/>
            <a:ext cx="5596128" cy="5274733"/>
          </a:xfrm>
        </p:spPr>
      </p:pic>
    </p:spTree>
    <p:extLst>
      <p:ext uri="{BB962C8B-B14F-4D97-AF65-F5344CB8AC3E}">
        <p14:creationId xmlns:p14="http://schemas.microsoft.com/office/powerpoint/2010/main" val="20229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90239"/>
            <a:ext cx="8610600" cy="1293028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dirty="0" smtClean="0"/>
              <a:t>Biblical purpose in writing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583267"/>
            <a:ext cx="6824133" cy="50884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God is a God of communication  (Gen 1-2)</a:t>
            </a:r>
          </a:p>
          <a:p>
            <a:pPr lvl="1"/>
            <a:r>
              <a:rPr lang="en-US" sz="2400" dirty="0" smtClean="0"/>
              <a:t>Thus says the Lord  x 419 OT</a:t>
            </a:r>
          </a:p>
          <a:p>
            <a:pPr lvl="1"/>
            <a:r>
              <a:rPr lang="en-US" sz="2400" dirty="0"/>
              <a:t>Spoke in many ways (</a:t>
            </a:r>
            <a:r>
              <a:rPr lang="en-US" sz="2400" dirty="0" err="1"/>
              <a:t>Heb</a:t>
            </a:r>
            <a:r>
              <a:rPr lang="en-US" sz="2400" dirty="0"/>
              <a:t> 1:1-2)</a:t>
            </a:r>
          </a:p>
          <a:p>
            <a:pPr lvl="1"/>
            <a:r>
              <a:rPr lang="en-US" sz="2400" dirty="0" smtClean="0"/>
              <a:t>Communicated in His Son (</a:t>
            </a:r>
            <a:r>
              <a:rPr lang="en-US" sz="2400" dirty="0" err="1" smtClean="0"/>
              <a:t>Jn</a:t>
            </a:r>
            <a:r>
              <a:rPr lang="en-US" sz="2400" dirty="0" smtClean="0"/>
              <a:t> 1:14-18)</a:t>
            </a:r>
          </a:p>
          <a:p>
            <a:endParaRPr lang="en-US" sz="3200" dirty="0" smtClean="0"/>
          </a:p>
          <a:p>
            <a:r>
              <a:rPr lang="en-US" sz="3200" dirty="0" smtClean="0"/>
              <a:t>God values, uses written language </a:t>
            </a:r>
            <a:r>
              <a:rPr lang="en-US" sz="2400" dirty="0" smtClean="0"/>
              <a:t>(2 Tim 3:16, Ex 17:14, Rev 21:5)</a:t>
            </a:r>
          </a:p>
          <a:p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59088"/>
            <a:ext cx="6272856" cy="3568512"/>
          </a:xfrm>
        </p:spPr>
      </p:pic>
    </p:spTree>
    <p:extLst>
      <p:ext uri="{BB962C8B-B14F-4D97-AF65-F5344CB8AC3E}">
        <p14:creationId xmlns:p14="http://schemas.microsoft.com/office/powerpoint/2010/main" val="14280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8266" y="4726773"/>
            <a:ext cx="8610600" cy="1293028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dirty="0" smtClean="0"/>
              <a:t>Biblical </a:t>
            </a:r>
            <a:r>
              <a:rPr lang="en-US" sz="4800" b="1" smtClean="0"/>
              <a:t>purpose </a:t>
            </a:r>
            <a:br>
              <a:rPr lang="en-US" sz="4800" b="1" smtClean="0"/>
            </a:br>
            <a:r>
              <a:rPr lang="en-US" sz="4800" b="1" smtClean="0"/>
              <a:t>in </a:t>
            </a:r>
            <a:r>
              <a:rPr lang="en-US" sz="4800" b="1" dirty="0" smtClean="0"/>
              <a:t>writing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583267"/>
            <a:ext cx="6824133" cy="50884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God </a:t>
            </a:r>
            <a:r>
              <a:rPr lang="en-US" sz="3200" dirty="0"/>
              <a:t>desires His people to:</a:t>
            </a:r>
          </a:p>
          <a:p>
            <a:pPr lvl="1"/>
            <a:r>
              <a:rPr lang="en-US" sz="2400" dirty="0"/>
              <a:t>Teach one another (Col 3:16-17, Tt 2:3)</a:t>
            </a:r>
          </a:p>
          <a:p>
            <a:pPr lvl="1"/>
            <a:r>
              <a:rPr lang="en-US" sz="2400" dirty="0"/>
              <a:t>Make disciples (Mt 28:19, 2 Tim 2:2)</a:t>
            </a:r>
          </a:p>
          <a:p>
            <a:pPr lvl="1"/>
            <a:r>
              <a:rPr lang="en-US" sz="2400" dirty="0"/>
              <a:t>Proclaim His hope (1 Pet 3:15)</a:t>
            </a:r>
          </a:p>
          <a:p>
            <a:endParaRPr lang="en-US" sz="3200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1" y="0"/>
            <a:ext cx="5588000" cy="6887210"/>
          </a:xfrm>
        </p:spPr>
      </p:pic>
    </p:spTree>
    <p:extLst>
      <p:ext uri="{BB962C8B-B14F-4D97-AF65-F5344CB8AC3E}">
        <p14:creationId xmlns:p14="http://schemas.microsoft.com/office/powerpoint/2010/main" val="5275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69066" y="103972"/>
            <a:ext cx="8610600" cy="1293028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dirty="0" smtClean="0"/>
              <a:t>Biblical </a:t>
            </a:r>
            <a:r>
              <a:rPr lang="en-US" sz="4800" b="1" smtClean="0"/>
              <a:t>purpose </a:t>
            </a:r>
            <a:br>
              <a:rPr lang="en-US" sz="4800" b="1" smtClean="0"/>
            </a:br>
            <a:r>
              <a:rPr lang="en-US" sz="4800" b="1" smtClean="0"/>
              <a:t>in </a:t>
            </a:r>
            <a:r>
              <a:rPr lang="en-US" sz="4800" b="1" dirty="0" smtClean="0"/>
              <a:t>writing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583267"/>
            <a:ext cx="6824133" cy="50884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God </a:t>
            </a:r>
            <a:r>
              <a:rPr lang="en-US" sz="3200" dirty="0"/>
              <a:t>desires His people to:</a:t>
            </a:r>
          </a:p>
          <a:p>
            <a:pPr lvl="1"/>
            <a:r>
              <a:rPr lang="en-US" sz="2400" dirty="0"/>
              <a:t>Teach one another (Col 3:16-17, Tt 2:3)</a:t>
            </a:r>
          </a:p>
          <a:p>
            <a:pPr lvl="1"/>
            <a:r>
              <a:rPr lang="en-US" sz="2400" dirty="0"/>
              <a:t>Make disciples (Mt 28:19, 2 Tim 2:2)</a:t>
            </a:r>
          </a:p>
          <a:p>
            <a:pPr lvl="1"/>
            <a:r>
              <a:rPr lang="en-US" sz="2400" dirty="0"/>
              <a:t>Proclaim His hope (1 Pet 3:15)</a:t>
            </a:r>
          </a:p>
          <a:p>
            <a:endParaRPr lang="en-US" sz="3200" dirty="0" smtClean="0"/>
          </a:p>
          <a:p>
            <a:r>
              <a:rPr lang="en-US" sz="3200" dirty="0" smtClean="0"/>
              <a:t>How can we do that most effectively in various contexts?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62" y="0"/>
            <a:ext cx="5669538" cy="6858000"/>
          </a:xfrm>
        </p:spPr>
      </p:pic>
    </p:spTree>
    <p:extLst>
      <p:ext uri="{BB962C8B-B14F-4D97-AF65-F5344CB8AC3E}">
        <p14:creationId xmlns:p14="http://schemas.microsoft.com/office/powerpoint/2010/main" val="13615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4461"/>
            <a:ext cx="10317601" cy="3035808"/>
          </a:xfrm>
        </p:spPr>
        <p:txBody>
          <a:bodyPr>
            <a:normAutofit fontScale="90000"/>
          </a:bodyPr>
          <a:lstStyle/>
          <a:p>
            <a:pPr algn="r"/>
            <a:r>
              <a:rPr lang="en-US" sz="15100" b="1" dirty="0" smtClean="0"/>
              <a:t>STRATEGIC </a:t>
            </a:r>
            <a:r>
              <a:rPr lang="en-US" sz="10700" dirty="0" smtClean="0"/>
              <a:t>Purpose in Writing</a:t>
            </a:r>
            <a:endParaRPr lang="en-US" sz="10700" dirty="0"/>
          </a:p>
        </p:txBody>
      </p:sp>
    </p:spTree>
    <p:extLst>
      <p:ext uri="{BB962C8B-B14F-4D97-AF65-F5344CB8AC3E}">
        <p14:creationId xmlns:p14="http://schemas.microsoft.com/office/powerpoint/2010/main" val="14106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90239"/>
            <a:ext cx="8610600" cy="1293028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dirty="0" smtClean="0"/>
              <a:t>STRATEGIC purpose in writing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83267"/>
            <a:ext cx="6595872" cy="5088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Allows asynchronous communication (Is </a:t>
            </a:r>
            <a:r>
              <a:rPr lang="en-US" sz="2800" dirty="0"/>
              <a:t>30:8)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1278466"/>
            <a:ext cx="7467600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673</TotalTime>
  <Words>768</Words>
  <Application>Microsoft Macintosh PowerPoint</Application>
  <PresentationFormat>Widescreen</PresentationFormat>
  <Paragraphs>122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Century Gothic</vt:lpstr>
      <vt:lpstr>Arial</vt:lpstr>
      <vt:lpstr>Vapor Trail</vt:lpstr>
      <vt:lpstr>FORWARD IN  WRITING</vt:lpstr>
      <vt:lpstr>Forward in WRITING</vt:lpstr>
      <vt:lpstr>Biblical Purpose in Writing</vt:lpstr>
      <vt:lpstr>Biblical purpose in writing</vt:lpstr>
      <vt:lpstr>Biblical purpose in writing</vt:lpstr>
      <vt:lpstr>Biblical purpose  in writing</vt:lpstr>
      <vt:lpstr>Biblical purpose  in writing</vt:lpstr>
      <vt:lpstr>STRATEGIC Purpose in Writing</vt:lpstr>
      <vt:lpstr>STRATEGIC purpose in writing</vt:lpstr>
      <vt:lpstr>STRATEGIC purpose in writing</vt:lpstr>
      <vt:lpstr>STRATEGIC purpose in writing</vt:lpstr>
      <vt:lpstr>STRATEGIC purpose in writing</vt:lpstr>
      <vt:lpstr>STRATEGIC purpose in writing</vt:lpstr>
      <vt:lpstr>STRATEGIC purpose in writing</vt:lpstr>
      <vt:lpstr>STRATEGIC purpose in writing</vt:lpstr>
      <vt:lpstr>STRATEGIC purpose in writing</vt:lpstr>
      <vt:lpstr>STRATEGIC purpose in writing</vt:lpstr>
      <vt:lpstr>STRATEGIC purpose in writing</vt:lpstr>
      <vt:lpstr>PRACTICAL METHODS  AND TOOLS</vt:lpstr>
      <vt:lpstr>9 questions  for beginning writing</vt:lpstr>
      <vt:lpstr>9 questions  for beginning writing</vt:lpstr>
      <vt:lpstr>10 Steps  for beginning writing</vt:lpstr>
      <vt:lpstr>PowerPoint Presentation</vt:lpstr>
      <vt:lpstr>9 Steps  for beginning writing</vt:lpstr>
      <vt:lpstr>9 Steps  for beginning writing</vt:lpstr>
      <vt:lpstr>11 The words of wise men are like goads, and masters of these collections are like well-driven nails; they are given by one Shepherd.   12 But beyond this, my son, be warned: the writing of many books is endless, and excessive devotion to books is wearying to the body.                                                  – Ecclesiastes 12:11-12 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Veritas Formula</dc:title>
  <dc:creator>christopher cone</dc:creator>
  <cp:lastModifiedBy>christopher cone</cp:lastModifiedBy>
  <cp:revision>66</cp:revision>
  <dcterms:created xsi:type="dcterms:W3CDTF">2017-08-21T00:04:36Z</dcterms:created>
  <dcterms:modified xsi:type="dcterms:W3CDTF">2018-04-17T12:40:03Z</dcterms:modified>
</cp:coreProperties>
</file>