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69" r:id="rId4"/>
    <p:sldId id="265" r:id="rId5"/>
    <p:sldId id="266" r:id="rId6"/>
    <p:sldId id="268" r:id="rId7"/>
    <p:sldId id="267" r:id="rId8"/>
    <p:sldId id="264" r:id="rId9"/>
    <p:sldId id="271" r:id="rId10"/>
    <p:sldId id="257" r:id="rId11"/>
    <p:sldId id="261" r:id="rId12"/>
    <p:sldId id="272" r:id="rId13"/>
    <p:sldId id="258" r:id="rId14"/>
    <p:sldId id="259" r:id="rId15"/>
    <p:sldId id="262" r:id="rId16"/>
    <p:sldId id="260" r:id="rId17"/>
    <p:sldId id="295" r:id="rId18"/>
    <p:sldId id="296" r:id="rId19"/>
    <p:sldId id="273" r:id="rId20"/>
    <p:sldId id="311" r:id="rId21"/>
    <p:sldId id="327" r:id="rId22"/>
    <p:sldId id="312" r:id="rId23"/>
    <p:sldId id="314" r:id="rId24"/>
    <p:sldId id="315" r:id="rId25"/>
    <p:sldId id="317" r:id="rId26"/>
    <p:sldId id="328" r:id="rId27"/>
    <p:sldId id="329" r:id="rId28"/>
    <p:sldId id="318" r:id="rId29"/>
    <p:sldId id="319" r:id="rId30"/>
    <p:sldId id="330" r:id="rId31"/>
    <p:sldId id="320" r:id="rId32"/>
    <p:sldId id="321" r:id="rId33"/>
    <p:sldId id="322" r:id="rId34"/>
    <p:sldId id="323" r:id="rId35"/>
    <p:sldId id="324" r:id="rId36"/>
    <p:sldId id="325" r:id="rId37"/>
    <p:sldId id="293" r:id="rId38"/>
    <p:sldId id="294" r:id="rId39"/>
    <p:sldId id="278" r:id="rId40"/>
    <p:sldId id="279" r:id="rId41"/>
    <p:sldId id="281" r:id="rId42"/>
    <p:sldId id="282" r:id="rId43"/>
    <p:sldId id="283" r:id="rId44"/>
    <p:sldId id="284" r:id="rId45"/>
    <p:sldId id="285" r:id="rId46"/>
    <p:sldId id="286" r:id="rId47"/>
    <p:sldId id="287" r:id="rId48"/>
    <p:sldId id="288" r:id="rId49"/>
    <p:sldId id="289" r:id="rId50"/>
    <p:sldId id="331" r:id="rId51"/>
    <p:sldId id="33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9"/>
    <p:restoredTop sz="93659"/>
  </p:normalViewPr>
  <p:slideViewPr>
    <p:cSldViewPr snapToGrid="0" snapToObjects="1">
      <p:cViewPr>
        <p:scale>
          <a:sx n="70" d="100"/>
          <a:sy n="70" d="100"/>
        </p:scale>
        <p:origin x="94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E54642-2388-A043-BD31-FFB28FFB9219}"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56118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54642-2388-A043-BD31-FFB28FFB9219}"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84218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54642-2388-A043-BD31-FFB28FFB9219}"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36745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54642-2388-A043-BD31-FFB28FFB9219}"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852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54642-2388-A043-BD31-FFB28FFB9219}" type="datetimeFigureOut">
              <a:rPr lang="en-US" smtClean="0"/>
              <a:t>2/23/18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17591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54642-2388-A043-BD31-FFB28FFB9219}"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2352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54642-2388-A043-BD31-FFB28FFB9219}" type="datetimeFigureOut">
              <a:rPr lang="en-US" smtClean="0"/>
              <a:t>2/23/18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16236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54642-2388-A043-BD31-FFB28FFB9219}" type="datetimeFigureOut">
              <a:rPr lang="en-US" smtClean="0"/>
              <a:t>2/23/18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4618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54642-2388-A043-BD31-FFB28FFB9219}" type="datetimeFigureOut">
              <a:rPr lang="en-US" smtClean="0"/>
              <a:t>2/23/18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24259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54642-2388-A043-BD31-FFB28FFB9219}"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1313143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54642-2388-A043-BD31-FFB28FFB9219}" type="datetimeFigureOut">
              <a:rPr lang="en-US" smtClean="0"/>
              <a:t>2/23/18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9A48E-409E-A345-9629-E407F6DFA2D7}" type="slidenum">
              <a:rPr lang="en-US" smtClean="0"/>
              <a:t>‹#›</a:t>
            </a:fld>
            <a:endParaRPr lang="en-US"/>
          </a:p>
        </p:txBody>
      </p:sp>
    </p:spTree>
    <p:extLst>
      <p:ext uri="{BB962C8B-B14F-4D97-AF65-F5344CB8AC3E}">
        <p14:creationId xmlns:p14="http://schemas.microsoft.com/office/powerpoint/2010/main" val="30880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54642-2388-A043-BD31-FFB28FFB9219}" type="datetimeFigureOut">
              <a:rPr lang="en-US" smtClean="0"/>
              <a:t>2/23/18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9A48E-409E-A345-9629-E407F6DFA2D7}" type="slidenum">
              <a:rPr lang="en-US" smtClean="0"/>
              <a:t>‹#›</a:t>
            </a:fld>
            <a:endParaRPr lang="en-US"/>
          </a:p>
        </p:txBody>
      </p:sp>
    </p:spTree>
    <p:extLst>
      <p:ext uri="{BB962C8B-B14F-4D97-AF65-F5344CB8AC3E}">
        <p14:creationId xmlns:p14="http://schemas.microsoft.com/office/powerpoint/2010/main" val="1388927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www.cmfnow.com/articles/pe192.ht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dailymail.co.uk/news/article-4887222/Biblical-prophecy-predicts-Rapture-September-23.html#ixzz57xH84e9n"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ifewayresearch.com/2017/12/04/support-of-israel-among-younger-evangelical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41" y="-1285119"/>
            <a:ext cx="12192000" cy="7685703"/>
          </a:xfrm>
          <a:prstGeom prst="rect">
            <a:avLst/>
          </a:prstGeom>
        </p:spPr>
      </p:pic>
      <p:sp>
        <p:nvSpPr>
          <p:cNvPr id="2" name="Title 1"/>
          <p:cNvSpPr>
            <a:spLocks noGrp="1"/>
          </p:cNvSpPr>
          <p:nvPr>
            <p:ph type="ctrTitle"/>
          </p:nvPr>
        </p:nvSpPr>
        <p:spPr>
          <a:xfrm>
            <a:off x="1016000" y="1727590"/>
            <a:ext cx="10160000" cy="2387600"/>
          </a:xfrm>
        </p:spPr>
        <p:txBody>
          <a:bodyPr>
            <a:noAutofit/>
          </a:bodyPr>
          <a:lstStyle/>
          <a:p>
            <a:r>
              <a:rPr lang="en-US" sz="9600" b="1" dirty="0">
                <a:solidFill>
                  <a:schemeClr val="bg1"/>
                </a:solidFill>
                <a:latin typeface="Abadi MT Condensed Extra Bold" charset="0"/>
                <a:ea typeface="Abadi MT Condensed Extra Bold" charset="0"/>
                <a:cs typeface="Abadi MT Condensed Extra Bold" charset="0"/>
              </a:rPr>
              <a:t>PROPHECY</a:t>
            </a:r>
            <a:r>
              <a:rPr lang="en-US" sz="7200" b="1" dirty="0">
                <a:solidFill>
                  <a:schemeClr val="bg1"/>
                </a:solidFill>
                <a:latin typeface="Abadi MT Condensed Extra Bold" charset="0"/>
                <a:ea typeface="Abadi MT Condensed Extra Bold" charset="0"/>
                <a:cs typeface="Abadi MT Condensed Extra Bold" charset="0"/>
              </a:rPr>
              <a:t> </a:t>
            </a:r>
            <a:r>
              <a:rPr lang="en-US" sz="4800" b="1" dirty="0">
                <a:solidFill>
                  <a:schemeClr val="bg1"/>
                </a:solidFill>
                <a:latin typeface="Abadi MT Condensed Extra Bold" charset="0"/>
                <a:ea typeface="Abadi MT Condensed Extra Bold" charset="0"/>
                <a:cs typeface="Abadi MT Condensed Extra Bold" charset="0"/>
              </a:rPr>
              <a:t>AND</a:t>
            </a:r>
            <a:r>
              <a:rPr lang="en-US" sz="7200" b="1" dirty="0">
                <a:solidFill>
                  <a:schemeClr val="bg1"/>
                </a:solidFill>
                <a:latin typeface="Abadi MT Condensed Extra Bold" charset="0"/>
                <a:ea typeface="Abadi MT Condensed Extra Bold" charset="0"/>
                <a:cs typeface="Abadi MT Condensed Extra Bold" charset="0"/>
              </a:rPr>
              <a:t> </a:t>
            </a:r>
            <a:br>
              <a:rPr lang="en-US" sz="7200" b="1" dirty="0">
                <a:solidFill>
                  <a:schemeClr val="bg1"/>
                </a:solidFill>
                <a:latin typeface="Abadi MT Condensed Extra Bold" charset="0"/>
                <a:ea typeface="Abadi MT Condensed Extra Bold" charset="0"/>
                <a:cs typeface="Abadi MT Condensed Extra Bold" charset="0"/>
              </a:rPr>
            </a:br>
            <a:r>
              <a:rPr lang="en-US" sz="4800" b="1" dirty="0">
                <a:solidFill>
                  <a:schemeClr val="bg1"/>
                </a:solidFill>
                <a:latin typeface="Abadi MT Condensed Extra Bold" charset="0"/>
                <a:ea typeface="Abadi MT Condensed Extra Bold" charset="0"/>
                <a:cs typeface="Abadi MT Condensed Extra Bold" charset="0"/>
              </a:rPr>
              <a:t>THE</a:t>
            </a:r>
            <a:r>
              <a:rPr lang="en-US" sz="7200" b="1" dirty="0">
                <a:solidFill>
                  <a:schemeClr val="bg1"/>
                </a:solidFill>
                <a:latin typeface="Abadi MT Condensed Extra Bold" charset="0"/>
                <a:ea typeface="Abadi MT Condensed Extra Bold" charset="0"/>
                <a:cs typeface="Abadi MT Condensed Extra Bold" charset="0"/>
              </a:rPr>
              <a:t> BIBLICAL WORLDVIEW</a:t>
            </a:r>
          </a:p>
        </p:txBody>
      </p:sp>
      <p:sp>
        <p:nvSpPr>
          <p:cNvPr id="3" name="Subtitle 2"/>
          <p:cNvSpPr>
            <a:spLocks noGrp="1"/>
          </p:cNvSpPr>
          <p:nvPr>
            <p:ph type="subTitle" idx="1"/>
          </p:nvPr>
        </p:nvSpPr>
        <p:spPr>
          <a:xfrm>
            <a:off x="8907489" y="232972"/>
            <a:ext cx="3092970" cy="1689490"/>
          </a:xfrm>
        </p:spPr>
        <p:txBody>
          <a:bodyPr/>
          <a:lstStyle/>
          <a:p>
            <a:pPr algn="r"/>
            <a:r>
              <a:rPr lang="en-US" b="1" dirty="0">
                <a:solidFill>
                  <a:schemeClr val="bg1"/>
                </a:solidFill>
              </a:rPr>
              <a:t>Dr. Christopher Cone</a:t>
            </a:r>
          </a:p>
          <a:p>
            <a:pPr algn="r"/>
            <a:r>
              <a:rPr lang="en-US" b="1" dirty="0" err="1">
                <a:solidFill>
                  <a:schemeClr val="bg1"/>
                </a:solidFill>
              </a:rPr>
              <a:t>drcone.com</a:t>
            </a:r>
            <a:endParaRPr lang="en-US" b="1" dirty="0">
              <a:solidFill>
                <a:schemeClr val="bg1"/>
              </a:solidFill>
            </a:endParaRPr>
          </a:p>
          <a:p>
            <a:pPr algn="r"/>
            <a:r>
              <a:rPr lang="en-US" b="1" dirty="0" err="1">
                <a:solidFill>
                  <a:schemeClr val="bg1"/>
                </a:solidFill>
              </a:rPr>
              <a:t>calvary.edu</a:t>
            </a:r>
            <a:endParaRPr lang="en-US" b="1" dirty="0">
              <a:solidFill>
                <a:schemeClr val="bg1"/>
              </a:solidFill>
            </a:endParaRPr>
          </a:p>
        </p:txBody>
      </p:sp>
    </p:spTree>
    <p:extLst>
      <p:ext uri="{BB962C8B-B14F-4D97-AF65-F5344CB8AC3E}">
        <p14:creationId xmlns:p14="http://schemas.microsoft.com/office/powerpoint/2010/main" val="45225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Components of Worldview.pdf"/>
          <p:cNvPicPr>
            <a:picLocks noChangeAspect="1"/>
          </p:cNvPicPr>
          <p:nvPr/>
        </p:nvPicPr>
        <p:blipFill>
          <a:blip r:embed="rId2"/>
          <a:stretch>
            <a:fillRect/>
          </a:stretch>
        </p:blipFill>
        <p:spPr>
          <a:xfrm>
            <a:off x="1556974" y="-49214"/>
            <a:ext cx="8938748" cy="6907214"/>
          </a:xfrm>
          <a:prstGeom prst="rect">
            <a:avLst/>
          </a:prstGeom>
        </p:spPr>
      </p:pic>
    </p:spTree>
    <p:extLst>
      <p:ext uri="{BB962C8B-B14F-4D97-AF65-F5344CB8AC3E}">
        <p14:creationId xmlns:p14="http://schemas.microsoft.com/office/powerpoint/2010/main" val="196281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a:latin typeface="Abadi MT Condensed Extra Bold" charset="0"/>
                <a:ea typeface="Abadi MT Condensed Extra Bold" charset="0"/>
                <a:cs typeface="Abadi MT Condensed Extra Bold" charset="0"/>
              </a:rPr>
              <a:t>Prophecy and “Is”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9749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badi MT Condensed Extra Bold" charset="0"/>
                <a:ea typeface="Abadi MT Condensed Extra Bold" charset="0"/>
                <a:cs typeface="Abadi MT Condensed Extra Bold" charset="0"/>
              </a:rPr>
              <a:t>Prophecy and Epistemology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79628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badi MT Condensed Extra Bold" charset="0"/>
                <a:ea typeface="Abadi MT Condensed Extra Bold" charset="0"/>
                <a:cs typeface="Abadi MT Condensed Extra Bold" charset="0"/>
              </a:rPr>
              <a:t>Source of Authority: </a:t>
            </a:r>
            <a:br>
              <a:rPr lang="en-US" b="1" dirty="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Fulfilled Prophecy in the Creation Week</a:t>
            </a:r>
          </a:p>
        </p:txBody>
      </p:sp>
      <p:sp>
        <p:nvSpPr>
          <p:cNvPr id="6" name="Content Placeholder 5"/>
          <p:cNvSpPr>
            <a:spLocks noGrp="1"/>
          </p:cNvSpPr>
          <p:nvPr>
            <p:ph sz="half" idx="2"/>
          </p:nvPr>
        </p:nvSpPr>
        <p:spPr>
          <a:xfrm>
            <a:off x="6520069" y="1825625"/>
            <a:ext cx="5487051" cy="4351338"/>
          </a:xfrm>
        </p:spPr>
        <p:txBody>
          <a:bodyPr>
            <a:normAutofit/>
          </a:bodyPr>
          <a:lstStyle/>
          <a:p>
            <a:r>
              <a:rPr lang="en-US" dirty="0"/>
              <a:t>1:3, 6, 9(x2), 11, 14, 15, 20 (x2), 24, 26</a:t>
            </a:r>
          </a:p>
          <a:p>
            <a:r>
              <a:rPr lang="en-US" dirty="0"/>
              <a:t>11 fulfilled prophecies demonstrate His sovereignty, and rights as Creator</a:t>
            </a:r>
          </a:p>
          <a:p>
            <a:endParaRPr lang="en-US" dirty="0"/>
          </a:p>
          <a:p>
            <a:endParaRPr lang="en-US" dirty="0"/>
          </a:p>
        </p:txBody>
      </p:sp>
      <p:pic>
        <p:nvPicPr>
          <p:cNvPr id="4" name="Content Placeholder 3" descr="Components of Worldview.pdf"/>
          <p:cNvPicPr>
            <a:picLocks noChangeAspect="1"/>
          </p:cNvPicPr>
          <p:nvPr/>
        </p:nvPicPr>
        <p:blipFill>
          <a:blip r:embed="rId2"/>
          <a:stretch>
            <a:fillRect/>
          </a:stretch>
        </p:blipFill>
        <p:spPr>
          <a:xfrm>
            <a:off x="838200" y="1825625"/>
            <a:ext cx="5681870" cy="4390535"/>
          </a:xfrm>
          <a:prstGeom prst="rect">
            <a:avLst/>
          </a:prstGeom>
        </p:spPr>
      </p:pic>
      <p:sp>
        <p:nvSpPr>
          <p:cNvPr id="8" name="Rectangle 7"/>
          <p:cNvSpPr/>
          <p:nvPr/>
        </p:nvSpPr>
        <p:spPr>
          <a:xfrm>
            <a:off x="838200" y="1825625"/>
            <a:ext cx="553261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66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badi MT Condensed Extra Bold" charset="0"/>
                <a:ea typeface="Abadi MT Condensed Extra Bold" charset="0"/>
                <a:cs typeface="Abadi MT Condensed Extra Bold" charset="0"/>
              </a:rPr>
              <a:t>Interpreting Authority (Hermeneutics): </a:t>
            </a:r>
            <a:br>
              <a:rPr lang="en-US" b="1" dirty="0">
                <a:latin typeface="Abadi MT Condensed Extra Bold" charset="0"/>
                <a:ea typeface="Abadi MT Condensed Extra Bold" charset="0"/>
                <a:cs typeface="Abadi MT Condensed Extra Bold" charset="0"/>
              </a:rPr>
            </a:br>
            <a:r>
              <a:rPr lang="en-US" b="1" dirty="0">
                <a:latin typeface="Abadi MT Condensed Extra Bold" charset="0"/>
                <a:ea typeface="Abadi MT Condensed Extra Bold" charset="0"/>
                <a:cs typeface="Abadi MT Condensed Extra Bold" charset="0"/>
              </a:rPr>
              <a:t>Fulfilled Prophecy in Genesis</a:t>
            </a:r>
          </a:p>
        </p:txBody>
      </p:sp>
      <p:sp>
        <p:nvSpPr>
          <p:cNvPr id="6" name="Content Placeholder 5"/>
          <p:cNvSpPr>
            <a:spLocks noGrp="1"/>
          </p:cNvSpPr>
          <p:nvPr>
            <p:ph sz="half" idx="2"/>
          </p:nvPr>
        </p:nvSpPr>
        <p:spPr>
          <a:xfrm>
            <a:off x="6520069" y="1825624"/>
            <a:ext cx="5487051" cy="5032375"/>
          </a:xfrm>
        </p:spPr>
        <p:txBody>
          <a:bodyPr>
            <a:normAutofit fontScale="92500" lnSpcReduction="20000"/>
          </a:bodyPr>
          <a:lstStyle/>
          <a:p>
            <a:r>
              <a:rPr lang="en-US" dirty="0"/>
              <a:t>2:16-17 – spiritual death from sin</a:t>
            </a:r>
          </a:p>
          <a:p>
            <a:r>
              <a:rPr lang="en-US" dirty="0"/>
              <a:t>2:18 – a helper</a:t>
            </a:r>
          </a:p>
          <a:p>
            <a:r>
              <a:rPr lang="en-US" dirty="0"/>
              <a:t>3:19/5:5 – physical death from sin</a:t>
            </a:r>
          </a:p>
          <a:p>
            <a:r>
              <a:rPr lang="en-US" dirty="0"/>
              <a:t>6-9 – deliverance through judgment</a:t>
            </a:r>
          </a:p>
          <a:p>
            <a:r>
              <a:rPr lang="en-US" dirty="0"/>
              <a:t>17-18/21 – a son</a:t>
            </a:r>
          </a:p>
          <a:p>
            <a:r>
              <a:rPr lang="en-US" dirty="0"/>
              <a:t>19 – judgment, looking back</a:t>
            </a:r>
          </a:p>
          <a:p>
            <a:r>
              <a:rPr lang="en-US" dirty="0"/>
              <a:t>31 – striped and spotted sheep</a:t>
            </a:r>
          </a:p>
          <a:p>
            <a:r>
              <a:rPr lang="en-US" dirty="0"/>
              <a:t>32:28, 35:10 – Israel</a:t>
            </a:r>
          </a:p>
          <a:p>
            <a:r>
              <a:rPr lang="en-US" dirty="0"/>
              <a:t>37, 40-41 – dreams come true </a:t>
            </a:r>
          </a:p>
          <a:p>
            <a:r>
              <a:rPr lang="en-US" dirty="0"/>
              <a:t>Fulfilled prophecy in Genesis provides a hermeneutic model for the rest of prophecy.</a:t>
            </a:r>
          </a:p>
        </p:txBody>
      </p:sp>
      <p:pic>
        <p:nvPicPr>
          <p:cNvPr id="4" name="Content Placeholder 3" descr="Components of Worldview.pdf"/>
          <p:cNvPicPr>
            <a:picLocks noChangeAspect="1"/>
          </p:cNvPicPr>
          <p:nvPr/>
        </p:nvPicPr>
        <p:blipFill>
          <a:blip r:embed="rId2"/>
          <a:stretch>
            <a:fillRect/>
          </a:stretch>
        </p:blipFill>
        <p:spPr>
          <a:xfrm>
            <a:off x="838200" y="1825625"/>
            <a:ext cx="5681870" cy="4390535"/>
          </a:xfrm>
          <a:prstGeom prst="rect">
            <a:avLst/>
          </a:prstGeom>
        </p:spPr>
      </p:pic>
      <p:sp>
        <p:nvSpPr>
          <p:cNvPr id="8" name="Rectangle 7"/>
          <p:cNvSpPr/>
          <p:nvPr/>
        </p:nvSpPr>
        <p:spPr>
          <a:xfrm>
            <a:off x="838200" y="1825625"/>
            <a:ext cx="553261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badi MT Condensed Extra Bold" charset="0"/>
                <a:ea typeface="Abadi MT Condensed Extra Bold" charset="0"/>
                <a:cs typeface="Abadi MT Condensed Extra Bold" charset="0"/>
              </a:rPr>
              <a:t>Prophecy and Metaphysics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5327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badi MT Condensed Extra Bold" charset="0"/>
                <a:ea typeface="Abadi MT Condensed Extra Bold" charset="0"/>
                <a:cs typeface="Abadi MT Condensed Extra Bold" charset="0"/>
              </a:rPr>
              <a:t>Prophecy and Metaphysics: Pessimism?</a:t>
            </a:r>
          </a:p>
        </p:txBody>
      </p:sp>
      <p:sp>
        <p:nvSpPr>
          <p:cNvPr id="6" name="Content Placeholder 5"/>
          <p:cNvSpPr>
            <a:spLocks noGrp="1"/>
          </p:cNvSpPr>
          <p:nvPr>
            <p:ph sz="half" idx="2"/>
          </p:nvPr>
        </p:nvSpPr>
        <p:spPr>
          <a:xfrm>
            <a:off x="6520069" y="1825624"/>
            <a:ext cx="5487051" cy="5032375"/>
          </a:xfrm>
        </p:spPr>
        <p:txBody>
          <a:bodyPr>
            <a:normAutofit fontScale="85000" lnSpcReduction="20000"/>
          </a:bodyPr>
          <a:lstStyle/>
          <a:p>
            <a:r>
              <a:rPr lang="en-US" dirty="0"/>
              <a:t>People grow more….awful (2 Tim 3:1-5)</a:t>
            </a:r>
          </a:p>
          <a:p>
            <a:r>
              <a:rPr lang="en-US" dirty="0"/>
              <a:t>More wars and more unstable environment (Mt 24:7)</a:t>
            </a:r>
          </a:p>
          <a:p>
            <a:r>
              <a:rPr lang="en-US" dirty="0"/>
              <a:t>A third of the vegetation is burned up (Rev 8:7)</a:t>
            </a:r>
          </a:p>
          <a:p>
            <a:r>
              <a:rPr lang="en-US" dirty="0"/>
              <a:t>A third of all sea creatures killed (Rev 8:9)</a:t>
            </a:r>
          </a:p>
          <a:p>
            <a:r>
              <a:rPr lang="en-US" dirty="0"/>
              <a:t>A third of all fresh water polluted (Rev 8:10-11)</a:t>
            </a:r>
          </a:p>
          <a:p>
            <a:r>
              <a:rPr lang="en-US" dirty="0"/>
              <a:t>A third of humanity is killed by war (Rev 9:15)</a:t>
            </a:r>
          </a:p>
          <a:p>
            <a:r>
              <a:rPr lang="en-US" dirty="0"/>
              <a:t>A third of sun, moon and stars fail to give light (Rev 8:12)</a:t>
            </a:r>
          </a:p>
          <a:p>
            <a:r>
              <a:rPr lang="en-US" dirty="0"/>
              <a:t>Heaven and earth pass away (Rev 21:1) with intense heat (2 Pet 3:10)</a:t>
            </a:r>
          </a:p>
        </p:txBody>
      </p:sp>
      <p:pic>
        <p:nvPicPr>
          <p:cNvPr id="4" name="Content Placeholder 3" descr="Components of Worldview.pdf"/>
          <p:cNvPicPr>
            <a:picLocks noChangeAspect="1"/>
          </p:cNvPicPr>
          <p:nvPr/>
        </p:nvPicPr>
        <p:blipFill>
          <a:blip r:embed="rId2"/>
          <a:stretch>
            <a:fillRect/>
          </a:stretch>
        </p:blipFill>
        <p:spPr>
          <a:xfrm>
            <a:off x="838200" y="1825625"/>
            <a:ext cx="5681870" cy="4390535"/>
          </a:xfrm>
          <a:prstGeom prst="rect">
            <a:avLst/>
          </a:prstGeom>
        </p:spPr>
      </p:pic>
      <p:sp>
        <p:nvSpPr>
          <p:cNvPr id="8" name="Rectangle 7"/>
          <p:cNvSpPr/>
          <p:nvPr/>
        </p:nvSpPr>
        <p:spPr>
          <a:xfrm>
            <a:off x="838200" y="1825625"/>
            <a:ext cx="553261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8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Abadi MT Condensed Extra Bold" charset="0"/>
                <a:ea typeface="Abadi MT Condensed Extra Bold" charset="0"/>
                <a:cs typeface="Abadi MT Condensed Extra Bold" charset="0"/>
              </a:rPr>
              <a:t>Prophecy and Metaphysics: Apathy?</a:t>
            </a:r>
          </a:p>
        </p:txBody>
      </p:sp>
      <p:sp>
        <p:nvSpPr>
          <p:cNvPr id="6" name="Content Placeholder 5"/>
          <p:cNvSpPr>
            <a:spLocks noGrp="1"/>
          </p:cNvSpPr>
          <p:nvPr>
            <p:ph sz="half" idx="2"/>
          </p:nvPr>
        </p:nvSpPr>
        <p:spPr>
          <a:xfrm>
            <a:off x="6520069" y="1825624"/>
            <a:ext cx="5487051" cy="5032375"/>
          </a:xfrm>
        </p:spPr>
        <p:txBody>
          <a:bodyPr>
            <a:normAutofit fontScale="62500" lnSpcReduction="20000"/>
          </a:bodyPr>
          <a:lstStyle/>
          <a:p>
            <a:r>
              <a:rPr lang="en-US" b="1" dirty="0"/>
              <a:t>1 Thessalonians 4:13-17</a:t>
            </a:r>
          </a:p>
          <a:p>
            <a:endParaRPr lang="en-US" b="1" dirty="0"/>
          </a:p>
          <a:p>
            <a:r>
              <a:rPr lang="en-US" b="1" dirty="0"/>
              <a:t>13 </a:t>
            </a:r>
            <a:r>
              <a:rPr lang="en-US" b="1" i="1" dirty="0"/>
              <a:t>	But we do not want you to be uninformed, brethren, about those who are asleep, so that you will not grieve as do the rest who have no hope. </a:t>
            </a:r>
          </a:p>
          <a:p>
            <a:r>
              <a:rPr lang="en-US" b="1" dirty="0"/>
              <a:t>14 	For if we believe that Jesus died and rose again, even so God will bring with Him those who have fallen asleep in Jesus. </a:t>
            </a:r>
          </a:p>
          <a:p>
            <a:r>
              <a:rPr lang="en-US" b="1" dirty="0"/>
              <a:t>15 	For this we say to you by the word of the Lord, that we who are alive and remain until the coming of the Lord, will not precede those who have fallen asleep. </a:t>
            </a:r>
          </a:p>
          <a:p>
            <a:r>
              <a:rPr lang="en-US" b="1" dirty="0"/>
              <a:t>16 	For the Lord Himself will descend from heaven with a shout, with the voice of </a:t>
            </a:r>
            <a:r>
              <a:rPr lang="en-US" b="1" i="1" dirty="0"/>
              <a:t>the archangel and with the trumpet of God, and the dead in Christ will rise first. </a:t>
            </a:r>
          </a:p>
          <a:p>
            <a:r>
              <a:rPr lang="en-US" b="1" dirty="0"/>
              <a:t>17 	Then we who are alive and remain will be caught up together with them in the clouds to meet the Lord in the air, and so we shall always be with the Lord. </a:t>
            </a:r>
            <a:endParaRPr lang="en-US" dirty="0"/>
          </a:p>
        </p:txBody>
      </p:sp>
      <p:pic>
        <p:nvPicPr>
          <p:cNvPr id="4" name="Content Placeholder 3" descr="Components of Worldview.pdf"/>
          <p:cNvPicPr>
            <a:picLocks noChangeAspect="1"/>
          </p:cNvPicPr>
          <p:nvPr/>
        </p:nvPicPr>
        <p:blipFill>
          <a:blip r:embed="rId2"/>
          <a:stretch>
            <a:fillRect/>
          </a:stretch>
        </p:blipFill>
        <p:spPr>
          <a:xfrm>
            <a:off x="838200" y="1825625"/>
            <a:ext cx="5681870" cy="4390535"/>
          </a:xfrm>
          <a:prstGeom prst="rect">
            <a:avLst/>
          </a:prstGeom>
        </p:spPr>
      </p:pic>
      <p:sp>
        <p:nvSpPr>
          <p:cNvPr id="8" name="Rectangle 7"/>
          <p:cNvSpPr/>
          <p:nvPr/>
        </p:nvSpPr>
        <p:spPr>
          <a:xfrm>
            <a:off x="838200" y="1825625"/>
            <a:ext cx="5532619" cy="587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9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rsonal Eschatology.pdf"/>
          <p:cNvPicPr>
            <a:picLocks noGrp="1" noChangeAspect="1"/>
          </p:cNvPicPr>
          <p:nvPr>
            <p:ph idx="1"/>
          </p:nvPr>
        </p:nvPicPr>
        <p:blipFill>
          <a:blip r:embed="rId2"/>
          <a:srcRect l="-24156" r="-24156"/>
          <a:stretch>
            <a:fillRect/>
          </a:stretch>
        </p:blipFill>
        <p:spPr>
          <a:xfrm>
            <a:off x="-1222779" y="-404734"/>
            <a:ext cx="14174280" cy="7385008"/>
          </a:xfrm>
        </p:spPr>
      </p:pic>
    </p:spTree>
    <p:extLst>
      <p:ext uri="{BB962C8B-B14F-4D97-AF65-F5344CB8AC3E}">
        <p14:creationId xmlns:p14="http://schemas.microsoft.com/office/powerpoint/2010/main" val="206595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430" y="1122363"/>
            <a:ext cx="10448144" cy="2387600"/>
          </a:xfrm>
        </p:spPr>
        <p:txBody>
          <a:bodyPr>
            <a:normAutofit fontScale="90000"/>
          </a:bodyPr>
          <a:lstStyle/>
          <a:p>
            <a:r>
              <a:rPr lang="en-US" sz="9600" b="1" dirty="0">
                <a:latin typeface="Abadi MT Condensed Extra Bold" charset="0"/>
                <a:ea typeface="Abadi MT Condensed Extra Bold" charset="0"/>
                <a:cs typeface="Abadi MT Condensed Extra Bold" charset="0"/>
              </a:rPr>
              <a:t>Prophecy </a:t>
            </a:r>
            <a:r>
              <a:rPr lang="en-US" sz="9600" b="1">
                <a:latin typeface="Abadi MT Condensed Extra Bold" charset="0"/>
                <a:ea typeface="Abadi MT Condensed Extra Bold" charset="0"/>
                <a:cs typeface="Abadi MT Condensed Extra Bold" charset="0"/>
              </a:rPr>
              <a:t>and “Ought”</a:t>
            </a:r>
            <a:endParaRPr lang="en-US" sz="9600" b="1" dirty="0">
              <a:latin typeface="Abadi MT Condensed Extra Bold" charset="0"/>
              <a:ea typeface="Abadi MT Condensed Extra Bold" charset="0"/>
              <a:cs typeface="Abadi MT Condensed Extra Bold"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6861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214" y="-3343953"/>
            <a:ext cx="13319157" cy="13319157"/>
          </a:xfrm>
        </p:spPr>
      </p:pic>
    </p:spTree>
    <p:extLst>
      <p:ext uri="{BB962C8B-B14F-4D97-AF65-F5344CB8AC3E}">
        <p14:creationId xmlns:p14="http://schemas.microsoft.com/office/powerpoint/2010/main" val="1154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badi MT Condensed Extra Bold" charset="0"/>
                <a:ea typeface="Abadi MT Condensed Extra Bold" charset="0"/>
                <a:cs typeface="Abadi MT Condensed Extra Bold" charset="0"/>
              </a:rPr>
              <a:t>Prophecy and Ethics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2653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927273"/>
          </a:xfrm>
        </p:spPr>
      </p:pic>
      <p:sp>
        <p:nvSpPr>
          <p:cNvPr id="5" name="Title 1"/>
          <p:cNvSpPr txBox="1">
            <a:spLocks/>
          </p:cNvSpPr>
          <p:nvPr/>
        </p:nvSpPr>
        <p:spPr>
          <a:xfrm>
            <a:off x="1244185" y="69272"/>
            <a:ext cx="1021829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bg1"/>
                </a:solidFill>
                <a:latin typeface="Abadi MT Condensed Extra Bold" charset="0"/>
                <a:ea typeface="Abadi MT Condensed Extra Bold" charset="0"/>
                <a:cs typeface="Abadi MT Condensed Extra Bold" charset="0"/>
              </a:rPr>
              <a:t>Models for understanding Biblical ethics are largely determined by how one views the prophecies regarding the Mosaic Law and the New Covenant. </a:t>
            </a:r>
          </a:p>
        </p:txBody>
      </p:sp>
    </p:spTree>
    <p:extLst>
      <p:ext uri="{BB962C8B-B14F-4D97-AF65-F5344CB8AC3E}">
        <p14:creationId xmlns:p14="http://schemas.microsoft.com/office/powerpoint/2010/main" val="121434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3 Views on Biblical Ethics</a:t>
            </a:r>
            <a:endParaRPr lang="en-US" dirty="0"/>
          </a:p>
        </p:txBody>
      </p:sp>
      <p:sp>
        <p:nvSpPr>
          <p:cNvPr id="4" name="Content Placeholder 3"/>
          <p:cNvSpPr>
            <a:spLocks noGrp="1"/>
          </p:cNvSpPr>
          <p:nvPr>
            <p:ph sz="half" idx="2"/>
          </p:nvPr>
        </p:nvSpPr>
        <p:spPr>
          <a:xfrm>
            <a:off x="6172200" y="1825624"/>
            <a:ext cx="5181600" cy="5032375"/>
          </a:xfrm>
        </p:spPr>
        <p:txBody>
          <a:bodyPr>
            <a:normAutofit fontScale="92500" lnSpcReduction="20000"/>
          </a:bodyPr>
          <a:lstStyle/>
          <a:p>
            <a:r>
              <a:rPr lang="en-US" dirty="0"/>
              <a:t>Continuity – three categories of Law (moral, civil, ceremonial) all still in effect. </a:t>
            </a:r>
          </a:p>
          <a:p>
            <a:pPr lvl="1"/>
            <a:r>
              <a:rPr lang="en-US" dirty="0" err="1"/>
              <a:t>Theonomy</a:t>
            </a:r>
            <a:r>
              <a:rPr lang="en-US" dirty="0"/>
              <a:t>, Reconstructionism</a:t>
            </a:r>
          </a:p>
          <a:p>
            <a:pPr lvl="1"/>
            <a:r>
              <a:rPr lang="en-US" dirty="0"/>
              <a:t>Rooted in authority is law (good is being like God)</a:t>
            </a:r>
          </a:p>
          <a:p>
            <a:r>
              <a:rPr lang="en-US" dirty="0"/>
              <a:t>Semi Continuity – moral Law still in effect for sanctification</a:t>
            </a:r>
          </a:p>
          <a:p>
            <a:pPr lvl="1"/>
            <a:r>
              <a:rPr lang="en-US" dirty="0"/>
              <a:t>Reformed</a:t>
            </a:r>
          </a:p>
          <a:p>
            <a:pPr lvl="1"/>
            <a:r>
              <a:rPr lang="en-US" dirty="0"/>
              <a:t>Rooted in authority is law (good is being like God)</a:t>
            </a:r>
          </a:p>
          <a:p>
            <a:r>
              <a:rPr lang="en-US" dirty="0"/>
              <a:t>Discontinuity – the Law not applicable for sanctification</a:t>
            </a:r>
          </a:p>
          <a:p>
            <a:pPr lvl="1"/>
            <a:r>
              <a:rPr lang="en-US" dirty="0"/>
              <a:t>Dispensational</a:t>
            </a:r>
          </a:p>
          <a:p>
            <a:pPr lvl="1"/>
            <a:r>
              <a:rPr lang="en-US" dirty="0"/>
              <a:t>Rooted in authority over law (God is over law)</a:t>
            </a:r>
          </a:p>
          <a:p>
            <a:endParaRPr lang="en-US" sz="3600" dirty="0"/>
          </a:p>
          <a:p>
            <a:endParaRPr lang="en-US"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2083912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Continuity Model</a:t>
            </a:r>
            <a:endParaRPr lang="en-US" dirty="0"/>
          </a:p>
        </p:txBody>
      </p:sp>
      <p:sp>
        <p:nvSpPr>
          <p:cNvPr id="4" name="Content Placeholder 3"/>
          <p:cNvSpPr>
            <a:spLocks noGrp="1"/>
          </p:cNvSpPr>
          <p:nvPr>
            <p:ph sz="half" idx="2"/>
          </p:nvPr>
        </p:nvSpPr>
        <p:spPr/>
        <p:txBody>
          <a:bodyPr>
            <a:normAutofit/>
          </a:bodyPr>
          <a:lstStyle/>
          <a:p>
            <a:r>
              <a:rPr lang="en-US" dirty="0"/>
              <a:t>Rooted in authority is law (strong)</a:t>
            </a:r>
          </a:p>
          <a:p>
            <a:r>
              <a:rPr lang="en-US" dirty="0"/>
              <a:t>“The abiding validity of the Law” </a:t>
            </a:r>
            <a:r>
              <a:rPr lang="en-US" sz="2000" dirty="0"/>
              <a:t>(</a:t>
            </a:r>
            <a:r>
              <a:rPr lang="en-US" sz="2000" dirty="0" err="1"/>
              <a:t>Bahnsen</a:t>
            </a:r>
            <a:r>
              <a:rPr lang="en-US" sz="2000" dirty="0"/>
              <a:t>, “</a:t>
            </a:r>
            <a:r>
              <a:rPr lang="en-US" sz="2000" dirty="0" err="1"/>
              <a:t>Theonomy</a:t>
            </a:r>
            <a:r>
              <a:rPr lang="en-US" sz="2000" dirty="0"/>
              <a:t> in Christian Ethics, </a:t>
            </a:r>
            <a:r>
              <a:rPr lang="en-US" sz="2000" dirty="0" err="1"/>
              <a:t>ch.</a:t>
            </a:r>
            <a:r>
              <a:rPr lang="en-US" sz="2000" dirty="0"/>
              <a:t> 2)</a:t>
            </a:r>
          </a:p>
          <a:p>
            <a:r>
              <a:rPr lang="en-US" dirty="0"/>
              <a:t>Matthew 5:17 shows that moral, civil, and ceremonial are all equally applicable</a:t>
            </a:r>
          </a:p>
          <a:p>
            <a:r>
              <a:rPr lang="en-US" dirty="0"/>
              <a:t>Ceremonial Law as restorative</a:t>
            </a:r>
            <a:endParaRPr lang="en-US" sz="2000" dirty="0"/>
          </a:p>
          <a:p>
            <a:endParaRPr lang="en-US" sz="3600" dirty="0"/>
          </a:p>
          <a:p>
            <a:endParaRPr lang="en-US"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76985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Continuity Model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accomplishment of redemption changes the way in which we observe the ceremonial law, and the change of culture and times alters the specific ways in which we observe the case laws. The cases are different but the same moral principles remain.” </a:t>
            </a:r>
            <a:r>
              <a:rPr lang="en-US" sz="2000" dirty="0"/>
              <a:t>(Greg </a:t>
            </a:r>
            <a:r>
              <a:rPr lang="en-US" sz="2000" dirty="0" err="1"/>
              <a:t>Bahnsen</a:t>
            </a:r>
            <a:r>
              <a:rPr lang="en-US" sz="2000" dirty="0"/>
              <a:t>, “The Faculty Discussion of </a:t>
            </a:r>
            <a:r>
              <a:rPr lang="en-US" sz="2000" dirty="0" err="1"/>
              <a:t>Theonomy</a:t>
            </a:r>
            <a:r>
              <a:rPr lang="en-US" sz="2000" dirty="0"/>
              <a:t>,” Question 9, </a:t>
            </a:r>
            <a:r>
              <a:rPr lang="en-US" sz="2000" dirty="0">
                <a:hlinkClick r:id="rId2"/>
              </a:rPr>
              <a:t>http://www.cmfnow.com/articles/pe192.htm</a:t>
            </a:r>
            <a:r>
              <a:rPr lang="en-US" sz="2000" dirty="0"/>
              <a:t>, 1978, at RTS) </a:t>
            </a:r>
          </a:p>
          <a:p>
            <a:pPr>
              <a:buNone/>
            </a:pPr>
            <a:endParaRPr lang="en-US" sz="2000" dirty="0"/>
          </a:p>
          <a:p>
            <a:r>
              <a:rPr lang="en-US" dirty="0"/>
              <a:t>The James 2:10 problem</a:t>
            </a:r>
          </a:p>
        </p:txBody>
      </p:sp>
      <p:pic>
        <p:nvPicPr>
          <p:cNvPr id="5" name="Content Placeholder 3" descr="Components of Worldview.pdf"/>
          <p:cNvPicPr>
            <a:picLocks noGrp="1" noChangeAspect="1"/>
          </p:cNvPicPr>
          <p:nvPr>
            <p:ph sz="half" idx="1"/>
          </p:nvPr>
        </p:nvPicPr>
        <p:blipFill>
          <a:blip r:embed="rId3"/>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93623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Semi-Continuity Model</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The prevailing view of the church </a:t>
            </a:r>
            <a:r>
              <a:rPr lang="en-US" sz="2000" dirty="0"/>
              <a:t>(David Jones</a:t>
            </a:r>
            <a:r>
              <a:rPr lang="en-US" sz="2000" i="1" dirty="0"/>
              <a:t>, Introduction to Biblical Ethics </a:t>
            </a:r>
            <a:r>
              <a:rPr lang="en-US" sz="2000" dirty="0"/>
              <a:t>(Nashville: TN, B&amp;H Academic, 2013), 76.)</a:t>
            </a:r>
          </a:p>
          <a:p>
            <a:r>
              <a:rPr lang="en-US" dirty="0"/>
              <a:t>Acts 15 ruled the ceremonial law not applicable to NT believers</a:t>
            </a:r>
          </a:p>
          <a:p>
            <a:r>
              <a:rPr lang="en-US" dirty="0"/>
              <a:t>NT voices approval of non-theocratic governments (e.g., Rom 13:1-5, 1 Pet 2:13-17), thus civil law, not applicable</a:t>
            </a:r>
          </a:p>
          <a:p>
            <a:r>
              <a:rPr lang="en-US" dirty="0"/>
              <a:t>Moral law is for sanctification (Jones, 139)</a:t>
            </a:r>
          </a:p>
          <a:p>
            <a:r>
              <a:rPr lang="en-US" dirty="0"/>
              <a:t>Rooted in authority is law (weak)</a:t>
            </a:r>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6668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973" y="-1056807"/>
            <a:ext cx="14448382" cy="8884071"/>
          </a:xfrm>
        </p:spPr>
      </p:pic>
      <p:sp>
        <p:nvSpPr>
          <p:cNvPr id="5" name="Rectangle 4"/>
          <p:cNvSpPr/>
          <p:nvPr/>
        </p:nvSpPr>
        <p:spPr>
          <a:xfrm>
            <a:off x="5102352" y="6858000"/>
            <a:ext cx="1865376" cy="5486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73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973" y="-1056807"/>
            <a:ext cx="14448382" cy="8884071"/>
          </a:xfrm>
        </p:spPr>
      </p:pic>
      <p:sp>
        <p:nvSpPr>
          <p:cNvPr id="3" name="Right Arrow 2"/>
          <p:cNvSpPr/>
          <p:nvPr/>
        </p:nvSpPr>
        <p:spPr>
          <a:xfrm rot="20686969">
            <a:off x="1039368" y="6053328"/>
            <a:ext cx="3621024" cy="5303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02352" y="6858000"/>
            <a:ext cx="1865376" cy="5486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54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Semi-Continuity Model</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law sends us to the gospel that we may be justified, and the gospel sends us to the law again to enquire what is our duty in being justified.” </a:t>
            </a:r>
            <a:r>
              <a:rPr lang="en-US" sz="2000" dirty="0"/>
              <a:t>(Samuel Bolton</a:t>
            </a:r>
            <a:r>
              <a:rPr lang="en-US" sz="2000" i="1" dirty="0"/>
              <a:t>, True Bonds of Christian Freedom</a:t>
            </a:r>
            <a:r>
              <a:rPr lang="en-US" sz="2000" dirty="0"/>
              <a:t> (</a:t>
            </a:r>
            <a:r>
              <a:rPr lang="en-US" sz="2000" dirty="0" err="1"/>
              <a:t>London:UK</a:t>
            </a:r>
            <a:r>
              <a:rPr lang="en-US" sz="2000" dirty="0"/>
              <a:t>, Banner of Truth, 1964), 80)</a:t>
            </a:r>
          </a:p>
          <a:p>
            <a:endParaRPr lang="en-US" sz="2000" dirty="0"/>
          </a:p>
          <a:p>
            <a:r>
              <a:rPr lang="en-US" dirty="0"/>
              <a:t>“Since the Decalogue is a reflection of God’s moral character, the norms codified in the Ten Commandments are universally applicable and demonstrable both before and after their issuance on Mount Sinai.” </a:t>
            </a:r>
            <a:r>
              <a:rPr lang="en-US" sz="2000" dirty="0"/>
              <a:t>(Jones, 139.)</a:t>
            </a:r>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670686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Semi-Continuity Model</a:t>
            </a:r>
            <a:endParaRPr lang="en-US" dirty="0"/>
          </a:p>
        </p:txBody>
      </p:sp>
      <p:sp>
        <p:nvSpPr>
          <p:cNvPr id="4" name="Content Placeholder 3"/>
          <p:cNvSpPr>
            <a:spLocks noGrp="1"/>
          </p:cNvSpPr>
          <p:nvPr>
            <p:ph sz="half" idx="2"/>
          </p:nvPr>
        </p:nvSpPr>
        <p:spPr/>
        <p:txBody>
          <a:bodyPr>
            <a:normAutofit lnSpcReduction="10000"/>
          </a:bodyPr>
          <a:lstStyle/>
          <a:p>
            <a:r>
              <a:rPr lang="en-US" dirty="0"/>
              <a:t>“As the kingdom of God grows, then the gospel gradually counteracts and corrects the effects of sin in the world through the process of restoration and reconciliation…the gospel is no less comprehensive than the fall…” </a:t>
            </a:r>
            <a:r>
              <a:rPr lang="en-US" sz="2000" dirty="0"/>
              <a:t>(Jones, 64.)</a:t>
            </a:r>
          </a:p>
          <a:p>
            <a:endParaRPr lang="en-US" dirty="0"/>
          </a:p>
          <a:p>
            <a:r>
              <a:rPr lang="en-US" dirty="0"/>
              <a:t>The James 2:10 problem</a:t>
            </a:r>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120946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72671"/>
            <a:ext cx="7015814" cy="3670310"/>
          </a:xfrm>
        </p:spPr>
      </p:pic>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a:xfrm>
            <a:off x="6923525" y="179881"/>
            <a:ext cx="5181600" cy="6325849"/>
          </a:xfrm>
        </p:spPr>
        <p:txBody>
          <a:bodyPr>
            <a:normAutofit fontScale="62500" lnSpcReduction="20000"/>
          </a:bodyPr>
          <a:lstStyle/>
          <a:p>
            <a:r>
              <a:rPr lang="en-US" sz="4500" dirty="0"/>
              <a:t>Those who do believe  in the Rapture attribute their beliefs to two specific Bible scriptures.</a:t>
            </a:r>
          </a:p>
          <a:p>
            <a:r>
              <a:rPr lang="en-US" sz="4500" dirty="0"/>
              <a:t>According to 1 Thessalonians 4:16-17, the heavens will open during the end of days, with God lifting those who are alive 'into the clouds'.</a:t>
            </a:r>
          </a:p>
          <a:p>
            <a:r>
              <a:rPr lang="en-US" sz="4500" dirty="0"/>
              <a:t>And 2 Peter 3:10, says: 'But the day of the Lord will come as a thief in the night, in which the heavens will pass away with a great noise, and the elements will melt with fervent heat; both the earth and the works that are in it will be burned up.'</a:t>
            </a:r>
          </a:p>
          <a:p>
            <a:r>
              <a:rPr lang="en-US" dirty="0"/>
              <a:t> </a:t>
            </a:r>
            <a:r>
              <a:rPr lang="en-US" dirty="0">
                <a:hlinkClick r:id="rId3"/>
              </a:rPr>
              <a:t>http://www.dailymail.co.uk/news/article-4887222/Biblical-prophecy-predicts-Rapture-September-23.html#ixzz57xH84e9n</a:t>
            </a:r>
            <a:r>
              <a:rPr lang="en-US" dirty="0"/>
              <a:t> </a:t>
            </a:r>
          </a:p>
        </p:txBody>
      </p:sp>
    </p:spTree>
    <p:extLst>
      <p:ext uri="{BB962C8B-B14F-4D97-AF65-F5344CB8AC3E}">
        <p14:creationId xmlns:p14="http://schemas.microsoft.com/office/powerpoint/2010/main" val="1013959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4665" y="-415013"/>
            <a:ext cx="7292050" cy="7798984"/>
          </a:xfrm>
        </p:spPr>
      </p:pic>
    </p:spTree>
    <p:extLst>
      <p:ext uri="{BB962C8B-B14F-4D97-AF65-F5344CB8AC3E}">
        <p14:creationId xmlns:p14="http://schemas.microsoft.com/office/powerpoint/2010/main" val="684901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Semi-Continuity Model</a:t>
            </a:r>
            <a:endParaRPr lang="en-US" dirty="0"/>
          </a:p>
        </p:txBody>
      </p:sp>
      <p:sp>
        <p:nvSpPr>
          <p:cNvPr id="4" name="Content Placeholder 3"/>
          <p:cNvSpPr>
            <a:spLocks noGrp="1"/>
          </p:cNvSpPr>
          <p:nvPr>
            <p:ph sz="half" idx="2"/>
          </p:nvPr>
        </p:nvSpPr>
        <p:spPr>
          <a:xfrm>
            <a:off x="6172200" y="1825625"/>
            <a:ext cx="5181600" cy="4830008"/>
          </a:xfrm>
        </p:spPr>
        <p:txBody>
          <a:bodyPr>
            <a:normAutofit fontScale="77500" lnSpcReduction="20000"/>
          </a:bodyPr>
          <a:lstStyle/>
          <a:p>
            <a:r>
              <a:rPr lang="en-US" dirty="0"/>
              <a:t>“For Christians, then, the Sabbath is a sign of redemption and, as such, it depicts the eternal rest they have received from Jesus in salvation…Keeping the Sabbath ought not to be a legalistic burden, characterized by lists of permitted and forbidden </a:t>
            </a:r>
            <a:r>
              <a:rPr lang="en-US" dirty="0" err="1"/>
              <a:t>activites</a:t>
            </a:r>
            <a:r>
              <a:rPr lang="en-US" dirty="0"/>
              <a:t>. Rather the Sabbath ought to be a joyous celebration and a blessing…In a specific sense the fourth commandment calls believers to observe a regular day of worship…not to observe the Sabbath, in either a broad or a specific sense, is to behave in a  distinctly un-</a:t>
            </a:r>
            <a:r>
              <a:rPr lang="en-US" dirty="0" err="1"/>
              <a:t>Christlike</a:t>
            </a:r>
            <a:r>
              <a:rPr lang="en-US" dirty="0"/>
              <a:t> manner…in the NT…the early church moved the day of Sabbath observance to the first day of the week.” </a:t>
            </a:r>
            <a:r>
              <a:rPr lang="en-US" sz="2000" dirty="0"/>
              <a:t>(Jones</a:t>
            </a:r>
            <a:r>
              <a:rPr lang="en-US" sz="2000" i="1" dirty="0"/>
              <a:t>,</a:t>
            </a:r>
            <a:r>
              <a:rPr lang="en-US" sz="2000" dirty="0"/>
              <a:t> 166.)</a:t>
            </a:r>
            <a:endParaRPr lang="en-US" dirty="0"/>
          </a:p>
          <a:p>
            <a:r>
              <a:rPr lang="en-US" dirty="0"/>
              <a:t>The James 2:10 problem</a:t>
            </a:r>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931027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Discontinuity Model</a:t>
            </a:r>
            <a:endParaRPr lang="en-US" dirty="0"/>
          </a:p>
        </p:txBody>
      </p:sp>
      <p:sp>
        <p:nvSpPr>
          <p:cNvPr id="4" name="Content Placeholder 3"/>
          <p:cNvSpPr>
            <a:spLocks noGrp="1"/>
          </p:cNvSpPr>
          <p:nvPr>
            <p:ph sz="half" idx="2"/>
          </p:nvPr>
        </p:nvSpPr>
        <p:spPr>
          <a:xfrm>
            <a:off x="6172200" y="1825625"/>
            <a:ext cx="5181600" cy="4830008"/>
          </a:xfrm>
        </p:spPr>
        <p:txBody>
          <a:bodyPr>
            <a:normAutofit/>
          </a:bodyPr>
          <a:lstStyle/>
          <a:p>
            <a:r>
              <a:rPr lang="en-US" dirty="0"/>
              <a:t>Mosaic Law not ethically applicable to church</a:t>
            </a:r>
          </a:p>
          <a:p>
            <a:r>
              <a:rPr lang="en-US" dirty="0"/>
              <a:t>Must be rooted in authority over law, if consistent</a:t>
            </a:r>
          </a:p>
          <a:p>
            <a:r>
              <a:rPr lang="en-US" dirty="0"/>
              <a:t>Cannot make use of the threefold division of law if consistent </a:t>
            </a:r>
          </a:p>
          <a:p>
            <a:r>
              <a:rPr lang="en-US" dirty="0"/>
              <a:t>One ethical standard (the holiness of God), Two distinct ethics applications: for unbelievers, and believers</a:t>
            </a:r>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646403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Discontinuity Model: Ethics for Unbelievers</a:t>
            </a:r>
            <a:endParaRPr lang="en-US" dirty="0"/>
          </a:p>
        </p:txBody>
      </p:sp>
      <p:sp>
        <p:nvSpPr>
          <p:cNvPr id="4" name="Content Placeholder 3"/>
          <p:cNvSpPr>
            <a:spLocks noGrp="1"/>
          </p:cNvSpPr>
          <p:nvPr>
            <p:ph sz="half" idx="2"/>
          </p:nvPr>
        </p:nvSpPr>
        <p:spPr>
          <a:xfrm>
            <a:off x="6172200" y="1825625"/>
            <a:ext cx="5181600" cy="4830008"/>
          </a:xfrm>
        </p:spPr>
        <p:txBody>
          <a:bodyPr>
            <a:normAutofit lnSpcReduction="10000"/>
          </a:bodyPr>
          <a:lstStyle/>
          <a:p>
            <a:r>
              <a:rPr lang="en-US" dirty="0"/>
              <a:t>Vertical</a:t>
            </a:r>
          </a:p>
          <a:p>
            <a:pPr lvl="1"/>
            <a:r>
              <a:rPr lang="en-US" dirty="0"/>
              <a:t>Universal accountability – Rom 1:18-21, (Romans 1-3), Mt 5:48</a:t>
            </a:r>
          </a:p>
          <a:p>
            <a:pPr lvl="1"/>
            <a:r>
              <a:rPr lang="en-US" dirty="0"/>
              <a:t>Sanctity of life, a universal mandate, Gen 9:6, based on </a:t>
            </a:r>
            <a:r>
              <a:rPr lang="en-US" i="1" dirty="0"/>
              <a:t>imago </a:t>
            </a:r>
            <a:r>
              <a:rPr lang="en-US" i="1" dirty="0" err="1"/>
              <a:t>dei</a:t>
            </a:r>
            <a:endParaRPr lang="en-US" i="1" dirty="0"/>
          </a:p>
          <a:p>
            <a:pPr lvl="1"/>
            <a:r>
              <a:rPr lang="en-US" dirty="0"/>
              <a:t>Belief in Jesus</a:t>
            </a:r>
          </a:p>
          <a:p>
            <a:pPr lvl="2"/>
            <a:r>
              <a:rPr lang="en-US" dirty="0" err="1"/>
              <a:t>Eph</a:t>
            </a:r>
            <a:r>
              <a:rPr lang="en-US" dirty="0"/>
              <a:t> 2:1-3 – nature of unbelievers</a:t>
            </a:r>
          </a:p>
          <a:p>
            <a:pPr lvl="2"/>
            <a:r>
              <a:rPr lang="en-US" dirty="0" err="1"/>
              <a:t>Heb</a:t>
            </a:r>
            <a:r>
              <a:rPr lang="en-US" dirty="0"/>
              <a:t> 11:6 – no ethical value outside of faith</a:t>
            </a:r>
          </a:p>
          <a:p>
            <a:pPr lvl="2"/>
            <a:r>
              <a:rPr lang="en-US" dirty="0" err="1"/>
              <a:t>Jn</a:t>
            </a:r>
            <a:r>
              <a:rPr lang="en-US" dirty="0"/>
              <a:t> 6:47, 20:31, </a:t>
            </a:r>
            <a:r>
              <a:rPr lang="en-US" dirty="0" err="1"/>
              <a:t>Jn</a:t>
            </a:r>
            <a:r>
              <a:rPr lang="en-US" dirty="0"/>
              <a:t> 20:27 </a:t>
            </a:r>
          </a:p>
          <a:p>
            <a:r>
              <a:rPr lang="en-US" dirty="0"/>
              <a:t>Horizontal</a:t>
            </a:r>
          </a:p>
          <a:p>
            <a:pPr lvl="1"/>
            <a:r>
              <a:rPr lang="en-US" dirty="0"/>
              <a:t>Sanctity of life, universal mandate, Gen 9:6, based on </a:t>
            </a:r>
            <a:r>
              <a:rPr lang="en-US" i="1" dirty="0"/>
              <a:t>imago </a:t>
            </a:r>
            <a:r>
              <a:rPr lang="en-US" i="1" dirty="0" err="1"/>
              <a:t>dei</a:t>
            </a:r>
            <a:endParaRPr lang="en-US" i="1" dirty="0"/>
          </a:p>
          <a:p>
            <a:endParaRPr lang="en-US" dirty="0"/>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408454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Discontinuity Model: Ethics for Believers</a:t>
            </a:r>
            <a:endParaRPr lang="en-US" dirty="0"/>
          </a:p>
        </p:txBody>
      </p:sp>
      <p:sp>
        <p:nvSpPr>
          <p:cNvPr id="4" name="Content Placeholder 3"/>
          <p:cNvSpPr>
            <a:spLocks noGrp="1"/>
          </p:cNvSpPr>
          <p:nvPr>
            <p:ph sz="half" idx="2"/>
          </p:nvPr>
        </p:nvSpPr>
        <p:spPr>
          <a:xfrm>
            <a:off x="6172200" y="1825625"/>
            <a:ext cx="5181600" cy="4830008"/>
          </a:xfrm>
        </p:spPr>
        <p:txBody>
          <a:bodyPr>
            <a:normAutofit fontScale="92500" lnSpcReduction="20000"/>
          </a:bodyPr>
          <a:lstStyle/>
          <a:p>
            <a:r>
              <a:rPr lang="en-US" dirty="0"/>
              <a:t>Vertical</a:t>
            </a:r>
          </a:p>
          <a:p>
            <a:pPr lvl="1"/>
            <a:r>
              <a:rPr lang="en-US" dirty="0"/>
              <a:t>Sanctity of life, a universal mandate, Gen 9:6, based on </a:t>
            </a:r>
            <a:r>
              <a:rPr lang="en-US" i="1" dirty="0"/>
              <a:t>imago </a:t>
            </a:r>
            <a:r>
              <a:rPr lang="en-US" i="1" dirty="0" err="1"/>
              <a:t>dei</a:t>
            </a:r>
            <a:endParaRPr lang="en-US" i="1" dirty="0"/>
          </a:p>
          <a:p>
            <a:pPr lvl="1"/>
            <a:r>
              <a:rPr lang="en-US" dirty="0"/>
              <a:t>Through belief, accountability and faith mandate met</a:t>
            </a:r>
          </a:p>
          <a:p>
            <a:pPr lvl="1"/>
            <a:r>
              <a:rPr lang="en-US" dirty="0"/>
              <a:t>Be obedient, by being holy (1 Pet 1:14-16)</a:t>
            </a:r>
          </a:p>
          <a:p>
            <a:pPr lvl="1"/>
            <a:r>
              <a:rPr lang="en-US" dirty="0"/>
              <a:t>Be holy by loving God (Mt 22:37-40, 1 </a:t>
            </a:r>
            <a:r>
              <a:rPr lang="en-US" dirty="0" err="1"/>
              <a:t>Cor</a:t>
            </a:r>
            <a:r>
              <a:rPr lang="en-US" dirty="0"/>
              <a:t> 16:22)</a:t>
            </a:r>
          </a:p>
          <a:p>
            <a:pPr lvl="2"/>
            <a:r>
              <a:rPr lang="en-US" dirty="0"/>
              <a:t>Assuming Mt 28:20 refers to Jesus’ commands to love (Mt 22:37-40 – not just grounded in the Law, but also the Prophets)</a:t>
            </a:r>
          </a:p>
          <a:p>
            <a:pPr lvl="1"/>
            <a:r>
              <a:rPr lang="en-US" dirty="0"/>
              <a:t>Love God by being obedient (</a:t>
            </a:r>
            <a:r>
              <a:rPr lang="en-US" dirty="0" err="1"/>
              <a:t>Jn</a:t>
            </a:r>
            <a:r>
              <a:rPr lang="en-US" dirty="0"/>
              <a:t> 14:15, 21, 24, 15:10, 1 </a:t>
            </a:r>
            <a:r>
              <a:rPr lang="en-US" dirty="0" err="1"/>
              <a:t>Jn</a:t>
            </a:r>
            <a:r>
              <a:rPr lang="en-US" dirty="0"/>
              <a:t> 5:2-3)</a:t>
            </a:r>
          </a:p>
          <a:p>
            <a:pPr lvl="1"/>
            <a:r>
              <a:rPr lang="en-US" dirty="0"/>
              <a:t>Holiness, obedience, and love expressed in many specific ways (some vertical some horizontal)</a:t>
            </a:r>
          </a:p>
          <a:p>
            <a:endParaRPr lang="en-US" dirty="0"/>
          </a:p>
          <a:p>
            <a:endParaRPr lang="en-US" dirty="0"/>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659076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Discontinuity Model: Ethics for Believers</a:t>
            </a:r>
            <a:endParaRPr lang="en-US" dirty="0"/>
          </a:p>
        </p:txBody>
      </p:sp>
      <p:sp>
        <p:nvSpPr>
          <p:cNvPr id="4" name="Content Placeholder 3"/>
          <p:cNvSpPr>
            <a:spLocks noGrp="1"/>
          </p:cNvSpPr>
          <p:nvPr>
            <p:ph sz="half" idx="2"/>
          </p:nvPr>
        </p:nvSpPr>
        <p:spPr>
          <a:xfrm>
            <a:off x="6172200" y="1825625"/>
            <a:ext cx="5181600" cy="4830008"/>
          </a:xfrm>
        </p:spPr>
        <p:txBody>
          <a:bodyPr>
            <a:normAutofit fontScale="92500"/>
          </a:bodyPr>
          <a:lstStyle/>
          <a:p>
            <a:r>
              <a:rPr lang="en-US" dirty="0"/>
              <a:t>Horizontal</a:t>
            </a:r>
          </a:p>
          <a:p>
            <a:pPr lvl="1"/>
            <a:r>
              <a:rPr lang="en-US" dirty="0"/>
              <a:t>Sanctity of life, a universal mandate, Gen 9:6, based on </a:t>
            </a:r>
            <a:r>
              <a:rPr lang="en-US" i="1" dirty="0"/>
              <a:t>imago </a:t>
            </a:r>
            <a:r>
              <a:rPr lang="en-US" i="1" dirty="0" err="1"/>
              <a:t>dei</a:t>
            </a:r>
            <a:endParaRPr lang="en-US" i="1" dirty="0"/>
          </a:p>
          <a:p>
            <a:pPr lvl="1"/>
            <a:r>
              <a:rPr lang="en-US" dirty="0"/>
              <a:t>Love believers (Mt 22:37-40, </a:t>
            </a:r>
            <a:r>
              <a:rPr lang="en-US" dirty="0" err="1"/>
              <a:t>Jn</a:t>
            </a:r>
            <a:r>
              <a:rPr lang="en-US" dirty="0"/>
              <a:t> 13:34-35, 15:12-13, 1 </a:t>
            </a:r>
            <a:r>
              <a:rPr lang="en-US" dirty="0" err="1"/>
              <a:t>Jn</a:t>
            </a:r>
            <a:r>
              <a:rPr lang="en-US" dirty="0"/>
              <a:t> 4:7, 5:2)</a:t>
            </a:r>
          </a:p>
          <a:p>
            <a:pPr lvl="2"/>
            <a:r>
              <a:rPr lang="en-US" dirty="0"/>
              <a:t>Love seeks benefit for others: Gal 6:10, </a:t>
            </a:r>
            <a:r>
              <a:rPr lang="en-US" dirty="0" err="1"/>
              <a:t>Php</a:t>
            </a:r>
            <a:r>
              <a:rPr lang="en-US" dirty="0"/>
              <a:t> 2:3-5, </a:t>
            </a:r>
            <a:r>
              <a:rPr lang="en-US" dirty="0" err="1"/>
              <a:t>Heb</a:t>
            </a:r>
            <a:r>
              <a:rPr lang="en-US" dirty="0"/>
              <a:t> 10:24</a:t>
            </a:r>
          </a:p>
          <a:p>
            <a:pPr lvl="2"/>
            <a:r>
              <a:rPr lang="en-US" dirty="0"/>
              <a:t>Primary need of others? Sanctification</a:t>
            </a:r>
          </a:p>
          <a:p>
            <a:pPr lvl="1"/>
            <a:r>
              <a:rPr lang="en-US" dirty="0"/>
              <a:t>Love unbelievers (Mt 22:37-40, 5:44, Lk 10:29-37, Rom 12:19-21, 1 </a:t>
            </a:r>
            <a:r>
              <a:rPr lang="en-US" dirty="0" err="1"/>
              <a:t>Cor</a:t>
            </a:r>
            <a:r>
              <a:rPr lang="en-US" dirty="0"/>
              <a:t> 5:9-13, Col 4:5-6, 2 Tim 2:24)</a:t>
            </a:r>
          </a:p>
          <a:p>
            <a:pPr lvl="2"/>
            <a:r>
              <a:rPr lang="en-US" dirty="0"/>
              <a:t>Love seeks benefit for others: </a:t>
            </a:r>
            <a:r>
              <a:rPr lang="en-US" dirty="0" err="1"/>
              <a:t>Jn</a:t>
            </a:r>
            <a:r>
              <a:rPr lang="en-US" dirty="0"/>
              <a:t> 3:16, Gal 6:10, </a:t>
            </a:r>
            <a:r>
              <a:rPr lang="en-US" dirty="0" err="1"/>
              <a:t>Eph</a:t>
            </a:r>
            <a:r>
              <a:rPr lang="en-US" dirty="0"/>
              <a:t> 2:3-7, </a:t>
            </a:r>
            <a:r>
              <a:rPr lang="en-US" dirty="0" err="1"/>
              <a:t>Php</a:t>
            </a:r>
            <a:r>
              <a:rPr lang="en-US" dirty="0"/>
              <a:t> 1:15-18 </a:t>
            </a:r>
          </a:p>
          <a:p>
            <a:pPr lvl="2"/>
            <a:r>
              <a:rPr lang="en-US" dirty="0"/>
              <a:t>Primary need of others? Justification</a:t>
            </a:r>
          </a:p>
          <a:p>
            <a:endParaRPr lang="en-US" dirty="0"/>
          </a:p>
          <a:p>
            <a:endParaRPr lang="en-US" dirty="0"/>
          </a:p>
          <a:p>
            <a:endParaRPr lang="en-US" dirty="0"/>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1127310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badi MT Condensed Extra Bold" charset="0"/>
                <a:ea typeface="Abadi MT Condensed Extra Bold" charset="0"/>
                <a:cs typeface="Abadi MT Condensed Extra Bold" charset="0"/>
              </a:rPr>
              <a:t>A Discontinuity Model: Implications</a:t>
            </a:r>
            <a:endParaRPr lang="en-US" dirty="0"/>
          </a:p>
        </p:txBody>
      </p:sp>
      <p:sp>
        <p:nvSpPr>
          <p:cNvPr id="4" name="Content Placeholder 3"/>
          <p:cNvSpPr>
            <a:spLocks noGrp="1"/>
          </p:cNvSpPr>
          <p:nvPr>
            <p:ph sz="half" idx="2"/>
          </p:nvPr>
        </p:nvSpPr>
        <p:spPr>
          <a:xfrm>
            <a:off x="6172200" y="1825625"/>
            <a:ext cx="5181600" cy="4830008"/>
          </a:xfrm>
        </p:spPr>
        <p:txBody>
          <a:bodyPr>
            <a:normAutofit fontScale="92500"/>
          </a:bodyPr>
          <a:lstStyle/>
          <a:p>
            <a:r>
              <a:rPr lang="en-US" dirty="0"/>
              <a:t>Follows from Biblical epistemology (consistently literal grammatical historical hermeneutic)</a:t>
            </a:r>
          </a:p>
          <a:p>
            <a:r>
              <a:rPr lang="en-US" dirty="0"/>
              <a:t>Follows from Biblical metaphysics</a:t>
            </a:r>
          </a:p>
          <a:p>
            <a:pPr lvl="1"/>
            <a:r>
              <a:rPr lang="en-US" dirty="0"/>
              <a:t>God is holy (ontology)</a:t>
            </a:r>
          </a:p>
          <a:p>
            <a:pPr lvl="1"/>
            <a:r>
              <a:rPr lang="en-US" dirty="0"/>
              <a:t>God determines good (axiology)</a:t>
            </a:r>
          </a:p>
          <a:p>
            <a:pPr lvl="1"/>
            <a:r>
              <a:rPr lang="en-US" dirty="0"/>
              <a:t>All for God’s glory (teleology)</a:t>
            </a:r>
          </a:p>
          <a:p>
            <a:pPr lvl="1"/>
            <a:r>
              <a:rPr lang="en-US" dirty="0"/>
              <a:t>God will be glorified (eschatology</a:t>
            </a:r>
          </a:p>
          <a:p>
            <a:r>
              <a:rPr lang="en-US" dirty="0"/>
              <a:t>Provides certainty in specific ethics situations</a:t>
            </a:r>
          </a:p>
          <a:p>
            <a:r>
              <a:rPr lang="en-US" dirty="0"/>
              <a:t>Leads to specific social political thinking</a:t>
            </a:r>
          </a:p>
          <a:p>
            <a:endParaRPr lang="en-US" dirty="0"/>
          </a:p>
          <a:p>
            <a:endParaRPr lang="en-US" dirty="0"/>
          </a:p>
          <a:p>
            <a:endParaRPr lang="en-US" dirty="0"/>
          </a:p>
          <a:p>
            <a:endParaRPr lang="en-US" dirty="0"/>
          </a:p>
          <a:p>
            <a:endParaRPr lang="en-US" sz="2000" dirty="0"/>
          </a:p>
          <a:p>
            <a:endParaRPr lang="en-US" sz="2000" dirty="0"/>
          </a:p>
        </p:txBody>
      </p:sp>
      <p:pic>
        <p:nvPicPr>
          <p:cNvPr id="5" name="Content Placeholder 3" descr="Components of Worldview.pdf"/>
          <p:cNvPicPr>
            <a:picLocks noGrp="1" noChangeAspect="1"/>
          </p:cNvPicPr>
          <p:nvPr>
            <p:ph sz="half" idx="1"/>
          </p:nvPr>
        </p:nvPicPr>
        <p:blipFill>
          <a:blip r:embed="rId2"/>
          <a:stretch>
            <a:fillRect/>
          </a:stretch>
        </p:blipFill>
        <p:spPr>
          <a:xfrm>
            <a:off x="838200" y="1999312"/>
            <a:ext cx="5181600" cy="4003963"/>
          </a:xfrm>
          <a:prstGeom prst="rect">
            <a:avLst/>
          </a:prstGeom>
        </p:spPr>
      </p:pic>
    </p:spTree>
    <p:extLst>
      <p:ext uri="{BB962C8B-B14F-4D97-AF65-F5344CB8AC3E}">
        <p14:creationId xmlns:p14="http://schemas.microsoft.com/office/powerpoint/2010/main" val="57044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badi MT Condensed Extra Bold" charset="0"/>
                <a:ea typeface="Abadi MT Condensed Extra Bold" charset="0"/>
                <a:cs typeface="Abadi MT Condensed Extra Bold" charset="0"/>
              </a:rPr>
              <a:t>Prophecy and Socio-Political</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402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badi MT Condensed Extra Bold" charset="0"/>
                <a:ea typeface="Abadi MT Condensed Extra Bold" charset="0"/>
                <a:cs typeface="Abadi MT Condensed Extra Bold" charset="0"/>
              </a:rPr>
              <a:t>Prophecy and Socio-Political</a:t>
            </a:r>
            <a:endParaRPr lang="en-US" dirty="0"/>
          </a:p>
        </p:txBody>
      </p:sp>
      <p:sp>
        <p:nvSpPr>
          <p:cNvPr id="4" name="Content Placeholder 3"/>
          <p:cNvSpPr>
            <a:spLocks noGrp="1"/>
          </p:cNvSpPr>
          <p:nvPr>
            <p:ph sz="half" idx="2"/>
          </p:nvPr>
        </p:nvSpPr>
        <p:spPr>
          <a:xfrm>
            <a:off x="206114" y="2742148"/>
            <a:ext cx="7328289" cy="2956263"/>
          </a:xfrm>
        </p:spPr>
        <p:txBody>
          <a:bodyPr>
            <a:normAutofit/>
          </a:bodyPr>
          <a:lstStyle/>
          <a:p>
            <a:r>
              <a:rPr lang="en-US" sz="3600" i="1" dirty="0"/>
              <a:t>“If you believe that you’re going to leave and evacuate to somewhere else, then why do anything about this world</a:t>
            </a:r>
            <a:r>
              <a:rPr lang="en-US" sz="3600" i="1"/>
              <a:t>?” </a:t>
            </a:r>
            <a:endParaRPr lang="en-US" sz="3600" i="1" dirty="0"/>
          </a:p>
          <a:p>
            <a:pPr>
              <a:buNone/>
            </a:pPr>
            <a:r>
              <a:rPr lang="en-US" sz="3600" i="1" dirty="0"/>
              <a:t>  </a:t>
            </a:r>
            <a:r>
              <a:rPr lang="en-US" sz="1800" i="1" dirty="0"/>
              <a:t>	(</a:t>
            </a:r>
            <a:r>
              <a:rPr lang="en-US" sz="1800" dirty="0"/>
              <a:t>Rob Bell, </a:t>
            </a:r>
            <a:r>
              <a:rPr lang="en-US" sz="1800" i="1" dirty="0"/>
              <a:t>Love Wins</a:t>
            </a:r>
            <a:r>
              <a:rPr lang="en-US" sz="1800" dirty="0"/>
              <a:t> (New York, NY: Harper Collins, 2011), 46.)</a:t>
            </a:r>
          </a:p>
          <a:p>
            <a:endParaRPr lang="en-US" sz="36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29276" y="0"/>
            <a:ext cx="4462724" cy="6749872"/>
          </a:xfrm>
        </p:spPr>
      </p:pic>
    </p:spTree>
    <p:extLst>
      <p:ext uri="{BB962C8B-B14F-4D97-AF65-F5344CB8AC3E}">
        <p14:creationId xmlns:p14="http://schemas.microsoft.com/office/powerpoint/2010/main" val="1171370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dirty="0">
                <a:latin typeface="Abadi MT Condensed Extra Bold" charset="0"/>
                <a:ea typeface="Abadi MT Condensed Extra Bold" charset="0"/>
                <a:cs typeface="Abadi MT Condensed Extra Bold" charset="0"/>
              </a:rPr>
              <a:t>Artificial Methods to Avoid Pessimism and Apathy</a:t>
            </a:r>
          </a:p>
        </p:txBody>
      </p:sp>
      <p:sp>
        <p:nvSpPr>
          <p:cNvPr id="3" name="Content Placeholder 2"/>
          <p:cNvSpPr>
            <a:spLocks noGrp="1"/>
          </p:cNvSpPr>
          <p:nvPr>
            <p:ph idx="1"/>
          </p:nvPr>
        </p:nvSpPr>
        <p:spPr/>
        <p:txBody>
          <a:bodyPr>
            <a:normAutofit/>
          </a:bodyPr>
          <a:lstStyle/>
          <a:p>
            <a:r>
              <a:rPr lang="en-US" dirty="0"/>
              <a:t>Genre override</a:t>
            </a:r>
          </a:p>
          <a:p>
            <a:pPr lvl="1"/>
            <a:r>
              <a:rPr lang="en-US" dirty="0"/>
              <a:t>Apocalyptic</a:t>
            </a:r>
          </a:p>
          <a:p>
            <a:pPr lvl="1"/>
            <a:r>
              <a:rPr lang="en-US" dirty="0"/>
              <a:t>Myth</a:t>
            </a:r>
          </a:p>
          <a:p>
            <a:r>
              <a:rPr lang="en-US" dirty="0"/>
              <a:t>Allegorical hermeneutics</a:t>
            </a:r>
          </a:p>
          <a:p>
            <a:r>
              <a:rPr lang="en-US" dirty="0"/>
              <a:t>Canonical/complementary hermeneutics</a:t>
            </a:r>
          </a:p>
          <a:p>
            <a:r>
              <a:rPr lang="en-US" dirty="0"/>
              <a:t>Theological hermeneutics</a:t>
            </a:r>
          </a:p>
          <a:p>
            <a:r>
              <a:rPr lang="en-US" dirty="0"/>
              <a:t>Postmodern hermeneutics</a:t>
            </a:r>
          </a:p>
          <a:p>
            <a:endParaRPr lang="en-US" dirty="0"/>
          </a:p>
        </p:txBody>
      </p:sp>
    </p:spTree>
    <p:extLst>
      <p:ext uri="{BB962C8B-B14F-4D97-AF65-F5344CB8AC3E}">
        <p14:creationId xmlns:p14="http://schemas.microsoft.com/office/powerpoint/2010/main" val="180943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6910466" cy="6751484"/>
          </a:xfrm>
        </p:spPr>
      </p:pic>
      <p:sp>
        <p:nvSpPr>
          <p:cNvPr id="4" name="Content Placeholder 3"/>
          <p:cNvSpPr>
            <a:spLocks noGrp="1"/>
          </p:cNvSpPr>
          <p:nvPr>
            <p:ph sz="half" idx="2"/>
          </p:nvPr>
        </p:nvSpPr>
        <p:spPr>
          <a:xfrm>
            <a:off x="7450110" y="365125"/>
            <a:ext cx="3903689" cy="5811837"/>
          </a:xfrm>
        </p:spPr>
        <p:txBody>
          <a:bodyPr>
            <a:normAutofit fontScale="92500"/>
          </a:bodyPr>
          <a:lstStyle/>
          <a:p>
            <a:r>
              <a:rPr lang="en-US" dirty="0"/>
              <a:t>This theology -- a literal belief that all these things must happen before Jesus will return to reign on Earth -- is called "dispensational pre-millennialism" </a:t>
            </a:r>
            <a:r>
              <a:rPr lang="en-US" b="1" dirty="0"/>
              <a:t>and it is not the quirky opinion of some isolated church. </a:t>
            </a:r>
            <a:r>
              <a:rPr lang="en-US" dirty="0"/>
              <a:t>Although the majority of Christians do not share these views, versions of dispensational pre-millennialism dominate American evangelicalism.</a:t>
            </a:r>
          </a:p>
          <a:p>
            <a:r>
              <a:rPr lang="en-US" sz="900" dirty="0"/>
              <a:t>https://</a:t>
            </a:r>
            <a:r>
              <a:rPr lang="en-US" sz="900" dirty="0" err="1"/>
              <a:t>www.cnn.com</a:t>
            </a:r>
            <a:r>
              <a:rPr lang="en-US" sz="900" dirty="0"/>
              <a:t>/2017/12/08/opinions/</a:t>
            </a:r>
            <a:r>
              <a:rPr lang="en-US" sz="900" dirty="0" err="1"/>
              <a:t>jerusalem</a:t>
            </a:r>
            <a:r>
              <a:rPr lang="en-US" sz="900" dirty="0"/>
              <a:t>-</a:t>
            </a:r>
            <a:r>
              <a:rPr lang="en-US" sz="900" dirty="0" err="1"/>
              <a:t>israel</a:t>
            </a:r>
            <a:r>
              <a:rPr lang="en-US" sz="900" dirty="0"/>
              <a:t>-evangelicals-end-times-butler-bass-opinion/</a:t>
            </a:r>
            <a:r>
              <a:rPr lang="en-US" sz="900" dirty="0" err="1"/>
              <a:t>index.html</a:t>
            </a:r>
            <a:endParaRPr lang="en-US" sz="900" dirty="0"/>
          </a:p>
        </p:txBody>
      </p:sp>
    </p:spTree>
    <p:extLst>
      <p:ext uri="{BB962C8B-B14F-4D97-AF65-F5344CB8AC3E}">
        <p14:creationId xmlns:p14="http://schemas.microsoft.com/office/powerpoint/2010/main" val="166717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dirty="0">
                <a:latin typeface="Abadi MT Condensed Extra Bold" charset="0"/>
                <a:ea typeface="Abadi MT Condensed Extra Bold" charset="0"/>
                <a:cs typeface="Abadi MT Condensed Extra Bold" charset="0"/>
              </a:rPr>
              <a:t>Artificial Conclusion to Avoid Pessimism and Apathy: Kingdom is Now!</a:t>
            </a:r>
          </a:p>
        </p:txBody>
      </p:sp>
      <p:sp>
        <p:nvSpPr>
          <p:cNvPr id="3" name="Content Placeholder 2"/>
          <p:cNvSpPr>
            <a:spLocks noGrp="1"/>
          </p:cNvSpPr>
          <p:nvPr>
            <p:ph idx="1"/>
          </p:nvPr>
        </p:nvSpPr>
        <p:spPr>
          <a:xfrm>
            <a:off x="838200" y="1865376"/>
            <a:ext cx="10515600" cy="4311587"/>
          </a:xfrm>
        </p:spPr>
        <p:txBody>
          <a:bodyPr>
            <a:normAutofit lnSpcReduction="10000"/>
          </a:bodyPr>
          <a:lstStyle/>
          <a:p>
            <a:r>
              <a:rPr lang="en-US" dirty="0"/>
              <a:t>Postmillennialism – Christ returns after the kingdom begins</a:t>
            </a:r>
          </a:p>
          <a:p>
            <a:r>
              <a:rPr lang="en-US" dirty="0"/>
              <a:t>Amillennialism – the kingdom is a current spiritual reality</a:t>
            </a:r>
          </a:p>
          <a:p>
            <a:r>
              <a:rPr lang="en-US" dirty="0" err="1"/>
              <a:t>Preterism</a:t>
            </a:r>
            <a:r>
              <a:rPr lang="en-US" dirty="0"/>
              <a:t> (full and partial) – some are </a:t>
            </a:r>
            <a:r>
              <a:rPr lang="en-US" dirty="0" err="1"/>
              <a:t>postmil</a:t>
            </a:r>
            <a:r>
              <a:rPr lang="en-US" dirty="0"/>
              <a:t>, others </a:t>
            </a:r>
            <a:r>
              <a:rPr lang="en-US" dirty="0" err="1"/>
              <a:t>amil</a:t>
            </a:r>
            <a:endParaRPr lang="en-US" dirty="0"/>
          </a:p>
          <a:p>
            <a:r>
              <a:rPr lang="en-US" dirty="0"/>
              <a:t>Covenant Premillennialism – while there is a future earthly kingdom, a spiritual component is in place now</a:t>
            </a:r>
          </a:p>
          <a:p>
            <a:r>
              <a:rPr lang="en-US" dirty="0"/>
              <a:t>Progressive dispensationalism – similar to covenant premillennialism</a:t>
            </a:r>
          </a:p>
          <a:p>
            <a:r>
              <a:rPr lang="en-US" dirty="0"/>
              <a:t>Classical dispensationalism – some hold to “mystery form” of the kingdom (from Mt 13:11, Mk 4:11, Lk 8:10) </a:t>
            </a:r>
          </a:p>
          <a:p>
            <a:pPr lvl="2"/>
            <a:r>
              <a:rPr lang="en-US" dirty="0"/>
              <a:t>Mt 13:11 - Jesus answered them, “To you it has been granted to know the mysteries of the kingdom of heaven, but to them it has not been granted.</a:t>
            </a:r>
          </a:p>
          <a:p>
            <a:endParaRPr lang="en-US" dirty="0"/>
          </a:p>
          <a:p>
            <a:endParaRPr lang="en-US" dirty="0"/>
          </a:p>
          <a:p>
            <a:pPr lvl="1"/>
            <a:endParaRPr lang="en-US" dirty="0"/>
          </a:p>
        </p:txBody>
      </p:sp>
    </p:spTree>
    <p:extLst>
      <p:ext uri="{BB962C8B-B14F-4D97-AF65-F5344CB8AC3E}">
        <p14:creationId xmlns:p14="http://schemas.microsoft.com/office/powerpoint/2010/main" val="60035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badi MT Condensed Extra Bold" charset="0"/>
                <a:ea typeface="Abadi MT Condensed Extra Bold" charset="0"/>
                <a:cs typeface="Abadi MT Condensed Extra Bold" charset="0"/>
              </a:rPr>
              <a:t>Implications of </a:t>
            </a:r>
            <a:r>
              <a:rPr lang="en-US" i="1" dirty="0">
                <a:latin typeface="Abadi MT Condensed Extra Bold" charset="0"/>
                <a:ea typeface="Abadi MT Condensed Extra Bold" charset="0"/>
                <a:cs typeface="Abadi MT Condensed Extra Bold" charset="0"/>
              </a:rPr>
              <a:t>Kingdom Now </a:t>
            </a:r>
            <a:r>
              <a:rPr lang="en-US" dirty="0">
                <a:latin typeface="Abadi MT Condensed Extra Bold" charset="0"/>
                <a:ea typeface="Abadi MT Condensed Extra Bold" charset="0"/>
                <a:cs typeface="Abadi MT Condensed Extra Bold" charset="0"/>
              </a:rPr>
              <a:t>Theology</a:t>
            </a:r>
          </a:p>
        </p:txBody>
      </p:sp>
      <p:sp>
        <p:nvSpPr>
          <p:cNvPr id="3" name="Content Placeholder 2"/>
          <p:cNvSpPr>
            <a:spLocks noGrp="1"/>
          </p:cNvSpPr>
          <p:nvPr>
            <p:ph idx="1"/>
          </p:nvPr>
        </p:nvSpPr>
        <p:spPr/>
        <p:txBody>
          <a:bodyPr>
            <a:normAutofit/>
          </a:bodyPr>
          <a:lstStyle/>
          <a:p>
            <a:r>
              <a:rPr lang="en-US" dirty="0"/>
              <a:t>“The kingship of the Messiah is the sovereignty of the Truth which He reveals and embodies. In virtue of this He demands obedience from all men.” </a:t>
            </a:r>
            <a:r>
              <a:rPr lang="en-US" sz="1800" dirty="0"/>
              <a:t>(C. H. Dodd, </a:t>
            </a:r>
            <a:r>
              <a:rPr lang="en-US" sz="1800" i="1" dirty="0"/>
              <a:t>The Interpretation of the Fourth Gospel</a:t>
            </a:r>
            <a:r>
              <a:rPr lang="en-US" sz="1800" dirty="0"/>
              <a:t> (Cambridge, UK: Press Syndicate of the University of Cambridge, 1953), 229.)</a:t>
            </a:r>
          </a:p>
          <a:p>
            <a:pPr>
              <a:buNone/>
            </a:pPr>
            <a:endParaRPr lang="en-US" sz="1800" dirty="0"/>
          </a:p>
          <a:p>
            <a:r>
              <a:rPr lang="mr-IN" sz="2000" b="1" dirty="0"/>
              <a:t>…</a:t>
            </a:r>
            <a:r>
              <a:rPr lang="en-US" b="1" dirty="0"/>
              <a:t>so that at the name of Jesus every knee will bow, of those who are in heaven and on earth and under the earth</a:t>
            </a:r>
            <a:r>
              <a:rPr lang="mr-IN" b="1" dirty="0"/>
              <a:t>…</a:t>
            </a:r>
            <a:r>
              <a:rPr lang="en-US" b="1" dirty="0" err="1"/>
              <a:t>Php</a:t>
            </a:r>
            <a:r>
              <a:rPr lang="en-US" b="1" dirty="0"/>
              <a:t> 2:10</a:t>
            </a:r>
            <a:endParaRPr lang="en-US" dirty="0"/>
          </a:p>
        </p:txBody>
      </p:sp>
    </p:spTree>
    <p:extLst>
      <p:ext uri="{BB962C8B-B14F-4D97-AF65-F5344CB8AC3E}">
        <p14:creationId xmlns:p14="http://schemas.microsoft.com/office/powerpoint/2010/main" val="32314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badi MT Condensed Extra Bold" charset="0"/>
                <a:ea typeface="Abadi MT Condensed Extra Bold" charset="0"/>
                <a:cs typeface="Abadi MT Condensed Extra Bold" charset="0"/>
              </a:rPr>
              <a:t>Implications of </a:t>
            </a:r>
            <a:r>
              <a:rPr lang="en-US" i="1" dirty="0">
                <a:latin typeface="Abadi MT Condensed Extra Bold" charset="0"/>
                <a:ea typeface="Abadi MT Condensed Extra Bold" charset="0"/>
                <a:cs typeface="Abadi MT Condensed Extra Bold" charset="0"/>
              </a:rPr>
              <a:t>Kingdom Now </a:t>
            </a:r>
            <a:r>
              <a:rPr lang="en-US" dirty="0">
                <a:latin typeface="Abadi MT Condensed Extra Bold" charset="0"/>
                <a:ea typeface="Abadi MT Condensed Extra Bold" charset="0"/>
                <a:cs typeface="Abadi MT Condensed Extra Bold" charset="0"/>
              </a:rPr>
              <a:t>Theology</a:t>
            </a:r>
          </a:p>
        </p:txBody>
      </p:sp>
      <p:sp>
        <p:nvSpPr>
          <p:cNvPr id="3" name="Content Placeholder 2"/>
          <p:cNvSpPr>
            <a:spLocks noGrp="1"/>
          </p:cNvSpPr>
          <p:nvPr>
            <p:ph idx="1"/>
          </p:nvPr>
        </p:nvSpPr>
        <p:spPr/>
        <p:txBody>
          <a:bodyPr>
            <a:normAutofit/>
          </a:bodyPr>
          <a:lstStyle/>
          <a:p>
            <a:r>
              <a:rPr lang="en-US" dirty="0"/>
              <a:t>…This future America will be again a “city on a hill” drawing all nations to the Lord Jesus Christ and teaching them to subdue the earth for the advancement of His kingdom. </a:t>
            </a:r>
            <a:r>
              <a:rPr lang="en-US" sz="1800" dirty="0"/>
              <a:t>(American Vision, “</a:t>
            </a:r>
            <a:r>
              <a:rPr lang="en-US" sz="1800" dirty="0" err="1"/>
              <a:t>About:Vision</a:t>
            </a:r>
            <a:r>
              <a:rPr lang="en-US" sz="1800" dirty="0"/>
              <a:t>,” at http://americanvision.org/about/#.T-krbitYta8. Viewed 6/25/2012.)</a:t>
            </a:r>
          </a:p>
          <a:p>
            <a:r>
              <a:rPr lang="en-US" b="1" dirty="0"/>
              <a:t>‘Your kingdom come. Your will be done, On earth as it is in heaven. – Mt 6:10</a:t>
            </a:r>
          </a:p>
        </p:txBody>
      </p:sp>
    </p:spTree>
    <p:extLst>
      <p:ext uri="{BB962C8B-B14F-4D97-AF65-F5344CB8AC3E}">
        <p14:creationId xmlns:p14="http://schemas.microsoft.com/office/powerpoint/2010/main" val="16407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What is the Kingdom?</a:t>
            </a:r>
          </a:p>
        </p:txBody>
      </p:sp>
      <p:sp>
        <p:nvSpPr>
          <p:cNvPr id="3" name="Content Placeholder 2"/>
          <p:cNvSpPr>
            <a:spLocks noGrp="1"/>
          </p:cNvSpPr>
          <p:nvPr>
            <p:ph idx="1"/>
          </p:nvPr>
        </p:nvSpPr>
        <p:spPr/>
        <p:txBody>
          <a:bodyPr>
            <a:normAutofit/>
          </a:bodyPr>
          <a:lstStyle/>
          <a:p>
            <a:r>
              <a:rPr lang="en-US" dirty="0"/>
              <a:t>As Sovereign Creator, God has an eternal kingdom (Ps 47)</a:t>
            </a:r>
          </a:p>
          <a:p>
            <a:r>
              <a:rPr lang="en-US" dirty="0"/>
              <a:t>God created humanity in His image, to serve as His viceroys over creation (Gen 1:26-28)</a:t>
            </a:r>
          </a:p>
          <a:p>
            <a:r>
              <a:rPr lang="en-US" dirty="0"/>
              <a:t>At the Fall, humanity lost the qualification, the capability, and the mandate to rule (Gen 3, 9:7)</a:t>
            </a:r>
          </a:p>
          <a:p>
            <a:r>
              <a:rPr lang="en-US" dirty="0"/>
              <a:t>God promised David that there would be an eternal kingdom manifestation on earth with a qualified King (2 Sam 7)</a:t>
            </a:r>
          </a:p>
          <a:p>
            <a:endParaRPr lang="en-US" dirty="0"/>
          </a:p>
        </p:txBody>
      </p:sp>
    </p:spTree>
    <p:extLst>
      <p:ext uri="{BB962C8B-B14F-4D97-AF65-F5344CB8AC3E}">
        <p14:creationId xmlns:p14="http://schemas.microsoft.com/office/powerpoint/2010/main" val="2274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What is the Kingdom?</a:t>
            </a:r>
          </a:p>
        </p:txBody>
      </p:sp>
      <p:sp>
        <p:nvSpPr>
          <p:cNvPr id="3" name="Content Placeholder 2"/>
          <p:cNvSpPr>
            <a:spLocks noGrp="1"/>
          </p:cNvSpPr>
          <p:nvPr>
            <p:ph idx="1"/>
          </p:nvPr>
        </p:nvSpPr>
        <p:spPr/>
        <p:txBody>
          <a:bodyPr>
            <a:normAutofit/>
          </a:bodyPr>
          <a:lstStyle/>
          <a:p>
            <a:r>
              <a:rPr lang="en-US" dirty="0"/>
              <a:t>That kingdom manifestation was offered when Christ came (e.g., Mt 4:17, 6:10)</a:t>
            </a:r>
          </a:p>
          <a:p>
            <a:pPr>
              <a:buNone/>
            </a:pPr>
            <a:endParaRPr lang="en-US" dirty="0"/>
          </a:p>
          <a:p>
            <a:r>
              <a:rPr lang="en-US" dirty="0"/>
              <a:t>That kingdom manifestation was postponed when it’s King was rejected (Mt 12-13)</a:t>
            </a:r>
          </a:p>
          <a:p>
            <a:pPr>
              <a:buNone/>
            </a:pPr>
            <a:endParaRPr lang="en-US" dirty="0"/>
          </a:p>
          <a:p>
            <a:r>
              <a:rPr lang="en-US" dirty="0"/>
              <a:t>That kingdom manifestation will begin its fulfillment when Christ returns (Rev 19-20)</a:t>
            </a:r>
          </a:p>
          <a:p>
            <a:endParaRPr lang="en-US" dirty="0"/>
          </a:p>
        </p:txBody>
      </p:sp>
    </p:spTree>
    <p:extLst>
      <p:ext uri="{BB962C8B-B14F-4D97-AF65-F5344CB8AC3E}">
        <p14:creationId xmlns:p14="http://schemas.microsoft.com/office/powerpoint/2010/main" val="16124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What is the Kingdom?</a:t>
            </a:r>
          </a:p>
        </p:txBody>
      </p:sp>
      <p:sp>
        <p:nvSpPr>
          <p:cNvPr id="3" name="Content Placeholder 2"/>
          <p:cNvSpPr>
            <a:spLocks noGrp="1"/>
          </p:cNvSpPr>
          <p:nvPr>
            <p:ph idx="1"/>
          </p:nvPr>
        </p:nvSpPr>
        <p:spPr/>
        <p:txBody>
          <a:bodyPr>
            <a:normAutofit/>
          </a:bodyPr>
          <a:lstStyle/>
          <a:p>
            <a:r>
              <a:rPr lang="en-US" dirty="0"/>
              <a:t>In the meantime, believers in Jesus are positionally transferred to His heavenly kingdom (Col 1:13), and are told to seek things above, because the kingdom is not here in any form (Col 2:20-3:4)</a:t>
            </a:r>
          </a:p>
          <a:p>
            <a:pPr>
              <a:buNone/>
            </a:pPr>
            <a:endParaRPr lang="en-US" dirty="0"/>
          </a:p>
          <a:p>
            <a:r>
              <a:rPr lang="en-US" dirty="0"/>
              <a:t>Also, In the meantime, Jesus sits at the right hand of the Father, awaiting the beginning of that kingdom (Ps 110:1-2, Acts 2:34-36, 5:30-32, Rom 8:34, Eph 1:20, Heb 1:3,13, 8:1, 10:12, 12:2, and 1 Pet 3:22). </a:t>
            </a:r>
          </a:p>
          <a:p>
            <a:endParaRPr lang="en-US" dirty="0"/>
          </a:p>
        </p:txBody>
      </p:sp>
    </p:spTree>
    <p:extLst>
      <p:ext uri="{BB962C8B-B14F-4D97-AF65-F5344CB8AC3E}">
        <p14:creationId xmlns:p14="http://schemas.microsoft.com/office/powerpoint/2010/main" val="9614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Is the Kingdom Here and Now?</a:t>
            </a:r>
          </a:p>
        </p:txBody>
      </p:sp>
      <p:sp>
        <p:nvSpPr>
          <p:cNvPr id="3" name="Content Placeholder 2"/>
          <p:cNvSpPr>
            <a:spLocks noGrp="1"/>
          </p:cNvSpPr>
          <p:nvPr>
            <p:ph idx="1"/>
          </p:nvPr>
        </p:nvSpPr>
        <p:spPr/>
        <p:txBody>
          <a:bodyPr>
            <a:normAutofit/>
          </a:bodyPr>
          <a:lstStyle/>
          <a:p>
            <a:r>
              <a:rPr lang="en-US" dirty="0"/>
              <a:t>In a word: No. Not in any form.</a:t>
            </a:r>
          </a:p>
          <a:p>
            <a:pPr>
              <a:buNone/>
            </a:pPr>
            <a:endParaRPr lang="en-US" dirty="0"/>
          </a:p>
          <a:p>
            <a:r>
              <a:rPr lang="en-US" dirty="0"/>
              <a:t>“The kingdom exists in this intercalation only in the sense that the sons of the kingdom are present. But strictly speaking the kingdom of the heavens in Matthew 13 refers to the prophesied and coming kingdom on the earth.” </a:t>
            </a:r>
            <a:r>
              <a:rPr lang="en-US" sz="1730" dirty="0"/>
              <a:t>(Stanley D. Toussaint, </a:t>
            </a:r>
            <a:r>
              <a:rPr lang="en-US" sz="1730" i="1" dirty="0"/>
              <a:t>Behold the King: A Study of Matthew</a:t>
            </a:r>
            <a:r>
              <a:rPr lang="en-US" sz="1730" dirty="0"/>
              <a:t> (Portland, OR: Multnomah Press, 1980), 172.)</a:t>
            </a:r>
          </a:p>
          <a:p>
            <a:endParaRPr lang="en-US" dirty="0"/>
          </a:p>
        </p:txBody>
      </p:sp>
    </p:spTree>
    <p:extLst>
      <p:ext uri="{BB962C8B-B14F-4D97-AF65-F5344CB8AC3E}">
        <p14:creationId xmlns:p14="http://schemas.microsoft.com/office/powerpoint/2010/main" val="15216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badi MT Condensed Extra Bold" charset="0"/>
                <a:ea typeface="Abadi MT Condensed Extra Bold" charset="0"/>
                <a:cs typeface="Abadi MT Condensed Extra Bold" charset="0"/>
              </a:rPr>
              <a:t>Implications of </a:t>
            </a:r>
            <a:r>
              <a:rPr lang="en-US" i="1" dirty="0">
                <a:latin typeface="Abadi MT Condensed Extra Bold" charset="0"/>
                <a:ea typeface="Abadi MT Condensed Extra Bold" charset="0"/>
                <a:cs typeface="Abadi MT Condensed Extra Bold" charset="0"/>
              </a:rPr>
              <a:t>Kingdom Not Now </a:t>
            </a:r>
            <a:r>
              <a:rPr lang="en-US" dirty="0">
                <a:latin typeface="Abadi MT Condensed Extra Bold" charset="0"/>
                <a:ea typeface="Abadi MT Condensed Extra Bold" charset="0"/>
                <a:cs typeface="Abadi MT Condensed Extra Bold" charset="0"/>
              </a:rPr>
              <a:t>Theology</a:t>
            </a:r>
          </a:p>
        </p:txBody>
      </p:sp>
      <p:sp>
        <p:nvSpPr>
          <p:cNvPr id="3" name="Content Placeholder 2"/>
          <p:cNvSpPr>
            <a:spLocks noGrp="1"/>
          </p:cNvSpPr>
          <p:nvPr>
            <p:ph idx="1"/>
          </p:nvPr>
        </p:nvSpPr>
        <p:spPr/>
        <p:txBody>
          <a:bodyPr>
            <a:normAutofit fontScale="92500"/>
          </a:bodyPr>
          <a:lstStyle/>
          <a:p>
            <a:r>
              <a:rPr lang="en-US" dirty="0"/>
              <a:t>The literalist cannot appeal to the advancement of the kingdom on earth for social-political motivation. Still, there is significant motivation:</a:t>
            </a:r>
          </a:p>
          <a:p>
            <a:endParaRPr lang="en-US" dirty="0"/>
          </a:p>
          <a:p>
            <a:r>
              <a:rPr lang="en-US" b="1" dirty="0"/>
              <a:t>“Since all these things are to be destroyed in this way, what sort of people ought you to be in holy conduct and godliness…be diligent to be found by Him in peace, spotless and blameless, and regard the patience of our Lord as salvation” – 2 Pet 3:10-12</a:t>
            </a:r>
          </a:p>
          <a:p>
            <a:endParaRPr lang="en-US" b="1" dirty="0"/>
          </a:p>
          <a:p>
            <a:r>
              <a:rPr lang="en-US" b="1" dirty="0"/>
              <a:t>“You, however, continue in the things you have learned… – 2 Tim 3:14</a:t>
            </a:r>
          </a:p>
          <a:p>
            <a:endParaRPr lang="en-US" dirty="0"/>
          </a:p>
        </p:txBody>
      </p:sp>
    </p:spTree>
    <p:extLst>
      <p:ext uri="{BB962C8B-B14F-4D97-AF65-F5344CB8AC3E}">
        <p14:creationId xmlns:p14="http://schemas.microsoft.com/office/powerpoint/2010/main" val="7585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badi MT Condensed Extra Bold" charset="0"/>
                <a:ea typeface="Abadi MT Condensed Extra Bold" charset="0"/>
                <a:cs typeface="Abadi MT Condensed Extra Bold" charset="0"/>
              </a:rPr>
              <a:t>Implications of </a:t>
            </a:r>
            <a:r>
              <a:rPr lang="en-US" i="1" dirty="0">
                <a:latin typeface="Abadi MT Condensed Extra Bold" charset="0"/>
                <a:ea typeface="Abadi MT Condensed Extra Bold" charset="0"/>
                <a:cs typeface="Abadi MT Condensed Extra Bold" charset="0"/>
              </a:rPr>
              <a:t>Kingdom Not Now </a:t>
            </a:r>
            <a:r>
              <a:rPr lang="en-US" dirty="0">
                <a:latin typeface="Abadi MT Condensed Extra Bold" charset="0"/>
                <a:ea typeface="Abadi MT Condensed Extra Bold" charset="0"/>
                <a:cs typeface="Abadi MT Condensed Extra Bold" charset="0"/>
              </a:rPr>
              <a:t>Theology</a:t>
            </a:r>
          </a:p>
        </p:txBody>
      </p:sp>
      <p:sp>
        <p:nvSpPr>
          <p:cNvPr id="3" name="Content Placeholder 2"/>
          <p:cNvSpPr>
            <a:spLocks noGrp="1"/>
          </p:cNvSpPr>
          <p:nvPr>
            <p:ph idx="1"/>
          </p:nvPr>
        </p:nvSpPr>
        <p:spPr/>
        <p:txBody>
          <a:bodyPr>
            <a:normAutofit/>
          </a:bodyPr>
          <a:lstStyle/>
          <a:p>
            <a:r>
              <a:rPr lang="en-US" b="1" dirty="0"/>
              <a:t>“…you are all sons of light and sons of day. We are not of night nor of darkness; so then let us not sleep as others do, but let us be alert and sober” – 1 </a:t>
            </a:r>
            <a:r>
              <a:rPr lang="en-US" b="1" dirty="0" err="1"/>
              <a:t>Thes</a:t>
            </a:r>
            <a:r>
              <a:rPr lang="en-US" b="1" dirty="0"/>
              <a:t> 5:4-5</a:t>
            </a:r>
          </a:p>
          <a:p>
            <a:pPr>
              <a:buNone/>
            </a:pPr>
            <a:endParaRPr lang="en-US" b="1" dirty="0"/>
          </a:p>
          <a:p>
            <a:r>
              <a:rPr lang="en-US" b="1" dirty="0"/>
              <a:t>Just as does Peter and Paul, Jesus presents the eschatological program as a motivator for godliness here and now: “Behold, I am coming quickly and My reward is with Me, to render to every man according to what he has done” – Rev 22:12 </a:t>
            </a:r>
          </a:p>
          <a:p>
            <a:endParaRPr lang="en-US" b="1" dirty="0"/>
          </a:p>
          <a:p>
            <a:endParaRPr lang="en-US" b="1" dirty="0"/>
          </a:p>
        </p:txBody>
      </p:sp>
    </p:spTree>
    <p:extLst>
      <p:ext uri="{BB962C8B-B14F-4D97-AF65-F5344CB8AC3E}">
        <p14:creationId xmlns:p14="http://schemas.microsoft.com/office/powerpoint/2010/main" val="13469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Pessimism and Apathy?</a:t>
            </a:r>
          </a:p>
        </p:txBody>
      </p:sp>
      <p:sp>
        <p:nvSpPr>
          <p:cNvPr id="3" name="Content Placeholder 2"/>
          <p:cNvSpPr>
            <a:spLocks noGrp="1"/>
          </p:cNvSpPr>
          <p:nvPr>
            <p:ph idx="1"/>
          </p:nvPr>
        </p:nvSpPr>
        <p:spPr/>
        <p:txBody>
          <a:bodyPr/>
          <a:lstStyle/>
          <a:p>
            <a:r>
              <a:rPr lang="en-US" dirty="0"/>
              <a:t>Jesus’ kingdom isn’t here and it isn’t now, but many of its citizens are.</a:t>
            </a:r>
          </a:p>
          <a:p>
            <a:pPr>
              <a:buNone/>
            </a:pPr>
            <a:endParaRPr lang="en-US" dirty="0"/>
          </a:p>
          <a:p>
            <a:r>
              <a:rPr lang="en-US" b="1" dirty="0"/>
              <a:t>“So then, while we have opportunity, let us do good to all people, and especially to those who are of the household of the faith” –Gal 6:10 </a:t>
            </a:r>
          </a:p>
        </p:txBody>
      </p:sp>
    </p:spTree>
    <p:extLst>
      <p:ext uri="{BB962C8B-B14F-4D97-AF65-F5344CB8AC3E}">
        <p14:creationId xmlns:p14="http://schemas.microsoft.com/office/powerpoint/2010/main" val="104415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04931"/>
            <a:ext cx="6960292" cy="6753069"/>
          </a:xfrm>
        </p:spPr>
      </p:pic>
      <p:sp>
        <p:nvSpPr>
          <p:cNvPr id="4" name="Content Placeholder 3"/>
          <p:cNvSpPr>
            <a:spLocks noGrp="1"/>
          </p:cNvSpPr>
          <p:nvPr>
            <p:ph sz="half" idx="2"/>
          </p:nvPr>
        </p:nvSpPr>
        <p:spPr>
          <a:xfrm>
            <a:off x="6960292" y="927790"/>
            <a:ext cx="5091800" cy="6753069"/>
          </a:xfrm>
        </p:spPr>
        <p:txBody>
          <a:bodyPr>
            <a:normAutofit/>
          </a:bodyPr>
          <a:lstStyle/>
          <a:p>
            <a:r>
              <a:rPr lang="en-US" dirty="0"/>
              <a:t>They are God’s frauds, cafeteria Christians who pick and choose which Bible verses they heed with less care than they exercise in selecting side orders for lunch. They are joined by religious rationalizers—fundamentalists who, unable to find Scripture supporting their biases and beliefs, twist phrases and modify translations to prove they are honoring the Bible’s words.</a:t>
            </a:r>
          </a:p>
          <a:p>
            <a:endParaRPr lang="en-US" dirty="0"/>
          </a:p>
        </p:txBody>
      </p:sp>
    </p:spTree>
    <p:extLst>
      <p:ext uri="{BB962C8B-B14F-4D97-AF65-F5344CB8AC3E}">
        <p14:creationId xmlns:p14="http://schemas.microsoft.com/office/powerpoint/2010/main" val="778945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Components of Worldview.pdf"/>
          <p:cNvPicPr>
            <a:picLocks noChangeAspect="1"/>
          </p:cNvPicPr>
          <p:nvPr/>
        </p:nvPicPr>
        <p:blipFill>
          <a:blip r:embed="rId2"/>
          <a:stretch>
            <a:fillRect/>
          </a:stretch>
        </p:blipFill>
        <p:spPr>
          <a:xfrm>
            <a:off x="1556974" y="-49214"/>
            <a:ext cx="8938748" cy="6907214"/>
          </a:xfrm>
          <a:prstGeom prst="rect">
            <a:avLst/>
          </a:prstGeom>
        </p:spPr>
      </p:pic>
    </p:spTree>
    <p:extLst>
      <p:ext uri="{BB962C8B-B14F-4D97-AF65-F5344CB8AC3E}">
        <p14:creationId xmlns:p14="http://schemas.microsoft.com/office/powerpoint/2010/main" val="268672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badi MT Condensed Extra Bold" charset="0"/>
                <a:ea typeface="Abadi MT Condensed Extra Bold" charset="0"/>
                <a:cs typeface="Abadi MT Condensed Extra Bold" charset="0"/>
              </a:rPr>
              <a:t>Prophecy Undergirds the Biblical Worldview</a:t>
            </a:r>
            <a:endParaRPr lang="en-US" dirty="0"/>
          </a:p>
        </p:txBody>
      </p:sp>
      <p:sp>
        <p:nvSpPr>
          <p:cNvPr id="4" name="Content Placeholder 3"/>
          <p:cNvSpPr>
            <a:spLocks noGrp="1"/>
          </p:cNvSpPr>
          <p:nvPr>
            <p:ph sz="half" idx="2"/>
          </p:nvPr>
        </p:nvSpPr>
        <p:spPr>
          <a:xfrm>
            <a:off x="6172200" y="1825624"/>
            <a:ext cx="5788152" cy="4684903"/>
          </a:xfrm>
        </p:spPr>
        <p:txBody>
          <a:bodyPr>
            <a:normAutofit fontScale="92500" lnSpcReduction="10000"/>
          </a:bodyPr>
          <a:lstStyle/>
          <a:p>
            <a:r>
              <a:rPr lang="en-US" dirty="0"/>
              <a:t>19	So we have </a:t>
            </a:r>
            <a:r>
              <a:rPr lang="en-US" b="1" dirty="0"/>
              <a:t>the reliable prophetic word</a:t>
            </a:r>
            <a:r>
              <a:rPr lang="en-US" dirty="0"/>
              <a:t>, to which you do well to </a:t>
            </a:r>
            <a:r>
              <a:rPr lang="en-US" b="1" dirty="0"/>
              <a:t>pay attention </a:t>
            </a:r>
            <a:r>
              <a:rPr lang="en-US" dirty="0"/>
              <a:t>as to a lamp shining in a dark place, until the day dawns and the morning star arises in your hearts. </a:t>
            </a:r>
          </a:p>
          <a:p>
            <a:r>
              <a:rPr lang="en-US" dirty="0"/>
              <a:t>20	But this first you are knowing, that all prophecies of Scripture are not coming about of one’s own interpretation, </a:t>
            </a:r>
          </a:p>
          <a:p>
            <a:r>
              <a:rPr lang="en-US" dirty="0"/>
              <a:t>21	for not in human will was produced prophecy ever but by being brought of the Holy Spirit men spoke from God. – 2 Pet 1:19-21</a:t>
            </a:r>
          </a:p>
          <a:p>
            <a:endParaRPr lang="en-US" dirty="0"/>
          </a:p>
          <a:p>
            <a:endParaRPr lang="en-US" dirty="0"/>
          </a:p>
        </p:txBody>
      </p:sp>
      <p:pic>
        <p:nvPicPr>
          <p:cNvPr id="5"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Tree>
    <p:extLst>
      <p:ext uri="{BB962C8B-B14F-4D97-AF65-F5344CB8AC3E}">
        <p14:creationId xmlns:p14="http://schemas.microsoft.com/office/powerpoint/2010/main" val="19187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04931"/>
            <a:ext cx="6960292" cy="6753069"/>
          </a:xfrm>
        </p:spPr>
      </p:pic>
      <p:sp>
        <p:nvSpPr>
          <p:cNvPr id="4" name="Content Placeholder 3"/>
          <p:cNvSpPr>
            <a:spLocks noGrp="1"/>
          </p:cNvSpPr>
          <p:nvPr>
            <p:ph sz="half" idx="2"/>
          </p:nvPr>
        </p:nvSpPr>
        <p:spPr>
          <a:xfrm>
            <a:off x="6960292" y="104930"/>
            <a:ext cx="5091800" cy="6753069"/>
          </a:xfrm>
        </p:spPr>
        <p:txBody>
          <a:bodyPr>
            <a:normAutofit fontScale="92500" lnSpcReduction="20000"/>
          </a:bodyPr>
          <a:lstStyle/>
          <a:p>
            <a:r>
              <a:rPr lang="en-US" dirty="0"/>
              <a:t>This is no longer a matter of personal or private faith. With politicians, social leaders and even some clergy invoking a book they seem to have never read and whose phrases they don’t understand, America is being besieged by Biblical illiteracy. Climate change is said to be impossible because of promises God made to Noah; Mosaic law from the Old Testament directs American government; creationism should be taught in schools; helping Syrians resist chemical weapons attacks is a sign of the end times—all of these arguments have been advanced by modern evangelical politicians and their brethren, yet none of them are supported in the Scriptures as they were originally written.</a:t>
            </a:r>
          </a:p>
          <a:p>
            <a:endParaRPr lang="en-US" dirty="0"/>
          </a:p>
        </p:txBody>
      </p:sp>
    </p:spTree>
    <p:extLst>
      <p:ext uri="{BB962C8B-B14F-4D97-AF65-F5344CB8AC3E}">
        <p14:creationId xmlns:p14="http://schemas.microsoft.com/office/powerpoint/2010/main" val="213828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04931"/>
            <a:ext cx="6960292" cy="6753069"/>
          </a:xfrm>
        </p:spPr>
      </p:pic>
      <p:sp>
        <p:nvSpPr>
          <p:cNvPr id="4" name="Content Placeholder 3"/>
          <p:cNvSpPr>
            <a:spLocks noGrp="1"/>
          </p:cNvSpPr>
          <p:nvPr>
            <p:ph sz="half" idx="2"/>
          </p:nvPr>
        </p:nvSpPr>
        <p:spPr>
          <a:xfrm>
            <a:off x="6960292" y="104930"/>
            <a:ext cx="5091800" cy="6753069"/>
          </a:xfrm>
        </p:spPr>
        <p:txBody>
          <a:bodyPr>
            <a:normAutofit fontScale="85000" lnSpcReduction="10000"/>
          </a:bodyPr>
          <a:lstStyle/>
          <a:p>
            <a:r>
              <a:rPr lang="en-US" dirty="0"/>
              <a:t>So why study the Bible at all? Since it’s loaded with contradictions and translation errors and wasn’t written by witnesses and includes words added by unknown scribes to inject Church orthodoxy, should it just be abandoned?</a:t>
            </a:r>
          </a:p>
          <a:p>
            <a:r>
              <a:rPr lang="en-US" dirty="0"/>
              <a:t>No. This examination is not an attack on the Bible or Christianity. Instead, Christians seeking greater understanding of their religion should view it as an attempt to save the Bible from the ignorance, hatred and bias that has been heaped upon it. If Christians truly want to treat the New Testament as the foundation of the religion, they have to know it. Too many of them seem to read John Grisham novels with greater care than they apply to the book they consider to be the most important document in the world</a:t>
            </a:r>
          </a:p>
          <a:p>
            <a:endParaRPr lang="en-US" dirty="0"/>
          </a:p>
        </p:txBody>
      </p:sp>
    </p:spTree>
    <p:extLst>
      <p:ext uri="{BB962C8B-B14F-4D97-AF65-F5344CB8AC3E}">
        <p14:creationId xmlns:p14="http://schemas.microsoft.com/office/powerpoint/2010/main" val="13233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443396"/>
            <a:ext cx="11063990" cy="4414603"/>
          </a:xfrm>
        </p:spPr>
        <p:txBody>
          <a:bodyPr>
            <a:normAutofit fontScale="92500" lnSpcReduction="10000"/>
          </a:bodyPr>
          <a:lstStyle/>
          <a:p>
            <a:r>
              <a:rPr lang="en-US" dirty="0"/>
              <a:t>Forty-five percent say the Bible has had the biggest influence on their views of Israel.</a:t>
            </a:r>
          </a:p>
          <a:p>
            <a:r>
              <a:rPr lang="en-US" dirty="0"/>
              <a:t>Sixty-three percent say they support Israel primarily because “God gave the land of Israel to the Jewish people.”</a:t>
            </a:r>
          </a:p>
          <a:p>
            <a:r>
              <a:rPr lang="en-US" dirty="0"/>
              <a:t>Twenty-two percent are not sure if biblical promises about the land of Israel are still in force.</a:t>
            </a:r>
          </a:p>
          <a:p>
            <a:r>
              <a:rPr lang="en-US" dirty="0"/>
              <a:t>Eighty percent say God promised the land of Israel to Abraham and his descendants for all time.</a:t>
            </a:r>
          </a:p>
          <a:p>
            <a:r>
              <a:rPr lang="en-US" dirty="0"/>
              <a:t>Eighty percent say the rebirth of Israel in 1948 was a fulfillment of biblical prophecy.</a:t>
            </a:r>
          </a:p>
          <a:p>
            <a:r>
              <a:rPr lang="en-US" sz="2100" dirty="0">
                <a:hlinkClick r:id="rId2"/>
              </a:rPr>
              <a:t>https://lifewayresearch.com/2017/12/04/support-of-israel-among-younger-evangelicals/</a:t>
            </a:r>
            <a:r>
              <a:rPr lang="en-US" sz="2100" dirty="0"/>
              <a:t>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200" y="-223044"/>
            <a:ext cx="8813800" cy="2501900"/>
          </a:xfrm>
          <a:prstGeom prst="rect">
            <a:avLst/>
          </a:prstGeom>
        </p:spPr>
      </p:pic>
    </p:spTree>
    <p:extLst>
      <p:ext uri="{BB962C8B-B14F-4D97-AF65-F5344CB8AC3E}">
        <p14:creationId xmlns:p14="http://schemas.microsoft.com/office/powerpoint/2010/main" val="106109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879" y="-149903"/>
            <a:ext cx="12755879" cy="7150309"/>
          </a:xfrm>
        </p:spPr>
      </p:pic>
      <p:sp>
        <p:nvSpPr>
          <p:cNvPr id="5" name="Title 1"/>
          <p:cNvSpPr txBox="1">
            <a:spLocks/>
          </p:cNvSpPr>
          <p:nvPr/>
        </p:nvSpPr>
        <p:spPr>
          <a:xfrm>
            <a:off x="7719934" y="0"/>
            <a:ext cx="4207239"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latin typeface="Abadi MT Condensed Extra Bold" charset="0"/>
                <a:ea typeface="Abadi MT Condensed Extra Bold" charset="0"/>
                <a:cs typeface="Abadi MT Condensed Extra Bold" charset="0"/>
              </a:rPr>
              <a:t>Where </a:t>
            </a:r>
          </a:p>
          <a:p>
            <a:r>
              <a:rPr lang="en-US" sz="6600" b="1" dirty="0">
                <a:latin typeface="Abadi MT Condensed Extra Bold" charset="0"/>
                <a:ea typeface="Abadi MT Condensed Extra Bold" charset="0"/>
                <a:cs typeface="Abadi MT Condensed Extra Bold" charset="0"/>
              </a:rPr>
              <a:t>does </a:t>
            </a:r>
          </a:p>
          <a:p>
            <a:r>
              <a:rPr lang="en-US" sz="6600" b="1" dirty="0">
                <a:latin typeface="Abadi MT Condensed Extra Bold" charset="0"/>
                <a:ea typeface="Abadi MT Condensed Extra Bold" charset="0"/>
                <a:cs typeface="Abadi MT Condensed Extra Bold" charset="0"/>
              </a:rPr>
              <a:t>Biblical prophecy fit???</a:t>
            </a:r>
          </a:p>
        </p:txBody>
      </p:sp>
    </p:spTree>
    <p:extLst>
      <p:ext uri="{BB962C8B-B14F-4D97-AF65-F5344CB8AC3E}">
        <p14:creationId xmlns:p14="http://schemas.microsoft.com/office/powerpoint/2010/main" val="1343714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TotalTime>
  <Words>2467</Words>
  <Application>Microsoft Office PowerPoint</Application>
  <PresentationFormat>Widescreen</PresentationFormat>
  <Paragraphs>220</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PROPHECY AND  THE BIBLICAL WORLDVIEW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Prophecy and “Is”</vt:lpstr>
      <vt:lpstr>Prophecy and Epistemology</vt:lpstr>
      <vt:lpstr>Source of Authority:  Fulfilled Prophecy in the Creation Week</vt:lpstr>
      <vt:lpstr>Interpreting Authority (Hermeneutics):  Fulfilled Prophecy in Genesis</vt:lpstr>
      <vt:lpstr>Prophecy and Metaphysics</vt:lpstr>
      <vt:lpstr>Prophecy and Metaphysics: Pessimism?</vt:lpstr>
      <vt:lpstr>Prophecy and Metaphysics: Apathy?</vt:lpstr>
      <vt:lpstr>PowerPoint Presentation</vt:lpstr>
      <vt:lpstr>Prophecy and “Ought”</vt:lpstr>
      <vt:lpstr>Prophecy and Ethics</vt:lpstr>
      <vt:lpstr>PowerPoint Presentation</vt:lpstr>
      <vt:lpstr>3 Views on Biblical Ethics</vt:lpstr>
      <vt:lpstr>A Continuity Model</vt:lpstr>
      <vt:lpstr>A Continuity Model</vt:lpstr>
      <vt:lpstr>A Semi-Continuity Model</vt:lpstr>
      <vt:lpstr>PowerPoint Presentation</vt:lpstr>
      <vt:lpstr>PowerPoint Presentation</vt:lpstr>
      <vt:lpstr>A Semi-Continuity Model</vt:lpstr>
      <vt:lpstr>A Semi-Continuity Model</vt:lpstr>
      <vt:lpstr>PowerPoint Presentation</vt:lpstr>
      <vt:lpstr>A Semi-Continuity Model</vt:lpstr>
      <vt:lpstr>A Discontinuity Model</vt:lpstr>
      <vt:lpstr>A Discontinuity Model: Ethics for Unbelievers</vt:lpstr>
      <vt:lpstr>A Discontinuity Model: Ethics for Believers</vt:lpstr>
      <vt:lpstr>A Discontinuity Model: Ethics for Believers</vt:lpstr>
      <vt:lpstr>A Discontinuity Model: Implications</vt:lpstr>
      <vt:lpstr>Prophecy and Socio-Political</vt:lpstr>
      <vt:lpstr>Prophecy and Socio-Political</vt:lpstr>
      <vt:lpstr>Artificial Methods to Avoid Pessimism and Apathy</vt:lpstr>
      <vt:lpstr>Artificial Conclusion to Avoid Pessimism and Apathy: Kingdom is Now!</vt:lpstr>
      <vt:lpstr>Implications of Kingdom Now Theology</vt:lpstr>
      <vt:lpstr>Implications of Kingdom Now Theology</vt:lpstr>
      <vt:lpstr>What is the Kingdom?</vt:lpstr>
      <vt:lpstr>What is the Kingdom?</vt:lpstr>
      <vt:lpstr>What is the Kingdom?</vt:lpstr>
      <vt:lpstr>Is the Kingdom Here and Now?</vt:lpstr>
      <vt:lpstr>Implications of Kingdom Not Now Theology</vt:lpstr>
      <vt:lpstr>Implications of Kingdom Not Now Theology</vt:lpstr>
      <vt:lpstr>Pessimism and Apathy?</vt:lpstr>
      <vt:lpstr>PowerPoint Presentation</vt:lpstr>
      <vt:lpstr>Prophecy Undergirds the Biblical Worldview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Prophecy in the Biblical System</dc:title>
  <dc:creator>christopher cone</dc:creator>
  <cp:lastModifiedBy>christopher cone</cp:lastModifiedBy>
  <cp:revision>33</cp:revision>
  <dcterms:created xsi:type="dcterms:W3CDTF">2018-02-23T01:53:50Z</dcterms:created>
  <dcterms:modified xsi:type="dcterms:W3CDTF">2018-02-23T20:59:25Z</dcterms:modified>
</cp:coreProperties>
</file>