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88" r:id="rId1"/>
  </p:sldMasterIdLst>
  <p:sldIdLst>
    <p:sldId id="257" r:id="rId2"/>
    <p:sldId id="256" r:id="rId3"/>
    <p:sldId id="259" r:id="rId4"/>
    <p:sldId id="260" r:id="rId5"/>
    <p:sldId id="261" r:id="rId6"/>
    <p:sldId id="262" r:id="rId7"/>
    <p:sldId id="263" r:id="rId8"/>
    <p:sldId id="264" r:id="rId9"/>
    <p:sldId id="265" r:id="rId10"/>
    <p:sldId id="266" r:id="rId11"/>
    <p:sldId id="267" r:id="rId12"/>
    <p:sldId id="268" r:id="rId13"/>
    <p:sldId id="269" r:id="rId14"/>
    <p:sldId id="272" r:id="rId15"/>
    <p:sldId id="273" r:id="rId16"/>
    <p:sldId id="270" r:id="rId17"/>
    <p:sldId id="275"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62"/>
    <p:restoredTop sz="93594"/>
  </p:normalViewPr>
  <p:slideViewPr>
    <p:cSldViewPr snapToGrid="0" snapToObjects="1">
      <p:cViewPr varScale="1">
        <p:scale>
          <a:sx n="86" d="100"/>
          <a:sy n="86" d="100"/>
        </p:scale>
        <p:origin x="232"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83578223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935116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7001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1469872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0873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56939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358172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19606126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30140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E8891-D193-5C43-AA3C-B4024AB6EB9F}"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94038685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9E8891-D193-5C43-AA3C-B4024AB6EB9F}" type="datetimeFigureOut">
              <a:rPr lang="en-US" smtClean="0"/>
              <a:t>2/24/18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3952086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9E8891-D193-5C43-AA3C-B4024AB6EB9F}" type="datetimeFigureOut">
              <a:rPr lang="en-US" smtClean="0"/>
              <a:t>2/24/18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0474273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9E8891-D193-5C43-AA3C-B4024AB6EB9F}" type="datetimeFigureOut">
              <a:rPr lang="en-US" smtClean="0"/>
              <a:t>2/24/18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1621956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E8891-D193-5C43-AA3C-B4024AB6EB9F}" type="datetimeFigureOut">
              <a:rPr lang="en-US" smtClean="0"/>
              <a:t>2/24/18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60724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E8891-D193-5C43-AA3C-B4024AB6EB9F}" type="datetimeFigureOut">
              <a:rPr lang="en-US" smtClean="0"/>
              <a:t>2/24/18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53523318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E8891-D193-5C43-AA3C-B4024AB6EB9F}" type="datetimeFigureOut">
              <a:rPr lang="en-US" smtClean="0"/>
              <a:t>2/24/18</a:t>
            </a:fld>
            <a:endParaRPr lang="en-US"/>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C2BDF0C2-BB9E-DD41-952D-42B63ACF56EC}" type="slidenum">
              <a:rPr lang="en-US" smtClean="0"/>
              <a:t>‹#›</a:t>
            </a:fld>
            <a:endParaRPr lang="en-US"/>
          </a:p>
        </p:txBody>
      </p:sp>
    </p:spTree>
    <p:extLst>
      <p:ext uri="{BB962C8B-B14F-4D97-AF65-F5344CB8AC3E}">
        <p14:creationId xmlns:p14="http://schemas.microsoft.com/office/powerpoint/2010/main" val="20025762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9E8891-D193-5C43-AA3C-B4024AB6EB9F}" type="datetimeFigureOut">
              <a:rPr lang="en-US" smtClean="0"/>
              <a:t>2/24/18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BDF0C2-BB9E-DD41-952D-42B63ACF56EC}" type="slidenum">
              <a:rPr lang="en-US" smtClean="0"/>
              <a:t>‹#›</a:t>
            </a:fld>
            <a:endParaRPr lang="en-US"/>
          </a:p>
        </p:txBody>
      </p:sp>
    </p:spTree>
    <p:extLst>
      <p:ext uri="{BB962C8B-B14F-4D97-AF65-F5344CB8AC3E}">
        <p14:creationId xmlns:p14="http://schemas.microsoft.com/office/powerpoint/2010/main" val="137348351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4144" y="1263797"/>
            <a:ext cx="9923489" cy="2843507"/>
          </a:xfrm>
        </p:spPr>
        <p:txBody>
          <a:bodyPr/>
          <a:lstStyle/>
          <a:p>
            <a:pPr algn="l"/>
            <a:r>
              <a:rPr lang="en-US" sz="3600" b="1" dirty="0" smtClean="0">
                <a:solidFill>
                  <a:schemeClr val="tx1"/>
                </a:solidFill>
                <a:latin typeface="Abadi MT Condensed Extra Bold" charset="0"/>
                <a:ea typeface="Abadi MT Condensed Extra Bold" charset="0"/>
                <a:cs typeface="Abadi MT Condensed Extra Bold" charset="0"/>
              </a:rPr>
              <a:t>A</a:t>
            </a:r>
            <a:r>
              <a:rPr lang="en-US" b="1" dirty="0" smtClean="0">
                <a:solidFill>
                  <a:schemeClr val="tx1"/>
                </a:solidFill>
                <a:latin typeface="Abadi MT Condensed Extra Bold" charset="0"/>
                <a:ea typeface="Abadi MT Condensed Extra Bold" charset="0"/>
                <a:cs typeface="Abadi MT Condensed Extra Bold" charset="0"/>
              </a:rPr>
              <a:t> </a:t>
            </a:r>
            <a:r>
              <a:rPr lang="en-US" sz="6600" b="1" dirty="0" smtClean="0">
                <a:solidFill>
                  <a:schemeClr val="tx1"/>
                </a:solidFill>
                <a:latin typeface="Abadi MT Condensed Extra Bold" charset="0"/>
                <a:ea typeface="Abadi MT Condensed Extra Bold" charset="0"/>
                <a:cs typeface="Abadi MT Condensed Extra Bold" charset="0"/>
              </a:rPr>
              <a:t>CASE STUDY </a:t>
            </a:r>
            <a:r>
              <a:rPr lang="en-US" sz="3200" b="1" dirty="0" smtClean="0">
                <a:solidFill>
                  <a:schemeClr val="tx1"/>
                </a:solidFill>
                <a:latin typeface="Abadi MT Condensed Extra Bold" charset="0"/>
                <a:ea typeface="Abadi MT Condensed Extra Bold" charset="0"/>
                <a:cs typeface="Abadi MT Condensed Extra Bold" charset="0"/>
              </a:rPr>
              <a:t>in</a:t>
            </a:r>
            <a:r>
              <a:rPr lang="en-US" b="1" dirty="0" smtClean="0">
                <a:solidFill>
                  <a:schemeClr val="tx1"/>
                </a:solidFill>
                <a:latin typeface="Abadi MT Condensed Extra Bold" charset="0"/>
                <a:ea typeface="Abadi MT Condensed Extra Bold" charset="0"/>
                <a:cs typeface="Abadi MT Condensed Extra Bold" charset="0"/>
              </a:rPr>
              <a:t> </a:t>
            </a:r>
            <a:br>
              <a:rPr lang="en-US" b="1" dirty="0" smtClean="0">
                <a:solidFill>
                  <a:schemeClr val="tx1"/>
                </a:solidFill>
                <a:latin typeface="Abadi MT Condensed Extra Bold" charset="0"/>
                <a:ea typeface="Abadi MT Condensed Extra Bold" charset="0"/>
                <a:cs typeface="Abadi MT Condensed Extra Bold" charset="0"/>
              </a:rPr>
            </a:br>
            <a:r>
              <a:rPr lang="en-US" b="1" smtClean="0">
                <a:solidFill>
                  <a:schemeClr val="tx1"/>
                </a:solidFill>
                <a:latin typeface="Abadi MT Condensed Extra Bold" charset="0"/>
                <a:ea typeface="Abadi MT Condensed Extra Bold" charset="0"/>
                <a:cs typeface="Abadi MT Condensed Extra Bold" charset="0"/>
              </a:rPr>
              <a:t>BIBLICAL PROPHECY </a:t>
            </a:r>
            <a:r>
              <a:rPr lang="en-US" sz="3200" b="1" dirty="0" smtClean="0">
                <a:solidFill>
                  <a:schemeClr val="tx1"/>
                </a:solidFill>
                <a:latin typeface="Abadi MT Condensed Extra Bold" charset="0"/>
                <a:ea typeface="Abadi MT Condensed Extra Bold" charset="0"/>
                <a:cs typeface="Abadi MT Condensed Extra Bold" charset="0"/>
              </a:rPr>
              <a:t>AND</a:t>
            </a:r>
            <a:r>
              <a:rPr lang="en-US" b="1" dirty="0" smtClean="0">
                <a:solidFill>
                  <a:schemeClr val="tx1"/>
                </a:solidFill>
                <a:latin typeface="Abadi MT Condensed Extra Bold" charset="0"/>
                <a:ea typeface="Abadi MT Condensed Extra Bold" charset="0"/>
                <a:cs typeface="Abadi MT Condensed Extra Bold" charset="0"/>
              </a:rPr>
              <a:t> </a:t>
            </a:r>
            <a:br>
              <a:rPr lang="en-US" b="1" dirty="0" smtClean="0">
                <a:solidFill>
                  <a:schemeClr val="tx1"/>
                </a:solidFill>
                <a:latin typeface="Abadi MT Condensed Extra Bold" charset="0"/>
                <a:ea typeface="Abadi MT Condensed Extra Bold" charset="0"/>
                <a:cs typeface="Abadi MT Condensed Extra Bold" charset="0"/>
              </a:rPr>
            </a:br>
            <a:r>
              <a:rPr lang="en-US" b="1" dirty="0" smtClean="0">
                <a:solidFill>
                  <a:schemeClr val="tx1"/>
                </a:solidFill>
                <a:latin typeface="Abadi MT Condensed Extra Bold" charset="0"/>
                <a:ea typeface="Abadi MT Condensed Extra Bold" charset="0"/>
                <a:cs typeface="Abadi MT Condensed Extra Bold" charset="0"/>
              </a:rPr>
              <a:t>PERSONAL GROWTH</a:t>
            </a:r>
            <a:endParaRPr lang="en-US" b="1" dirty="0">
              <a:solidFill>
                <a:schemeClr val="tx1"/>
              </a:solidFill>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2290162" y="4765748"/>
            <a:ext cx="6831673" cy="1086237"/>
          </a:xfrm>
        </p:spPr>
        <p:txBody>
          <a:bodyPr>
            <a:noAutofit/>
          </a:bodyPr>
          <a:lstStyle/>
          <a:p>
            <a:pPr algn="r"/>
            <a:r>
              <a:rPr lang="en-US" sz="2800" dirty="0" smtClean="0">
                <a:latin typeface="Abadi MT Condensed Extra Bold" charset="0"/>
                <a:ea typeface="Abadi MT Condensed Extra Bold" charset="0"/>
                <a:cs typeface="Abadi MT Condensed Extra Bold" charset="0"/>
              </a:rPr>
              <a:t>Dr. Christopher Cone</a:t>
            </a:r>
          </a:p>
          <a:p>
            <a:pPr algn="r"/>
            <a:r>
              <a:rPr lang="en-US" sz="2800" dirty="0" err="1" smtClean="0">
                <a:latin typeface="Abadi MT Condensed Extra Bold" charset="0"/>
                <a:ea typeface="Abadi MT Condensed Extra Bold" charset="0"/>
                <a:cs typeface="Abadi MT Condensed Extra Bold" charset="0"/>
              </a:rPr>
              <a:t>drcone.com</a:t>
            </a:r>
            <a:endParaRPr lang="en-US" sz="2800" dirty="0" smtClean="0">
              <a:latin typeface="Abadi MT Condensed Extra Bold" charset="0"/>
              <a:ea typeface="Abadi MT Condensed Extra Bold" charset="0"/>
              <a:cs typeface="Abadi MT Condensed Extra Bold" charset="0"/>
            </a:endParaRPr>
          </a:p>
          <a:p>
            <a:pPr algn="r"/>
            <a:r>
              <a:rPr lang="en-US" sz="2800" dirty="0" err="1" smtClean="0">
                <a:latin typeface="Abadi MT Condensed Extra Bold" charset="0"/>
                <a:ea typeface="Abadi MT Condensed Extra Bold" charset="0"/>
                <a:cs typeface="Abadi MT Condensed Extra Bold" charset="0"/>
              </a:rPr>
              <a:t>calvary.edu</a:t>
            </a:r>
            <a:endParaRPr lang="en-US" sz="2800" dirty="0">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33799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badi MT Condensed Extra Bold" charset="0"/>
                <a:ea typeface="Abadi MT Condensed Extra Bold" charset="0"/>
                <a:cs typeface="Abadi MT Condensed Extra Bold" charset="0"/>
              </a:rPr>
              <a:t>Grammatical and Syntactical Keys</a:t>
            </a:r>
            <a:endParaRPr lang="en-US" dirty="0">
              <a:solidFill>
                <a:schemeClr val="tx1"/>
              </a:solidFill>
              <a:latin typeface="Abadi MT Condensed Extra Bold" charset="0"/>
              <a:ea typeface="Abadi MT Condensed Extra Bold" charset="0"/>
              <a:cs typeface="Abadi MT Condensed Extra Bold" charset="0"/>
            </a:endParaRPr>
          </a:p>
        </p:txBody>
      </p:sp>
      <p:sp>
        <p:nvSpPr>
          <p:cNvPr id="8" name="Content Placeholder 7"/>
          <p:cNvSpPr>
            <a:spLocks noGrp="1"/>
          </p:cNvSpPr>
          <p:nvPr>
            <p:ph idx="1"/>
          </p:nvPr>
        </p:nvSpPr>
        <p:spPr>
          <a:xfrm>
            <a:off x="347272" y="1558978"/>
            <a:ext cx="8229600" cy="4696736"/>
          </a:xfrm>
        </p:spPr>
        <p:txBody>
          <a:bodyPr>
            <a:normAutofit/>
          </a:bodyPr>
          <a:lstStyle/>
          <a:p>
            <a:r>
              <a:rPr lang="en-US" sz="2800" dirty="0">
                <a:solidFill>
                  <a:schemeClr val="tx1"/>
                </a:solidFill>
              </a:rPr>
              <a:t>3:6 quotes Gen 15:6 from the LXX, and the MT includes the preposition </a:t>
            </a:r>
            <a:r>
              <a:rPr lang="en-US" sz="2800" dirty="0" smtClean="0">
                <a:solidFill>
                  <a:schemeClr val="tx1"/>
                </a:solidFill>
              </a:rPr>
              <a:t>(</a:t>
            </a:r>
            <a:r>
              <a:rPr lang="en-US" sz="2800" dirty="0" err="1" smtClean="0">
                <a:solidFill>
                  <a:schemeClr val="tx1"/>
                </a:solidFill>
              </a:rPr>
              <a:t>וְהֶאֱמ</a:t>
            </a:r>
            <a:r>
              <a:rPr lang="en-US" sz="2800" dirty="0" smtClean="0">
                <a:solidFill>
                  <a:schemeClr val="tx1"/>
                </a:solidFill>
              </a:rPr>
              <a:t>ִ֖</a:t>
            </a:r>
            <a:r>
              <a:rPr lang="en-US" sz="2800" dirty="0" err="1" smtClean="0">
                <a:solidFill>
                  <a:schemeClr val="tx1"/>
                </a:solidFill>
              </a:rPr>
              <a:t>ן</a:t>
            </a:r>
            <a:r>
              <a:rPr lang="en-US" sz="2800" dirty="0" smtClean="0">
                <a:solidFill>
                  <a:schemeClr val="tx1"/>
                </a:solidFill>
              </a:rPr>
              <a:t> </a:t>
            </a:r>
            <a:r>
              <a:rPr lang="en-US" sz="2800" dirty="0" err="1">
                <a:solidFill>
                  <a:schemeClr val="tx1"/>
                </a:solidFill>
              </a:rPr>
              <a:t>ב</a:t>
            </a:r>
            <a:r>
              <a:rPr lang="en-US" sz="2800" dirty="0">
                <a:solidFill>
                  <a:schemeClr val="tx1"/>
                </a:solidFill>
              </a:rPr>
              <a:t>ַּֽ</a:t>
            </a:r>
            <a:r>
              <a:rPr lang="en-US" sz="2800" dirty="0" err="1">
                <a:solidFill>
                  <a:schemeClr val="tx1"/>
                </a:solidFill>
              </a:rPr>
              <a:t>יהו</a:t>
            </a:r>
            <a:r>
              <a:rPr lang="en-US" sz="2800" dirty="0">
                <a:solidFill>
                  <a:schemeClr val="tx1"/>
                </a:solidFill>
              </a:rPr>
              <a:t>ָ֑</a:t>
            </a:r>
            <a:r>
              <a:rPr lang="en-US" sz="2800" dirty="0" err="1">
                <a:solidFill>
                  <a:schemeClr val="tx1"/>
                </a:solidFill>
              </a:rPr>
              <a:t>ה</a:t>
            </a:r>
            <a:r>
              <a:rPr lang="en-US" sz="2800" dirty="0">
                <a:solidFill>
                  <a:schemeClr val="tx1"/>
                </a:solidFill>
              </a:rPr>
              <a:t>) </a:t>
            </a:r>
          </a:p>
          <a:p>
            <a:endParaRPr lang="en-US" sz="2800" dirty="0">
              <a:solidFill>
                <a:schemeClr val="tx1"/>
              </a:solidFill>
            </a:endParaRPr>
          </a:p>
          <a:p>
            <a:r>
              <a:rPr lang="en-US" sz="2800" dirty="0">
                <a:solidFill>
                  <a:schemeClr val="tx1"/>
                </a:solidFill>
              </a:rPr>
              <a:t>The conditional (</a:t>
            </a:r>
            <a:r>
              <a:rPr lang="en-US" sz="2800" dirty="0" err="1">
                <a:solidFill>
                  <a:schemeClr val="tx1"/>
                </a:solidFill>
              </a:rPr>
              <a:t>ἐὰν</a:t>
            </a:r>
            <a:r>
              <a:rPr lang="en-US" sz="2800" dirty="0">
                <a:solidFill>
                  <a:schemeClr val="tx1"/>
                </a:solidFill>
              </a:rPr>
              <a:t> </a:t>
            </a:r>
            <a:r>
              <a:rPr lang="en-US" sz="2800" dirty="0" err="1">
                <a:solidFill>
                  <a:schemeClr val="tx1"/>
                </a:solidFill>
              </a:rPr>
              <a:t>περιτέμνησθε</a:t>
            </a:r>
            <a:r>
              <a:rPr lang="en-US" sz="2800" dirty="0">
                <a:solidFill>
                  <a:schemeClr val="tx1"/>
                </a:solidFill>
              </a:rPr>
              <a:t>) in 5:2 helps us understand 5:2-4 as purely hypothetical, and not talking about the Galatians’ losing salvation</a:t>
            </a:r>
          </a:p>
          <a:p>
            <a:endParaRPr lang="en-US" sz="2800" dirty="0">
              <a:solidFill>
                <a:schemeClr val="tx1"/>
              </a:solidFill>
            </a:endParaRPr>
          </a:p>
        </p:txBody>
      </p:sp>
    </p:spTree>
    <p:extLst>
      <p:ext uri="{BB962C8B-B14F-4D97-AF65-F5344CB8AC3E}">
        <p14:creationId xmlns:p14="http://schemas.microsoft.com/office/powerpoint/2010/main" val="2038317022"/>
      </p:ext>
    </p:extLst>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lstStyle/>
          <a:p>
            <a:r>
              <a:rPr lang="en-US" dirty="0" smtClean="0">
                <a:solidFill>
                  <a:schemeClr val="tx1"/>
                </a:solidFill>
                <a:latin typeface="Abadi MT Condensed Extra Bold" charset="0"/>
                <a:ea typeface="Abadi MT Condensed Extra Bold" charset="0"/>
                <a:cs typeface="Abadi MT Condensed Extra Bold" charset="0"/>
              </a:rPr>
              <a:t>Lexical Keys</a:t>
            </a:r>
            <a:endParaRPr lang="en-US"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39777" y="811831"/>
            <a:ext cx="9144000" cy="4657081"/>
          </a:xfrm>
        </p:spPr>
        <p:txBody>
          <a:bodyPr>
            <a:normAutofit fontScale="92500"/>
          </a:bodyPr>
          <a:lstStyle/>
          <a:p>
            <a:r>
              <a:rPr lang="en-US" sz="2800" dirty="0" smtClean="0">
                <a:solidFill>
                  <a:schemeClr val="tx1"/>
                </a:solidFill>
              </a:rPr>
              <a:t>22 instances of faith (</a:t>
            </a:r>
            <a:r>
              <a:rPr lang="el-GR" sz="2800" b="1" dirty="0" smtClean="0"/>
              <a:t>πίστις</a:t>
            </a:r>
            <a:r>
              <a:rPr lang="en-US" sz="2800" dirty="0" smtClean="0">
                <a:solidFill>
                  <a:schemeClr val="tx1"/>
                </a:solidFill>
              </a:rPr>
              <a:t>)</a:t>
            </a:r>
          </a:p>
          <a:p>
            <a:r>
              <a:rPr lang="en-US" sz="2800" dirty="0" smtClean="0">
                <a:solidFill>
                  <a:schemeClr val="tx1"/>
                </a:solidFill>
              </a:rPr>
              <a:t>5 instances of love (</a:t>
            </a:r>
            <a:r>
              <a:rPr lang="el-GR" sz="2800" dirty="0" err="1"/>
              <a:t>ἀγάπη</a:t>
            </a:r>
            <a:r>
              <a:rPr lang="en-US" sz="2800" dirty="0" smtClean="0">
                <a:solidFill>
                  <a:schemeClr val="tx1"/>
                </a:solidFill>
              </a:rPr>
              <a:t>)</a:t>
            </a:r>
          </a:p>
          <a:p>
            <a:r>
              <a:rPr lang="en-US" sz="2800" dirty="0" smtClean="0">
                <a:solidFill>
                  <a:schemeClr val="tx1"/>
                </a:solidFill>
              </a:rPr>
              <a:t>1 instance of hope (</a:t>
            </a:r>
            <a:r>
              <a:rPr lang="el-GR" sz="2800" dirty="0" err="1" smtClean="0"/>
              <a:t>ἐλπίδα</a:t>
            </a:r>
            <a:r>
              <a:rPr lang="en-US" sz="2800" dirty="0" smtClean="0"/>
              <a:t>, 5:5</a:t>
            </a:r>
            <a:r>
              <a:rPr lang="en-US" sz="2800" dirty="0" smtClean="0">
                <a:solidFill>
                  <a:schemeClr val="tx1"/>
                </a:solidFill>
              </a:rPr>
              <a:t>)</a:t>
            </a:r>
          </a:p>
          <a:p>
            <a:r>
              <a:rPr lang="en-US" sz="2800" dirty="0" smtClean="0">
                <a:solidFill>
                  <a:schemeClr val="tx1"/>
                </a:solidFill>
              </a:rPr>
              <a:t>5:22 </a:t>
            </a:r>
            <a:r>
              <a:rPr lang="en-US" sz="2800" dirty="0">
                <a:solidFill>
                  <a:schemeClr val="tx1"/>
                </a:solidFill>
              </a:rPr>
              <a:t>discusses “fruit” (</a:t>
            </a:r>
            <a:r>
              <a:rPr lang="en-US" sz="2800" dirty="0" err="1">
                <a:solidFill>
                  <a:schemeClr val="tx1"/>
                </a:solidFill>
              </a:rPr>
              <a:t>κ</a:t>
            </a:r>
            <a:r>
              <a:rPr lang="en-US" sz="2800" dirty="0">
                <a:solidFill>
                  <a:schemeClr val="tx1"/>
                </a:solidFill>
              </a:rPr>
              <a:t>α</a:t>
            </a:r>
            <a:r>
              <a:rPr lang="en-US" sz="2800" dirty="0" err="1">
                <a:solidFill>
                  <a:schemeClr val="tx1"/>
                </a:solidFill>
              </a:rPr>
              <a:t>ρ</a:t>
            </a:r>
            <a:r>
              <a:rPr lang="en-US" sz="2800" dirty="0">
                <a:solidFill>
                  <a:schemeClr val="tx1"/>
                </a:solidFill>
              </a:rPr>
              <a:t>π</a:t>
            </a:r>
            <a:r>
              <a:rPr lang="en-US" sz="2800" dirty="0" err="1">
                <a:solidFill>
                  <a:schemeClr val="tx1"/>
                </a:solidFill>
              </a:rPr>
              <a:t>ὸς</a:t>
            </a:r>
            <a:r>
              <a:rPr lang="en-US" sz="2800" dirty="0">
                <a:solidFill>
                  <a:schemeClr val="tx1"/>
                </a:solidFill>
              </a:rPr>
              <a:t>). </a:t>
            </a:r>
            <a:r>
              <a:rPr lang="en-US" sz="2800" dirty="0">
                <a:solidFill>
                  <a:schemeClr val="tx1"/>
                </a:solidFill>
              </a:rPr>
              <a:t>Note that the word is in the singular and has the definite article, so all the fruit of the Spirit is to be understood as one unit, not separate units</a:t>
            </a:r>
            <a:r>
              <a:rPr lang="en-US" sz="2800" dirty="0" smtClean="0">
                <a:solidFill>
                  <a:schemeClr val="tx1"/>
                </a:solidFill>
              </a:rPr>
              <a:t>.</a:t>
            </a:r>
            <a:endParaRPr lang="en-US" sz="2800" dirty="0">
              <a:solidFill>
                <a:schemeClr val="tx1"/>
              </a:solidFill>
            </a:endParaRPr>
          </a:p>
          <a:p>
            <a:r>
              <a:rPr lang="en-US" sz="2800" dirty="0">
                <a:solidFill>
                  <a:schemeClr val="tx1"/>
                </a:solidFill>
              </a:rPr>
              <a:t>6:2 (bear one another’s burdens [</a:t>
            </a:r>
            <a:r>
              <a:rPr lang="en-US" sz="2800" dirty="0" err="1">
                <a:solidFill>
                  <a:schemeClr val="tx1"/>
                </a:solidFill>
              </a:rPr>
              <a:t>βάρη</a:t>
            </a:r>
            <a:r>
              <a:rPr lang="en-US" sz="2800" dirty="0">
                <a:solidFill>
                  <a:schemeClr val="tx1"/>
                </a:solidFill>
              </a:rPr>
              <a:t>]) and 6:5 (each one bears his own burdens [</a:t>
            </a:r>
            <a:r>
              <a:rPr lang="en-US" sz="2800" dirty="0" err="1">
                <a:solidFill>
                  <a:schemeClr val="tx1"/>
                </a:solidFill>
              </a:rPr>
              <a:t>φορτίον</a:t>
            </a:r>
            <a:r>
              <a:rPr lang="en-US" sz="2800" dirty="0">
                <a:solidFill>
                  <a:schemeClr val="tx1"/>
                </a:solidFill>
              </a:rPr>
              <a:t>]) in the KJV seem to be contradictory, but note in the Greek, different words.</a:t>
            </a:r>
          </a:p>
          <a:p>
            <a:endParaRPr lang="en-US" sz="2800" dirty="0">
              <a:solidFill>
                <a:schemeClr val="tx1"/>
              </a:solidFill>
            </a:endParaRPr>
          </a:p>
        </p:txBody>
      </p:sp>
    </p:spTree>
    <p:extLst>
      <p:ext uri="{BB962C8B-B14F-4D97-AF65-F5344CB8AC3E}">
        <p14:creationId xmlns:p14="http://schemas.microsoft.com/office/powerpoint/2010/main" val="1335051810"/>
      </p:ext>
    </p:extLst>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normAutofit/>
          </a:bodyPr>
          <a:lstStyle/>
          <a:p>
            <a:r>
              <a:rPr lang="en-US" dirty="0" smtClean="0">
                <a:solidFill>
                  <a:schemeClr val="tx1"/>
                </a:solidFill>
                <a:latin typeface="Abadi MT Condensed Extra Bold" charset="0"/>
                <a:ea typeface="Abadi MT Condensed Extra Bold" charset="0"/>
                <a:cs typeface="Abadi MT Condensed Extra Bold" charset="0"/>
              </a:rPr>
              <a:t>Biblical and Theological Context</a:t>
            </a:r>
            <a:endParaRPr lang="en-US"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44708" y="1066663"/>
            <a:ext cx="9144000" cy="5266682"/>
          </a:xfrm>
        </p:spPr>
        <p:txBody>
          <a:bodyPr>
            <a:normAutofit/>
          </a:bodyPr>
          <a:lstStyle/>
          <a:p>
            <a:r>
              <a:rPr lang="en-US" sz="2800" dirty="0">
                <a:solidFill>
                  <a:schemeClr val="tx1"/>
                </a:solidFill>
              </a:rPr>
              <a:t>A Few Key Issues/Highlights:</a:t>
            </a:r>
          </a:p>
          <a:p>
            <a:r>
              <a:rPr lang="en-US" sz="2800" dirty="0" smtClean="0">
                <a:solidFill>
                  <a:schemeClr val="tx1"/>
                </a:solidFill>
              </a:rPr>
              <a:t>The “sons of Abraham (3:7-9, 28-29)” discussion is explained in Paul’s later letter to the Romans (4). No room for replacement theology here…</a:t>
            </a:r>
          </a:p>
          <a:p>
            <a:r>
              <a:rPr lang="en-US" sz="2800" dirty="0" smtClean="0">
                <a:solidFill>
                  <a:schemeClr val="tx1"/>
                </a:solidFill>
              </a:rPr>
              <a:t>3:21-25 identifies the purpose of Mosaic Law, and qualifies all other discussions of the Law</a:t>
            </a:r>
          </a:p>
          <a:p>
            <a:r>
              <a:rPr lang="en-US" sz="2800" dirty="0" smtClean="0">
                <a:solidFill>
                  <a:schemeClr val="tx1"/>
                </a:solidFill>
              </a:rPr>
              <a:t>Does 4:24 (“this is allegorically speaking”) introduce a new hermeneutic method?</a:t>
            </a:r>
          </a:p>
          <a:p>
            <a:r>
              <a:rPr lang="en-US" sz="2800" dirty="0" smtClean="0">
                <a:solidFill>
                  <a:schemeClr val="tx1"/>
                </a:solidFill>
              </a:rPr>
              <a:t>Who is “the Israel of God” in 6:16</a:t>
            </a:r>
          </a:p>
          <a:p>
            <a:pPr lvl="1"/>
            <a:endParaRPr lang="en-US" sz="2800" dirty="0" smtClean="0">
              <a:solidFill>
                <a:schemeClr val="tx1"/>
              </a:solidFill>
            </a:endParaRPr>
          </a:p>
        </p:txBody>
      </p:sp>
    </p:spTree>
    <p:extLst>
      <p:ext uri="{BB962C8B-B14F-4D97-AF65-F5344CB8AC3E}">
        <p14:creationId xmlns:p14="http://schemas.microsoft.com/office/powerpoint/2010/main" val="1306626814"/>
      </p:ext>
    </p:extLst>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normAutofit/>
          </a:bodyPr>
          <a:lstStyle/>
          <a:p>
            <a:r>
              <a:rPr lang="en-US" dirty="0" smtClean="0">
                <a:solidFill>
                  <a:schemeClr val="tx1"/>
                </a:solidFill>
                <a:latin typeface="Abadi MT Condensed Extra Bold" charset="0"/>
                <a:ea typeface="Abadi MT Condensed Extra Bold" charset="0"/>
                <a:cs typeface="Abadi MT Condensed Extra Bold" charset="0"/>
              </a:rPr>
              <a:t>Biblical and Theological Context</a:t>
            </a:r>
            <a:endParaRPr lang="en-US"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234846" y="1036682"/>
            <a:ext cx="9144000" cy="5266682"/>
          </a:xfrm>
        </p:spPr>
        <p:txBody>
          <a:bodyPr>
            <a:normAutofit fontScale="92500"/>
          </a:bodyPr>
          <a:lstStyle/>
          <a:p>
            <a:r>
              <a:rPr lang="en-US" sz="2800" dirty="0" smtClean="0">
                <a:solidFill>
                  <a:schemeClr val="tx1"/>
                </a:solidFill>
              </a:rPr>
              <a:t>Paul explains in </a:t>
            </a:r>
            <a:r>
              <a:rPr lang="en-US" sz="2800" dirty="0" err="1" smtClean="0">
                <a:solidFill>
                  <a:schemeClr val="tx1"/>
                </a:solidFill>
              </a:rPr>
              <a:t>ch</a:t>
            </a:r>
            <a:r>
              <a:rPr lang="en-US" sz="2800" dirty="0" smtClean="0">
                <a:solidFill>
                  <a:schemeClr val="tx1"/>
                </a:solidFill>
              </a:rPr>
              <a:t>. 5 the spirit/flesh battle that he later addresses in Romans 7</a:t>
            </a:r>
          </a:p>
          <a:p>
            <a:r>
              <a:rPr lang="en-US" sz="2800" dirty="0" smtClean="0">
                <a:solidFill>
                  <a:schemeClr val="tx1"/>
                </a:solidFill>
              </a:rPr>
              <a:t>He explains how we should handle failure (6:1-2) – with gentleness, and bearing the burdens of others.</a:t>
            </a:r>
          </a:p>
          <a:p>
            <a:r>
              <a:rPr lang="en-US" sz="2800" dirty="0" smtClean="0">
                <a:solidFill>
                  <a:schemeClr val="tx1"/>
                </a:solidFill>
              </a:rPr>
              <a:t>His closing exhortation is based on </a:t>
            </a:r>
            <a:r>
              <a:rPr lang="en-US" sz="2800" dirty="0" smtClean="0">
                <a:solidFill>
                  <a:schemeClr val="tx1"/>
                </a:solidFill>
              </a:rPr>
              <a:t>a prophecy of God’s expressed </a:t>
            </a:r>
            <a:r>
              <a:rPr lang="en-US" sz="2800" dirty="0" smtClean="0">
                <a:solidFill>
                  <a:schemeClr val="tx1"/>
                </a:solidFill>
              </a:rPr>
              <a:t>righteousness, and presents a comprehensive Christian ethic:</a:t>
            </a:r>
          </a:p>
          <a:p>
            <a:pPr lvl="2"/>
            <a:r>
              <a:rPr lang="en-US" sz="2800" b="1" dirty="0" smtClean="0">
                <a:solidFill>
                  <a:schemeClr val="tx1"/>
                </a:solidFill>
              </a:rPr>
              <a:t>9 Let us not lose heart in doing good, for in due time we will reap if we do not grow weary.  10 So then, while we have opportunity, let us do good to all people, and especially to those who are of the household of the faith. </a:t>
            </a:r>
            <a:endParaRPr lang="en-US" sz="2800" dirty="0" smtClean="0">
              <a:solidFill>
                <a:schemeClr val="tx1"/>
              </a:solidFill>
            </a:endParaRPr>
          </a:p>
          <a:p>
            <a:pPr lvl="1"/>
            <a:endParaRPr lang="en-US" sz="2800" dirty="0" smtClean="0">
              <a:solidFill>
                <a:schemeClr val="tx1"/>
              </a:solidFill>
            </a:endParaRPr>
          </a:p>
        </p:txBody>
      </p:sp>
    </p:spTree>
    <p:extLst>
      <p:ext uri="{BB962C8B-B14F-4D97-AF65-F5344CB8AC3E}">
        <p14:creationId xmlns:p14="http://schemas.microsoft.com/office/powerpoint/2010/main" val="309088676"/>
      </p:ext>
    </p:extLst>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4872" y="2448022"/>
            <a:ext cx="8361229" cy="2098226"/>
          </a:xfrm>
        </p:spPr>
        <p:txBody>
          <a:bodyPr>
            <a:noAutofit/>
          </a:bodyPr>
          <a:lstStyle/>
          <a:p>
            <a:pPr algn="l"/>
            <a:r>
              <a:rPr lang="en-US" sz="6000" dirty="0" smtClean="0">
                <a:solidFill>
                  <a:schemeClr val="tx1"/>
                </a:solidFill>
                <a:latin typeface="Abadi MT Condensed Extra Bold" charset="0"/>
                <a:ea typeface="Abadi MT Condensed Extra Bold" charset="0"/>
                <a:cs typeface="Abadi MT Condensed Extra Bold" charset="0"/>
              </a:rPr>
              <a:t>Prophetic </a:t>
            </a:r>
            <a:br>
              <a:rPr lang="en-US" sz="6000" dirty="0" smtClean="0">
                <a:solidFill>
                  <a:schemeClr val="tx1"/>
                </a:solidFill>
                <a:latin typeface="Abadi MT Condensed Extra Bold" charset="0"/>
                <a:ea typeface="Abadi MT Condensed Extra Bold" charset="0"/>
                <a:cs typeface="Abadi MT Condensed Extra Bold" charset="0"/>
              </a:rPr>
            </a:br>
            <a:r>
              <a:rPr lang="en-US" sz="6000" dirty="0" smtClean="0">
                <a:solidFill>
                  <a:schemeClr val="tx1"/>
                </a:solidFill>
                <a:latin typeface="Abadi MT Condensed Extra Bold" charset="0"/>
                <a:ea typeface="Abadi MT Condensed Extra Bold" charset="0"/>
                <a:cs typeface="Abadi MT Condensed Extra Bold" charset="0"/>
              </a:rPr>
              <a:t>Content </a:t>
            </a:r>
            <a:r>
              <a:rPr lang="en-US" sz="3200" dirty="0" smtClean="0">
                <a:solidFill>
                  <a:schemeClr val="tx1"/>
                </a:solidFill>
                <a:latin typeface="Abadi MT Condensed Extra Bold" charset="0"/>
                <a:ea typeface="Abadi MT Condensed Extra Bold" charset="0"/>
                <a:cs typeface="Abadi MT Condensed Extra Bold" charset="0"/>
              </a:rPr>
              <a:t>in</a:t>
            </a:r>
            <a:r>
              <a:rPr lang="en-US" sz="6000" dirty="0">
                <a:solidFill>
                  <a:schemeClr val="tx1"/>
                </a:solidFill>
                <a:latin typeface="Abadi MT Condensed Extra Bold" charset="0"/>
                <a:ea typeface="Abadi MT Condensed Extra Bold" charset="0"/>
                <a:cs typeface="Abadi MT Condensed Extra Bold" charset="0"/>
              </a:rPr>
              <a:t/>
            </a:r>
            <a:br>
              <a:rPr lang="en-US" sz="6000" dirty="0">
                <a:solidFill>
                  <a:schemeClr val="tx1"/>
                </a:solidFill>
                <a:latin typeface="Abadi MT Condensed Extra Bold" charset="0"/>
                <a:ea typeface="Abadi MT Condensed Extra Bold" charset="0"/>
                <a:cs typeface="Abadi MT Condensed Extra Bold" charset="0"/>
              </a:rPr>
            </a:br>
            <a:r>
              <a:rPr lang="en-US" sz="6000" dirty="0">
                <a:solidFill>
                  <a:schemeClr val="tx1"/>
                </a:solidFill>
                <a:latin typeface="Abadi MT Condensed Extra Bold" charset="0"/>
                <a:ea typeface="Abadi MT Condensed Extra Bold" charset="0"/>
                <a:cs typeface="Abadi MT Condensed Extra Bold" charset="0"/>
              </a:rPr>
              <a:t>Galatians</a:t>
            </a:r>
            <a:endParaRPr lang="en-US" sz="6000" dirty="0">
              <a:solidFill>
                <a:schemeClr val="tx1"/>
              </a:solidFill>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835732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23" y="-209861"/>
            <a:ext cx="12606728" cy="7067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5366"/>
            <a:ext cx="12007121" cy="9338872"/>
          </a:xfrm>
          <a:prstGeom prst="rect">
            <a:avLst/>
          </a:prstGeom>
        </p:spPr>
      </p:pic>
    </p:spTree>
    <p:extLst>
      <p:ext uri="{BB962C8B-B14F-4D97-AF65-F5344CB8AC3E}">
        <p14:creationId xmlns:p14="http://schemas.microsoft.com/office/powerpoint/2010/main" val="1240827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normAutofit/>
          </a:bodyPr>
          <a:lstStyle/>
          <a:p>
            <a:r>
              <a:rPr lang="en-US" dirty="0" smtClean="0">
                <a:solidFill>
                  <a:schemeClr val="tx1"/>
                </a:solidFill>
                <a:latin typeface="Abadi MT Condensed Extra Bold" charset="0"/>
                <a:ea typeface="Abadi MT Condensed Extra Bold" charset="0"/>
                <a:cs typeface="Abadi MT Condensed Extra Bold" charset="0"/>
              </a:rPr>
              <a:t>Prophetic Content</a:t>
            </a:r>
            <a:br>
              <a:rPr lang="en-US" dirty="0" smtClean="0">
                <a:solidFill>
                  <a:schemeClr val="tx1"/>
                </a:solidFill>
                <a:latin typeface="Abadi MT Condensed Extra Bold" charset="0"/>
                <a:ea typeface="Abadi MT Condensed Extra Bold" charset="0"/>
                <a:cs typeface="Abadi MT Condensed Extra Bold" charset="0"/>
              </a:rPr>
            </a:br>
            <a:r>
              <a:rPr lang="en-US" dirty="0" smtClean="0">
                <a:solidFill>
                  <a:schemeClr val="tx1"/>
                </a:solidFill>
                <a:latin typeface="Abadi MT Condensed Extra Bold" charset="0"/>
                <a:ea typeface="Abadi MT Condensed Extra Bold" charset="0"/>
                <a:cs typeface="Abadi MT Condensed Extra Bold" charset="0"/>
              </a:rPr>
              <a:t>Regarding Position in Christ</a:t>
            </a:r>
            <a:endParaRPr lang="en-US"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759501" y="1295400"/>
            <a:ext cx="9144000" cy="5266682"/>
          </a:xfrm>
        </p:spPr>
        <p:txBody>
          <a:bodyPr>
            <a:normAutofit fontScale="92500" lnSpcReduction="10000"/>
          </a:bodyPr>
          <a:lstStyle/>
          <a:p>
            <a:r>
              <a:rPr lang="en-US" sz="2800" b="1" dirty="0" smtClean="0">
                <a:solidFill>
                  <a:schemeClr val="tx1"/>
                </a:solidFill>
              </a:rPr>
              <a:t>1:3-5 – plans for rescue</a:t>
            </a:r>
          </a:p>
          <a:p>
            <a:r>
              <a:rPr lang="en-US" sz="2800" b="1" dirty="0" smtClean="0">
                <a:solidFill>
                  <a:schemeClr val="tx1"/>
                </a:solidFill>
              </a:rPr>
              <a:t>1:8-9 – false preachers/prophets</a:t>
            </a:r>
          </a:p>
          <a:p>
            <a:r>
              <a:rPr lang="en-US" sz="2800" b="1" dirty="0" smtClean="0">
                <a:solidFill>
                  <a:schemeClr val="tx1"/>
                </a:solidFill>
              </a:rPr>
              <a:t>1:15, 2:1-2 – prophecy driving Paul’s life and ministry</a:t>
            </a:r>
          </a:p>
          <a:p>
            <a:r>
              <a:rPr lang="en-US" sz="2800" b="1" dirty="0" smtClean="0">
                <a:solidFill>
                  <a:schemeClr val="tx1"/>
                </a:solidFill>
              </a:rPr>
              <a:t>2:16 – justification not by law</a:t>
            </a:r>
          </a:p>
          <a:p>
            <a:r>
              <a:rPr lang="en-US" sz="2800" b="1" dirty="0" smtClean="0">
                <a:solidFill>
                  <a:schemeClr val="tx1"/>
                </a:solidFill>
              </a:rPr>
              <a:t>3:2-5 – appeal to fulfilled prophecy in receiving the Spirit</a:t>
            </a:r>
          </a:p>
          <a:p>
            <a:r>
              <a:rPr lang="en-US" sz="2800" b="1" dirty="0" smtClean="0">
                <a:solidFill>
                  <a:schemeClr val="tx1"/>
                </a:solidFill>
              </a:rPr>
              <a:t>3:6-10 – justification by faith first communicated in prophecy</a:t>
            </a:r>
          </a:p>
          <a:p>
            <a:r>
              <a:rPr lang="en-US" sz="2800" b="1" dirty="0" smtClean="0">
                <a:solidFill>
                  <a:schemeClr val="tx1"/>
                </a:solidFill>
              </a:rPr>
              <a:t>3:10-14 – Christ fulfills prophecy, the law</a:t>
            </a:r>
          </a:p>
          <a:p>
            <a:r>
              <a:rPr lang="en-US" sz="2800" b="1" dirty="0" smtClean="0">
                <a:solidFill>
                  <a:schemeClr val="tx1"/>
                </a:solidFill>
              </a:rPr>
              <a:t>3:15-29 (4:1-20)– purpose of prophecy in law, fulfillment in Christ</a:t>
            </a:r>
          </a:p>
          <a:p>
            <a:endParaRPr lang="en-US" sz="2800" b="1" dirty="0" smtClean="0">
              <a:solidFill>
                <a:schemeClr val="tx1"/>
              </a:solidFill>
            </a:endParaRPr>
          </a:p>
          <a:p>
            <a:pPr lvl="1"/>
            <a:endParaRPr lang="en-US" sz="2800" b="1" dirty="0" smtClean="0">
              <a:solidFill>
                <a:schemeClr val="tx1"/>
              </a:solidFill>
            </a:endParaRPr>
          </a:p>
        </p:txBody>
      </p:sp>
    </p:spTree>
    <p:extLst>
      <p:ext uri="{BB962C8B-B14F-4D97-AF65-F5344CB8AC3E}">
        <p14:creationId xmlns:p14="http://schemas.microsoft.com/office/powerpoint/2010/main" val="342915757"/>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1295400"/>
          </a:xfrm>
        </p:spPr>
        <p:txBody>
          <a:bodyPr>
            <a:normAutofit/>
          </a:bodyPr>
          <a:lstStyle/>
          <a:p>
            <a:r>
              <a:rPr lang="en-US" dirty="0" smtClean="0">
                <a:solidFill>
                  <a:schemeClr val="tx1"/>
                </a:solidFill>
                <a:latin typeface="Abadi MT Condensed Extra Bold" charset="0"/>
                <a:ea typeface="Abadi MT Condensed Extra Bold" charset="0"/>
                <a:cs typeface="Abadi MT Condensed Extra Bold" charset="0"/>
              </a:rPr>
              <a:t>Prophetic Content</a:t>
            </a:r>
            <a:br>
              <a:rPr lang="en-US" dirty="0" smtClean="0">
                <a:solidFill>
                  <a:schemeClr val="tx1"/>
                </a:solidFill>
                <a:latin typeface="Abadi MT Condensed Extra Bold" charset="0"/>
                <a:ea typeface="Abadi MT Condensed Extra Bold" charset="0"/>
                <a:cs typeface="Abadi MT Condensed Extra Bold" charset="0"/>
              </a:rPr>
            </a:br>
            <a:r>
              <a:rPr lang="en-US" dirty="0" smtClean="0">
                <a:solidFill>
                  <a:schemeClr val="tx1"/>
                </a:solidFill>
                <a:latin typeface="Abadi MT Condensed Extra Bold" charset="0"/>
                <a:ea typeface="Abadi MT Condensed Extra Bold" charset="0"/>
                <a:cs typeface="Abadi MT Condensed Extra Bold" charset="0"/>
              </a:rPr>
              <a:t>Regarding Practice in Christ</a:t>
            </a:r>
            <a:endParaRPr lang="en-US"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279816" y="1456406"/>
            <a:ext cx="10258269" cy="5266682"/>
          </a:xfrm>
        </p:spPr>
        <p:txBody>
          <a:bodyPr>
            <a:normAutofit/>
          </a:bodyPr>
          <a:lstStyle/>
          <a:p>
            <a:r>
              <a:rPr lang="en-US" sz="2800" b="1" dirty="0" smtClean="0">
                <a:solidFill>
                  <a:schemeClr val="tx1"/>
                </a:solidFill>
              </a:rPr>
              <a:t>5:1-15 – set free for freedom, therefore</a:t>
            </a:r>
            <a:r>
              <a:rPr lang="mr-IN" sz="2800" b="1" dirty="0" smtClean="0">
                <a:solidFill>
                  <a:schemeClr val="tx1"/>
                </a:solidFill>
              </a:rPr>
              <a:t>…</a:t>
            </a:r>
            <a:endParaRPr lang="en-US" sz="2800" b="1" dirty="0" smtClean="0">
              <a:solidFill>
                <a:schemeClr val="tx1"/>
              </a:solidFill>
            </a:endParaRPr>
          </a:p>
          <a:p>
            <a:pPr lvl="3"/>
            <a:r>
              <a:rPr lang="en-US" sz="2600" b="1" dirty="0" smtClean="0">
                <a:solidFill>
                  <a:schemeClr val="tx1"/>
                </a:solidFill>
              </a:rPr>
              <a:t>5:5 – position creates anticipation of future (hope of righteousness)</a:t>
            </a:r>
            <a:endParaRPr lang="en-US" sz="2600" b="1" dirty="0" smtClean="0">
              <a:solidFill>
                <a:schemeClr val="tx1"/>
              </a:solidFill>
            </a:endParaRPr>
          </a:p>
          <a:p>
            <a:r>
              <a:rPr lang="en-US" sz="2800" b="1" dirty="0" smtClean="0">
                <a:solidFill>
                  <a:schemeClr val="tx1"/>
                </a:solidFill>
              </a:rPr>
              <a:t>5:16 (17-25)– the command and the conditional outcome</a:t>
            </a:r>
          </a:p>
          <a:p>
            <a:pPr lvl="1"/>
            <a:r>
              <a:rPr lang="en-US" sz="2800" b="1" dirty="0" smtClean="0">
                <a:solidFill>
                  <a:schemeClr val="tx1"/>
                </a:solidFill>
              </a:rPr>
              <a:t>5:25 – means of position provides means of practice</a:t>
            </a:r>
          </a:p>
          <a:p>
            <a:r>
              <a:rPr lang="en-US" sz="2800" b="1" dirty="0" smtClean="0">
                <a:solidFill>
                  <a:schemeClr val="tx1"/>
                </a:solidFill>
              </a:rPr>
              <a:t>6:7-10 – the future also motivates practice (e.g., as in 6:1-6)</a:t>
            </a:r>
          </a:p>
          <a:p>
            <a:endParaRPr lang="en-US" sz="2800" b="1" dirty="0" smtClean="0">
              <a:solidFill>
                <a:schemeClr val="tx1"/>
              </a:solidFill>
            </a:endParaRPr>
          </a:p>
          <a:p>
            <a:endParaRPr lang="en-US" sz="2800" b="1" dirty="0" smtClean="0">
              <a:solidFill>
                <a:schemeClr val="tx1"/>
              </a:solidFill>
            </a:endParaRPr>
          </a:p>
          <a:p>
            <a:endParaRPr lang="en-US" sz="2800" b="1" dirty="0" smtClean="0">
              <a:solidFill>
                <a:schemeClr val="tx1"/>
              </a:solidFill>
            </a:endParaRPr>
          </a:p>
          <a:p>
            <a:pPr lvl="1"/>
            <a:endParaRPr lang="en-US" sz="2800" b="1" dirty="0" smtClean="0">
              <a:solidFill>
                <a:schemeClr val="tx1"/>
              </a:solidFill>
            </a:endParaRPr>
          </a:p>
        </p:txBody>
      </p:sp>
    </p:spTree>
    <p:extLst>
      <p:ext uri="{BB962C8B-B14F-4D97-AF65-F5344CB8AC3E}">
        <p14:creationId xmlns:p14="http://schemas.microsoft.com/office/powerpoint/2010/main" val="1347170184"/>
      </p:ext>
    </p:extLst>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accel="50000" decel="5000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23" y="-209861"/>
            <a:ext cx="12606728" cy="7067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45366"/>
            <a:ext cx="12007121" cy="9338872"/>
          </a:xfrm>
          <a:prstGeom prst="rect">
            <a:avLst/>
          </a:prstGeom>
        </p:spPr>
      </p:pic>
    </p:spTree>
    <p:extLst>
      <p:ext uri="{BB962C8B-B14F-4D97-AF65-F5344CB8AC3E}">
        <p14:creationId xmlns:p14="http://schemas.microsoft.com/office/powerpoint/2010/main" val="1420707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823" y="-209861"/>
            <a:ext cx="12606728" cy="70678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5445"/>
            <a:ext cx="12007121" cy="9338872"/>
          </a:xfrm>
          <a:prstGeom prst="rect">
            <a:avLst/>
          </a:prstGeom>
        </p:spPr>
      </p:pic>
    </p:spTree>
    <p:extLst>
      <p:ext uri="{BB962C8B-B14F-4D97-AF65-F5344CB8AC3E}">
        <p14:creationId xmlns:p14="http://schemas.microsoft.com/office/powerpoint/2010/main" val="1614717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5658" y="3332441"/>
            <a:ext cx="8361229" cy="2098226"/>
          </a:xfrm>
        </p:spPr>
        <p:txBody>
          <a:bodyPr>
            <a:noAutofit/>
          </a:bodyPr>
          <a:lstStyle/>
          <a:p>
            <a:pPr algn="l"/>
            <a:r>
              <a:rPr lang="en-US" sz="6000" dirty="0" smtClean="0">
                <a:solidFill>
                  <a:schemeClr val="tx1"/>
                </a:solidFill>
                <a:latin typeface="Abadi MT Condensed Extra Bold" charset="0"/>
                <a:ea typeface="Abadi MT Condensed Extra Bold" charset="0"/>
                <a:cs typeface="Abadi MT Condensed Extra Bold" charset="0"/>
              </a:rPr>
              <a:t>Prophecy </a:t>
            </a:r>
            <a:r>
              <a:rPr lang="en-US" sz="3200" smtClean="0">
                <a:solidFill>
                  <a:schemeClr val="tx1"/>
                </a:solidFill>
                <a:latin typeface="Abadi MT Condensed Extra Bold" charset="0"/>
                <a:ea typeface="Abadi MT Condensed Extra Bold" charset="0"/>
                <a:cs typeface="Abadi MT Condensed Extra Bold" charset="0"/>
              </a:rPr>
              <a:t>and </a:t>
            </a:r>
            <a:br>
              <a:rPr lang="en-US" sz="3200" smtClean="0">
                <a:solidFill>
                  <a:schemeClr val="tx1"/>
                </a:solidFill>
                <a:latin typeface="Abadi MT Condensed Extra Bold" charset="0"/>
                <a:ea typeface="Abadi MT Condensed Extra Bold" charset="0"/>
                <a:cs typeface="Abadi MT Condensed Extra Bold" charset="0"/>
              </a:rPr>
            </a:br>
            <a:r>
              <a:rPr lang="en-US" sz="6000" smtClean="0">
                <a:solidFill>
                  <a:schemeClr val="tx1"/>
                </a:solidFill>
                <a:latin typeface="Abadi MT Condensed Extra Bold" charset="0"/>
                <a:ea typeface="Abadi MT Condensed Extra Bold" charset="0"/>
                <a:cs typeface="Abadi MT Condensed Extra Bold" charset="0"/>
              </a:rPr>
              <a:t>Sanctification </a:t>
            </a:r>
            <a:r>
              <a:rPr lang="en-US" sz="3200" dirty="0" smtClean="0">
                <a:solidFill>
                  <a:schemeClr val="tx1"/>
                </a:solidFill>
                <a:latin typeface="Abadi MT Condensed Extra Bold" charset="0"/>
                <a:ea typeface="Abadi MT Condensed Extra Bold" charset="0"/>
                <a:cs typeface="Abadi MT Condensed Extra Bold" charset="0"/>
              </a:rPr>
              <a:t>in</a:t>
            </a:r>
            <a:r>
              <a:rPr lang="en-US" sz="6000" dirty="0">
                <a:solidFill>
                  <a:schemeClr val="tx1"/>
                </a:solidFill>
                <a:latin typeface="Abadi MT Condensed Extra Bold" charset="0"/>
                <a:ea typeface="Abadi MT Condensed Extra Bold" charset="0"/>
                <a:cs typeface="Abadi MT Condensed Extra Bold" charset="0"/>
              </a:rPr>
              <a:t/>
            </a:r>
            <a:br>
              <a:rPr lang="en-US" sz="6000" dirty="0">
                <a:solidFill>
                  <a:schemeClr val="tx1"/>
                </a:solidFill>
                <a:latin typeface="Abadi MT Condensed Extra Bold" charset="0"/>
                <a:ea typeface="Abadi MT Condensed Extra Bold" charset="0"/>
                <a:cs typeface="Abadi MT Condensed Extra Bold" charset="0"/>
              </a:rPr>
            </a:br>
            <a:r>
              <a:rPr lang="en-US" sz="6000" dirty="0">
                <a:solidFill>
                  <a:schemeClr val="tx1"/>
                </a:solidFill>
                <a:latin typeface="Abadi MT Condensed Extra Bold" charset="0"/>
                <a:ea typeface="Abadi MT Condensed Extra Bold" charset="0"/>
                <a:cs typeface="Abadi MT Condensed Extra Bold" charset="0"/>
              </a:rPr>
              <a:t>Galatians</a:t>
            </a:r>
            <a:endParaRPr lang="en-US" sz="6000" dirty="0">
              <a:solidFill>
                <a:schemeClr val="tx1"/>
              </a:solidFill>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64934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5000" dirty="0">
                <a:solidFill>
                  <a:schemeClr val="tx1"/>
                </a:solidFill>
                <a:latin typeface="Abadi MT Condensed Extra Bold" charset="0"/>
                <a:ea typeface="Abadi MT Condensed Extra Bold" charset="0"/>
                <a:cs typeface="Abadi MT Condensed Extra Bold" charset="0"/>
              </a:rPr>
              <a:t>Background and Context</a:t>
            </a:r>
            <a:endParaRPr lang="en-US" sz="5000"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1524000" y="1394085"/>
            <a:ext cx="9144000" cy="4969239"/>
          </a:xfrm>
        </p:spPr>
        <p:txBody>
          <a:bodyPr>
            <a:noAutofit/>
          </a:bodyPr>
          <a:lstStyle/>
          <a:p>
            <a:r>
              <a:rPr lang="en-US" sz="2800" dirty="0">
                <a:solidFill>
                  <a:schemeClr val="tx1"/>
                </a:solidFill>
              </a:rPr>
              <a:t>Paul (1:1) addresses this epistle to the churches of the Roman province of Galatia (1:2) </a:t>
            </a:r>
          </a:p>
          <a:p>
            <a:r>
              <a:rPr lang="en-US" sz="2800" dirty="0">
                <a:solidFill>
                  <a:schemeClr val="tx1"/>
                </a:solidFill>
              </a:rPr>
              <a:t>Paul, with Barnabas, had established churches in this region during the first missionary journey (13:4, Cyprus; 14:19-21</a:t>
            </a:r>
            <a:r>
              <a:rPr lang="en-US" sz="2800" dirty="0" smtClean="0">
                <a:solidFill>
                  <a:schemeClr val="tx1"/>
                </a:solidFill>
              </a:rPr>
              <a:t>, Antioch</a:t>
            </a:r>
            <a:r>
              <a:rPr lang="en-US" sz="2800" dirty="0">
                <a:solidFill>
                  <a:schemeClr val="tx1"/>
                </a:solidFill>
              </a:rPr>
              <a:t>, </a:t>
            </a:r>
            <a:r>
              <a:rPr lang="en-US" sz="2800" dirty="0" err="1">
                <a:solidFill>
                  <a:schemeClr val="tx1"/>
                </a:solidFill>
              </a:rPr>
              <a:t>Iconium</a:t>
            </a:r>
            <a:r>
              <a:rPr lang="en-US" sz="2800" dirty="0">
                <a:solidFill>
                  <a:schemeClr val="tx1"/>
                </a:solidFill>
              </a:rPr>
              <a:t>, </a:t>
            </a:r>
            <a:r>
              <a:rPr lang="en-US" sz="2800" dirty="0" err="1">
                <a:solidFill>
                  <a:schemeClr val="tx1"/>
                </a:solidFill>
              </a:rPr>
              <a:t>Derbe</a:t>
            </a:r>
            <a:r>
              <a:rPr lang="en-US" sz="2800" dirty="0">
                <a:solidFill>
                  <a:schemeClr val="tx1"/>
                </a:solidFill>
              </a:rPr>
              <a:t>, </a:t>
            </a:r>
            <a:r>
              <a:rPr lang="en-US" sz="2800" dirty="0" err="1">
                <a:solidFill>
                  <a:schemeClr val="tx1"/>
                </a:solidFill>
              </a:rPr>
              <a:t>Lystra</a:t>
            </a:r>
            <a:r>
              <a:rPr lang="en-US" sz="2800" dirty="0" smtClean="0">
                <a:solidFill>
                  <a:schemeClr val="tx1"/>
                </a:solidFill>
              </a:rPr>
              <a:t>)</a:t>
            </a:r>
            <a:endParaRPr lang="en-US" sz="2800" dirty="0">
              <a:solidFill>
                <a:schemeClr val="tx1"/>
              </a:solidFill>
            </a:endParaRPr>
          </a:p>
          <a:p>
            <a:r>
              <a:rPr lang="en-US" sz="2800" dirty="0">
                <a:solidFill>
                  <a:schemeClr val="tx1"/>
                </a:solidFill>
              </a:rPr>
              <a:t>He visited during his 2nd journey (Acts 16:6, Phrygia, Galatia), and again in his 3rd (Acts 18:23, Galatia, Phrygia). </a:t>
            </a:r>
          </a:p>
          <a:p>
            <a:r>
              <a:rPr lang="en-US" sz="2800" dirty="0">
                <a:solidFill>
                  <a:schemeClr val="tx1"/>
                </a:solidFill>
              </a:rPr>
              <a:t>The letter was probably either written from Antioch in 48AD, or Ephesus in 56AD</a:t>
            </a:r>
          </a:p>
        </p:txBody>
      </p:sp>
    </p:spTree>
    <p:extLst>
      <p:ext uri="{BB962C8B-B14F-4D97-AF65-F5344CB8AC3E}">
        <p14:creationId xmlns:p14="http://schemas.microsoft.com/office/powerpoint/2010/main" val="2095776362"/>
      </p:ext>
    </p:extLst>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NM21-Pauls3rdJourney.gif"/>
          <p:cNvPicPr>
            <a:picLocks noGrp="1" noChangeAspect="1"/>
          </p:cNvPicPr>
          <p:nvPr>
            <p:ph idx="1"/>
          </p:nvPr>
        </p:nvPicPr>
        <p:blipFill>
          <a:blip r:embed="rId2"/>
          <a:stretch>
            <a:fillRect/>
          </a:stretch>
        </p:blipFill>
        <p:spPr>
          <a:xfrm>
            <a:off x="-1" y="0"/>
            <a:ext cx="12321915" cy="6886203"/>
          </a:xfrm>
        </p:spPr>
      </p:pic>
    </p:spTree>
    <p:extLst>
      <p:ext uri="{BB962C8B-B14F-4D97-AF65-F5344CB8AC3E}">
        <p14:creationId xmlns:p14="http://schemas.microsoft.com/office/powerpoint/2010/main" val="686538040"/>
      </p:ext>
    </p:extLst>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5000" dirty="0">
                <a:solidFill>
                  <a:schemeClr val="tx1"/>
                </a:solidFill>
                <a:latin typeface="Abadi MT Condensed Extra Bold" charset="0"/>
                <a:ea typeface="Abadi MT Condensed Extra Bold" charset="0"/>
                <a:cs typeface="Abadi MT Condensed Extra Bold" charset="0"/>
              </a:rPr>
              <a:t>Background and Context</a:t>
            </a:r>
            <a:endParaRPr lang="en-US" sz="5000"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14728" y="1143000"/>
            <a:ext cx="9144000" cy="5715000"/>
          </a:xfrm>
        </p:spPr>
        <p:txBody>
          <a:bodyPr>
            <a:noAutofit/>
          </a:bodyPr>
          <a:lstStyle/>
          <a:p>
            <a:r>
              <a:rPr lang="en-US" sz="2800" dirty="0">
                <a:solidFill>
                  <a:schemeClr val="tx1"/>
                </a:solidFill>
              </a:rPr>
              <a:t>The </a:t>
            </a:r>
            <a:r>
              <a:rPr lang="en-US" sz="2800" dirty="0" err="1">
                <a:solidFill>
                  <a:schemeClr val="tx1"/>
                </a:solidFill>
              </a:rPr>
              <a:t>Galatian</a:t>
            </a:r>
            <a:r>
              <a:rPr lang="en-US" sz="2800" dirty="0">
                <a:solidFill>
                  <a:schemeClr val="tx1"/>
                </a:solidFill>
              </a:rPr>
              <a:t> churches had fallen into the same error that the </a:t>
            </a:r>
            <a:r>
              <a:rPr lang="en-US" sz="2800" dirty="0" err="1">
                <a:solidFill>
                  <a:schemeClr val="tx1"/>
                </a:solidFill>
              </a:rPr>
              <a:t>Judaizers</a:t>
            </a:r>
            <a:r>
              <a:rPr lang="en-US" sz="2800" dirty="0">
                <a:solidFill>
                  <a:schemeClr val="tx1"/>
                </a:solidFill>
              </a:rPr>
              <a:t> of Jerusalem had in about 48AD</a:t>
            </a:r>
          </a:p>
          <a:p>
            <a:pPr lvl="1"/>
            <a:r>
              <a:rPr lang="en-US" dirty="0">
                <a:solidFill>
                  <a:schemeClr val="tx1"/>
                </a:solidFill>
              </a:rPr>
              <a:t>I am amazed that you are so quickly deserting Him who called you by the grace of Christ, for a different gospel...even though we, or an angel from heaven should preach to you a gospel contrary to that which we have preached to you, let him be accursed...You foolish Galatians, who has bewitched you... (1:6,8; 3:1) </a:t>
            </a:r>
          </a:p>
          <a:p>
            <a:r>
              <a:rPr lang="en-US" sz="2800" dirty="0">
                <a:solidFill>
                  <a:schemeClr val="tx1"/>
                </a:solidFill>
              </a:rPr>
              <a:t>In support of his authority to address the situation, he gives us tremendous biographical data about his early Christian life (</a:t>
            </a:r>
            <a:r>
              <a:rPr lang="en-US" sz="2800" dirty="0" err="1">
                <a:solidFill>
                  <a:schemeClr val="tx1"/>
                </a:solidFill>
              </a:rPr>
              <a:t>chs</a:t>
            </a:r>
            <a:r>
              <a:rPr lang="en-US" sz="2800" dirty="0">
                <a:solidFill>
                  <a:schemeClr val="tx1"/>
                </a:solidFill>
              </a:rPr>
              <a:t>. 1-2)</a:t>
            </a:r>
          </a:p>
          <a:p>
            <a:r>
              <a:rPr lang="en-US" sz="2800" dirty="0">
                <a:solidFill>
                  <a:schemeClr val="tx1"/>
                </a:solidFill>
              </a:rPr>
              <a:t>He challenges the Galatians to consistency regarding faith, works, the Spirit, and the flesh</a:t>
            </a:r>
          </a:p>
          <a:p>
            <a:pPr lvl="1"/>
            <a:r>
              <a:rPr lang="en-US" dirty="0">
                <a:solidFill>
                  <a:schemeClr val="tx1"/>
                </a:solidFill>
              </a:rPr>
              <a:t>Are you so foolish? Having begun by the Spirit, are you now being perfected by the flesh? (3:5)</a:t>
            </a:r>
          </a:p>
        </p:txBody>
      </p:sp>
    </p:spTree>
    <p:extLst>
      <p:ext uri="{BB962C8B-B14F-4D97-AF65-F5344CB8AC3E}">
        <p14:creationId xmlns:p14="http://schemas.microsoft.com/office/powerpoint/2010/main" val="215202949"/>
      </p:ext>
    </p:extLst>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sz="5000" dirty="0">
                <a:solidFill>
                  <a:schemeClr val="tx1"/>
                </a:solidFill>
                <a:latin typeface="Abadi MT Condensed Extra Bold" charset="0"/>
                <a:ea typeface="Abadi MT Condensed Extra Bold" charset="0"/>
                <a:cs typeface="Abadi MT Condensed Extra Bold" charset="0"/>
              </a:rPr>
              <a:t>Structural Keys</a:t>
            </a:r>
            <a:endParaRPr lang="en-US" sz="5000"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324787" y="1143000"/>
            <a:ext cx="9144000" cy="5894449"/>
          </a:xfrm>
        </p:spPr>
        <p:txBody>
          <a:bodyPr/>
          <a:lstStyle/>
          <a:p>
            <a:r>
              <a:rPr lang="en-US" sz="3600" dirty="0">
                <a:solidFill>
                  <a:schemeClr val="tx1"/>
                </a:solidFill>
              </a:rPr>
              <a:t>Pronouns are important structural keys in Galatians</a:t>
            </a:r>
          </a:p>
          <a:p>
            <a:r>
              <a:rPr lang="en-US" sz="2800" dirty="0" smtClean="0">
                <a:solidFill>
                  <a:schemeClr val="tx1"/>
                </a:solidFill>
              </a:rPr>
              <a:t>Most of the interested parties are identified in 1:1-5:</a:t>
            </a:r>
          </a:p>
          <a:p>
            <a:pPr lvl="1"/>
            <a:r>
              <a:rPr lang="en-US" dirty="0">
                <a:solidFill>
                  <a:schemeClr val="tx1"/>
                </a:solidFill>
              </a:rPr>
              <a:t>I, Paul</a:t>
            </a:r>
          </a:p>
          <a:p>
            <a:pPr lvl="1"/>
            <a:r>
              <a:rPr lang="en-US" dirty="0">
                <a:solidFill>
                  <a:schemeClr val="tx1"/>
                </a:solidFill>
              </a:rPr>
              <a:t>He, God</a:t>
            </a:r>
          </a:p>
          <a:p>
            <a:pPr lvl="1"/>
            <a:r>
              <a:rPr lang="en-US" dirty="0">
                <a:solidFill>
                  <a:schemeClr val="tx1"/>
                </a:solidFill>
              </a:rPr>
              <a:t>Us, Paul and the brethren with him</a:t>
            </a:r>
          </a:p>
          <a:p>
            <a:pPr lvl="1"/>
            <a:r>
              <a:rPr lang="en-US" dirty="0">
                <a:solidFill>
                  <a:schemeClr val="tx1"/>
                </a:solidFill>
              </a:rPr>
              <a:t>You, the Galatians</a:t>
            </a:r>
          </a:p>
          <a:p>
            <a:r>
              <a:rPr lang="en-US" sz="2800" dirty="0" smtClean="0">
                <a:solidFill>
                  <a:schemeClr val="tx1"/>
                </a:solidFill>
              </a:rPr>
              <a:t>Other notable parties mentioned:</a:t>
            </a:r>
          </a:p>
          <a:p>
            <a:pPr lvl="1"/>
            <a:r>
              <a:rPr lang="en-US" dirty="0">
                <a:solidFill>
                  <a:schemeClr val="tx1"/>
                </a:solidFill>
              </a:rPr>
              <a:t>He, Peter</a:t>
            </a:r>
          </a:p>
          <a:p>
            <a:pPr lvl="1"/>
            <a:r>
              <a:rPr lang="en-US" dirty="0">
                <a:solidFill>
                  <a:schemeClr val="tx1"/>
                </a:solidFill>
              </a:rPr>
              <a:t>They, </a:t>
            </a:r>
            <a:r>
              <a:rPr lang="en-US" dirty="0" err="1">
                <a:solidFill>
                  <a:schemeClr val="tx1"/>
                </a:solidFill>
              </a:rPr>
              <a:t>Judaizers</a:t>
            </a:r>
            <a:r>
              <a:rPr lang="en-US" dirty="0">
                <a:solidFill>
                  <a:schemeClr val="tx1"/>
                </a:solidFill>
              </a:rPr>
              <a:t>, Peter, </a:t>
            </a:r>
            <a:r>
              <a:rPr lang="en-US" dirty="0" err="1">
                <a:solidFill>
                  <a:schemeClr val="tx1"/>
                </a:solidFill>
              </a:rPr>
              <a:t>Barnabus,etc</a:t>
            </a:r>
            <a:r>
              <a:rPr lang="en-US" dirty="0">
                <a:solidFill>
                  <a:schemeClr val="tx1"/>
                </a:solidFill>
              </a:rPr>
              <a:t>.</a:t>
            </a:r>
          </a:p>
          <a:p>
            <a:pPr lvl="1"/>
            <a:endParaRPr lang="en-US" dirty="0" smtClean="0">
              <a:solidFill>
                <a:schemeClr val="tx1"/>
              </a:solidFill>
            </a:endParaRPr>
          </a:p>
          <a:p>
            <a:pPr lvl="1"/>
            <a:endParaRPr lang="en-US" dirty="0" smtClean="0">
              <a:solidFill>
                <a:schemeClr val="tx1"/>
              </a:solidFill>
            </a:endParaRPr>
          </a:p>
          <a:p>
            <a:endParaRPr lang="en-US" sz="3600" dirty="0">
              <a:solidFill>
                <a:schemeClr val="tx1"/>
              </a:solidFill>
            </a:endParaRPr>
          </a:p>
        </p:txBody>
      </p:sp>
    </p:spTree>
    <p:extLst>
      <p:ext uri="{BB962C8B-B14F-4D97-AF65-F5344CB8AC3E}">
        <p14:creationId xmlns:p14="http://schemas.microsoft.com/office/powerpoint/2010/main" val="553502295"/>
      </p:ext>
    </p:extLst>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normAutofit/>
          </a:bodyPr>
          <a:lstStyle/>
          <a:p>
            <a:r>
              <a:rPr lang="en-US" sz="5000" dirty="0">
                <a:solidFill>
                  <a:schemeClr val="tx1"/>
                </a:solidFill>
                <a:latin typeface="Abadi MT Condensed Extra Bold" charset="0"/>
                <a:ea typeface="Abadi MT Condensed Extra Bold" charset="0"/>
                <a:cs typeface="Abadi MT Condensed Extra Bold" charset="0"/>
              </a:rPr>
              <a:t>Structural Keys / Outline</a:t>
            </a:r>
            <a:endParaRPr lang="en-US" sz="5000" dirty="0">
              <a:solidFill>
                <a:schemeClr val="tx1"/>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440724" y="933138"/>
            <a:ext cx="8908143" cy="5715000"/>
          </a:xfrm>
        </p:spPr>
        <p:txBody>
          <a:bodyPr>
            <a:noAutofit/>
          </a:bodyPr>
          <a:lstStyle/>
          <a:p>
            <a:r>
              <a:rPr lang="en-US" sz="2400" dirty="0">
                <a:solidFill>
                  <a:schemeClr val="tx1"/>
                </a:solidFill>
              </a:rPr>
              <a:t>From structural keys, the letter can be outlined:</a:t>
            </a:r>
          </a:p>
          <a:p>
            <a:r>
              <a:rPr lang="en-US" sz="2400" dirty="0">
                <a:solidFill>
                  <a:schemeClr val="tx1"/>
                </a:solidFill>
              </a:rPr>
              <a:t>1:1-5 Intro</a:t>
            </a:r>
          </a:p>
          <a:p>
            <a:r>
              <a:rPr lang="en-US" sz="2400" dirty="0">
                <a:solidFill>
                  <a:schemeClr val="tx1"/>
                </a:solidFill>
              </a:rPr>
              <a:t>1:6-2:10 The Sanctification Problem, Paul’s Authority to Address It</a:t>
            </a:r>
          </a:p>
          <a:p>
            <a:r>
              <a:rPr lang="en-US" sz="2400" dirty="0">
                <a:solidFill>
                  <a:schemeClr val="tx1"/>
                </a:solidFill>
              </a:rPr>
              <a:t>2:11-21 Paul’s Track Record in Addressing the Problem</a:t>
            </a:r>
          </a:p>
          <a:p>
            <a:r>
              <a:rPr lang="en-US" sz="2400" dirty="0">
                <a:solidFill>
                  <a:schemeClr val="tx1"/>
                </a:solidFill>
              </a:rPr>
              <a:t>3:1-5 The Error: Salvation Through Works</a:t>
            </a:r>
          </a:p>
          <a:p>
            <a:r>
              <a:rPr lang="en-US" sz="2400" dirty="0">
                <a:solidFill>
                  <a:schemeClr val="tx1"/>
                </a:solidFill>
              </a:rPr>
              <a:t>3:6-4:7 The Correction: Salvation Through Faith</a:t>
            </a:r>
          </a:p>
          <a:p>
            <a:r>
              <a:rPr lang="en-US" sz="2400" dirty="0">
                <a:solidFill>
                  <a:schemeClr val="tx1"/>
                </a:solidFill>
              </a:rPr>
              <a:t>4:8-21 The Error: Walk Through Works</a:t>
            </a:r>
          </a:p>
          <a:p>
            <a:r>
              <a:rPr lang="en-US" sz="2400" dirty="0">
                <a:solidFill>
                  <a:schemeClr val="tx1"/>
                </a:solidFill>
              </a:rPr>
              <a:t>4:22-5:1 The Correction: Walk Apart From Works</a:t>
            </a:r>
          </a:p>
          <a:p>
            <a:r>
              <a:rPr lang="en-US" sz="2400" dirty="0">
                <a:solidFill>
                  <a:schemeClr val="tx1"/>
                </a:solidFill>
              </a:rPr>
              <a:t>5:2-15 The Exhortation: Stand In Liberty</a:t>
            </a:r>
          </a:p>
          <a:p>
            <a:r>
              <a:rPr lang="en-US" sz="2400" dirty="0">
                <a:solidFill>
                  <a:schemeClr val="tx1"/>
                </a:solidFill>
              </a:rPr>
              <a:t>5:16-6:18 The Exhortation: Walk in the Spirit</a:t>
            </a:r>
          </a:p>
          <a:p>
            <a:pPr lvl="1"/>
            <a:endParaRPr lang="en-US" sz="2400" dirty="0" smtClean="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1961396908"/>
      </p:ext>
    </p:extLst>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Abadi MT Condensed Extra Bold" charset="0"/>
                <a:ea typeface="Abadi MT Condensed Extra Bold" charset="0"/>
                <a:cs typeface="Abadi MT Condensed Extra Bold" charset="0"/>
              </a:rPr>
              <a:t>Grammatical and Syntactical Keys</a:t>
            </a:r>
            <a:endParaRPr lang="en-US" dirty="0">
              <a:solidFill>
                <a:schemeClr val="tx1"/>
              </a:solidFill>
              <a:latin typeface="Abadi MT Condensed Extra Bold" charset="0"/>
              <a:ea typeface="Abadi MT Condensed Extra Bold" charset="0"/>
              <a:cs typeface="Abadi MT Condensed Extra Bold" charset="0"/>
            </a:endParaRPr>
          </a:p>
        </p:txBody>
      </p:sp>
      <p:sp>
        <p:nvSpPr>
          <p:cNvPr id="8" name="Content Placeholder 7"/>
          <p:cNvSpPr>
            <a:spLocks noGrp="1"/>
          </p:cNvSpPr>
          <p:nvPr>
            <p:ph idx="1"/>
          </p:nvPr>
        </p:nvSpPr>
        <p:spPr>
          <a:xfrm>
            <a:off x="677334" y="1371600"/>
            <a:ext cx="8229600" cy="5257800"/>
          </a:xfrm>
        </p:spPr>
        <p:txBody>
          <a:bodyPr>
            <a:normAutofit/>
          </a:bodyPr>
          <a:lstStyle/>
          <a:p>
            <a:r>
              <a:rPr lang="en-US" sz="2400" dirty="0">
                <a:solidFill>
                  <a:schemeClr val="tx1"/>
                </a:solidFill>
              </a:rPr>
              <a:t>The word “law (</a:t>
            </a:r>
            <a:r>
              <a:rPr lang="en-US" sz="2400" b="1" dirty="0" err="1">
                <a:solidFill>
                  <a:schemeClr val="tx1"/>
                </a:solidFill>
              </a:rPr>
              <a:t>νόμος</a:t>
            </a:r>
            <a:r>
              <a:rPr lang="en-US" sz="2400" dirty="0">
                <a:solidFill>
                  <a:schemeClr val="tx1"/>
                </a:solidFill>
              </a:rPr>
              <a:t>)” is used 32 times in Galatians</a:t>
            </a:r>
          </a:p>
          <a:p>
            <a:r>
              <a:rPr lang="en-US" sz="2400" dirty="0">
                <a:solidFill>
                  <a:schemeClr val="tx1"/>
                </a:solidFill>
              </a:rPr>
              <a:t>In the NASB, 23 times the word is capitalized (Law), implying reference to the Mosaic Law</a:t>
            </a:r>
          </a:p>
          <a:p>
            <a:r>
              <a:rPr lang="en-US" sz="2400" dirty="0">
                <a:solidFill>
                  <a:schemeClr val="tx1"/>
                </a:solidFill>
              </a:rPr>
              <a:t>In the NASB, 9 times the word is not capitalized (law), implying reference to the general concept of law or ethics.</a:t>
            </a:r>
          </a:p>
          <a:p>
            <a:r>
              <a:rPr lang="en-US" sz="2400" dirty="0">
                <a:solidFill>
                  <a:schemeClr val="tx1"/>
                </a:solidFill>
              </a:rPr>
              <a:t>An Important Syntactical Key:  In only 10 references (3:10 [2</a:t>
            </a:r>
            <a:r>
              <a:rPr lang="en-US" sz="2400" baseline="30000" dirty="0">
                <a:solidFill>
                  <a:schemeClr val="tx1"/>
                </a:solidFill>
              </a:rPr>
              <a:t>nd</a:t>
            </a:r>
            <a:r>
              <a:rPr lang="en-US" sz="2400" dirty="0">
                <a:solidFill>
                  <a:schemeClr val="tx1"/>
                </a:solidFill>
              </a:rPr>
              <a:t> reference], 3:12, 17, 19, 21 [1</a:t>
            </a:r>
            <a:r>
              <a:rPr lang="en-US" sz="2400" baseline="30000" dirty="0">
                <a:solidFill>
                  <a:schemeClr val="tx1"/>
                </a:solidFill>
              </a:rPr>
              <a:t>st</a:t>
            </a:r>
            <a:r>
              <a:rPr lang="en-US" sz="2400" dirty="0">
                <a:solidFill>
                  <a:schemeClr val="tx1"/>
                </a:solidFill>
              </a:rPr>
              <a:t> reference], 24; 4:21 [2</a:t>
            </a:r>
            <a:r>
              <a:rPr lang="en-US" sz="2400" baseline="30000" dirty="0">
                <a:solidFill>
                  <a:schemeClr val="tx1"/>
                </a:solidFill>
              </a:rPr>
              <a:t>nd</a:t>
            </a:r>
            <a:r>
              <a:rPr lang="en-US" sz="2400" dirty="0">
                <a:solidFill>
                  <a:schemeClr val="tx1"/>
                </a:solidFill>
              </a:rPr>
              <a:t> reference]; 5:3, 14; 6:2), the definite article is used. </a:t>
            </a:r>
            <a:r>
              <a:rPr lang="en-US" sz="2400" i="1" dirty="0">
                <a:solidFill>
                  <a:schemeClr val="tx1"/>
                </a:solidFill>
              </a:rPr>
              <a:t>In short, there is interpreting by the translators, so we need to pay close attention</a:t>
            </a:r>
          </a:p>
          <a:p>
            <a:endParaRPr lang="en-US" sz="2400" dirty="0">
              <a:solidFill>
                <a:schemeClr val="tx1"/>
              </a:solidFill>
            </a:endParaRPr>
          </a:p>
        </p:txBody>
      </p:sp>
    </p:spTree>
    <p:extLst>
      <p:ext uri="{BB962C8B-B14F-4D97-AF65-F5344CB8AC3E}">
        <p14:creationId xmlns:p14="http://schemas.microsoft.com/office/powerpoint/2010/main" val="1323851306"/>
      </p:ext>
    </p:extLst>
  </p:cSld>
  <p:clrMapOvr>
    <a:masterClrMapping/>
  </p:clrMapOvr>
  <p:transition>
    <p:pull/>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89</TotalTime>
  <Words>929</Words>
  <Application>Microsoft Macintosh PowerPoint</Application>
  <PresentationFormat>Widescreen</PresentationFormat>
  <Paragraphs>82</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Abadi MT Condensed Extra Bold</vt:lpstr>
      <vt:lpstr>Mangal</vt:lpstr>
      <vt:lpstr>Trebuchet MS</vt:lpstr>
      <vt:lpstr>Wingdings 3</vt:lpstr>
      <vt:lpstr>Arial</vt:lpstr>
      <vt:lpstr>Facet</vt:lpstr>
      <vt:lpstr>A CASE STUDY in  BIBLICAL PROPHECY AND  PERSONAL GROWTH</vt:lpstr>
      <vt:lpstr>PowerPoint Presentation</vt:lpstr>
      <vt:lpstr>Prophecy and  Sanctification in Galatians</vt:lpstr>
      <vt:lpstr>Background and Context</vt:lpstr>
      <vt:lpstr>PowerPoint Presentation</vt:lpstr>
      <vt:lpstr>Background and Context</vt:lpstr>
      <vt:lpstr>Structural Keys</vt:lpstr>
      <vt:lpstr>Structural Keys / Outline</vt:lpstr>
      <vt:lpstr>Grammatical and Syntactical Keys</vt:lpstr>
      <vt:lpstr>Grammatical and Syntactical Keys</vt:lpstr>
      <vt:lpstr>Lexical Keys</vt:lpstr>
      <vt:lpstr>Biblical and Theological Context</vt:lpstr>
      <vt:lpstr>Biblical and Theological Context</vt:lpstr>
      <vt:lpstr>Prophetic  Content in Galatians</vt:lpstr>
      <vt:lpstr>PowerPoint Presentation</vt:lpstr>
      <vt:lpstr>Prophetic Content Regarding Position in Christ</vt:lpstr>
      <vt:lpstr>Prophetic Content Regarding Practice in Christ</vt:lpstr>
      <vt:lpstr>PowerPoint Presentation</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cone</dc:creator>
  <cp:lastModifiedBy>christopher cone</cp:lastModifiedBy>
  <cp:revision>14</cp:revision>
  <dcterms:created xsi:type="dcterms:W3CDTF">2018-02-24T14:39:41Z</dcterms:created>
  <dcterms:modified xsi:type="dcterms:W3CDTF">2018-02-24T17:53:47Z</dcterms:modified>
</cp:coreProperties>
</file>