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2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/>
    <p:restoredTop sz="94595"/>
  </p:normalViewPr>
  <p:slideViewPr>
    <p:cSldViewPr snapToGrid="0" snapToObjects="1">
      <p:cViewPr varScale="1">
        <p:scale>
          <a:sx n="58" d="100"/>
          <a:sy n="58" d="100"/>
        </p:scale>
        <p:origin x="232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11/13/16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3958384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11/13/16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775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11/13/16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435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11/13/16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015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4E6425-0181-43F2-84FC-787E803FD2F8}" type="datetimeFigureOut">
              <a:rPr lang="en-US" smtClean="0"/>
              <a:t>11/13/16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464011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11/13/16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8490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11/13/16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3083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11/13/16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011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11/13/16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094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E86A4C-8E40-4F87-A4F0-01A0687C5742}" type="datetimeFigureOut">
              <a:rPr lang="en-US" smtClean="0"/>
              <a:t>11/13/16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487738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E72C73-2D91-4E12-BA25-F0AA0C03599B}" type="datetimeFigureOut">
              <a:rPr lang="en-US" smtClean="0"/>
              <a:t>11/13/16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6913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11/13/16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80010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6634" y="1034660"/>
            <a:ext cx="10169912" cy="3055434"/>
          </a:xfrm>
        </p:spPr>
        <p:txBody>
          <a:bodyPr>
            <a:normAutofit/>
          </a:bodyPr>
          <a:lstStyle/>
          <a:p>
            <a:pPr algn="l"/>
            <a:r>
              <a:rPr lang="en-US" sz="6600" dirty="0" smtClean="0"/>
              <a:t>Pastoral Discipleship:</a:t>
            </a:r>
            <a:br>
              <a:rPr lang="en-US" sz="6600" dirty="0" smtClean="0"/>
            </a:br>
            <a:r>
              <a:rPr lang="en-US" sz="6600" dirty="0" smtClean="0"/>
              <a:t>a 36 Week Pattern for Discipleship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2657" y="4090094"/>
            <a:ext cx="6831673" cy="1086237"/>
          </a:xfrm>
        </p:spPr>
        <p:txBody>
          <a:bodyPr>
            <a:noAutofit/>
          </a:bodyPr>
          <a:lstStyle/>
          <a:p>
            <a:pPr algn="r"/>
            <a:r>
              <a:rPr lang="en-US" sz="2800" dirty="0" smtClean="0"/>
              <a:t>Dr. Christopher Cone</a:t>
            </a:r>
          </a:p>
          <a:p>
            <a:pPr algn="r"/>
            <a:r>
              <a:rPr lang="en-US" sz="2800" dirty="0" err="1" smtClean="0"/>
              <a:t>drcone.com</a:t>
            </a:r>
            <a:endParaRPr lang="en-US" sz="2800" dirty="0" smtClean="0"/>
          </a:p>
          <a:p>
            <a:pPr algn="r"/>
            <a:r>
              <a:rPr lang="en-US" sz="2800" dirty="0" err="1" smtClean="0"/>
              <a:t>calvary.edu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65894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830" y="0"/>
            <a:ext cx="9601200" cy="959005"/>
          </a:xfrm>
        </p:spPr>
        <p:txBody>
          <a:bodyPr/>
          <a:lstStyle/>
          <a:p>
            <a:r>
              <a:rPr lang="en-US" dirty="0" smtClean="0"/>
              <a:t>Weeks 15-18: Walking in the Spirit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3181" y="959004"/>
            <a:ext cx="9601200" cy="5898995"/>
          </a:xfrm>
        </p:spPr>
        <p:txBody>
          <a:bodyPr>
            <a:noAutofit/>
          </a:bodyPr>
          <a:lstStyle/>
          <a:p>
            <a:r>
              <a:rPr lang="en-US" sz="2400" dirty="0"/>
              <a:t>Week 16</a:t>
            </a:r>
          </a:p>
          <a:p>
            <a:pPr lvl="0"/>
            <a:r>
              <a:rPr lang="en-US" sz="2400" dirty="0"/>
              <a:t>Prayer – Matthew 5:44, 6:5-6, 6:9-13, Romans 12:12, Ephesians 6:18, Philippians 4:6, Colossians 4:2, 1 Thessalonians 5:17, James 5:13, 16, 1 Peter 3:12, 4:7.</a:t>
            </a:r>
          </a:p>
          <a:p>
            <a:r>
              <a:rPr lang="en-US" sz="2400" dirty="0"/>
              <a:t>Week 17</a:t>
            </a:r>
          </a:p>
          <a:p>
            <a:pPr lvl="0"/>
            <a:r>
              <a:rPr lang="en-US" sz="2400" dirty="0"/>
              <a:t>Fellowship With Believers – Acts 2:42, Hebrews 10:25.</a:t>
            </a:r>
          </a:p>
          <a:p>
            <a:pPr lvl="1"/>
            <a:r>
              <a:rPr lang="en-US" sz="2400" i="0" dirty="0"/>
              <a:t>Purposes For Assembling Together – 1 Corinthians 14:12, Ephesians 3:21, 4:11-12, 1 Timothy 2:8, 4:12.</a:t>
            </a:r>
          </a:p>
          <a:p>
            <a:pPr lvl="1"/>
            <a:r>
              <a:rPr lang="en-US" sz="2400" i="0" dirty="0"/>
              <a:t>Role in the Church – Romans 12:4-8, 1 Corinthians 12, 1 Peter 4:10-11</a:t>
            </a:r>
            <a:r>
              <a:rPr lang="en-US" sz="2400" i="0" dirty="0" smtClean="0"/>
              <a:t>.</a:t>
            </a:r>
            <a:r>
              <a:rPr lang="en-US" sz="2400" i="0" dirty="0"/>
              <a:t> </a:t>
            </a:r>
          </a:p>
          <a:p>
            <a:r>
              <a:rPr lang="en-US" sz="2400" dirty="0"/>
              <a:t>Week 18 </a:t>
            </a:r>
          </a:p>
          <a:p>
            <a:pPr lvl="0"/>
            <a:r>
              <a:rPr lang="en-US" sz="2400" dirty="0"/>
              <a:t>Evangelism – Matthew 28:19, 2 Corinthians 5:20-21, Romans 10:1, 13-15, 2 Timothy 4:2.</a:t>
            </a:r>
          </a:p>
        </p:txBody>
      </p:sp>
    </p:spTree>
    <p:extLst>
      <p:ext uri="{BB962C8B-B14F-4D97-AF65-F5344CB8AC3E}">
        <p14:creationId xmlns:p14="http://schemas.microsoft.com/office/powerpoint/2010/main" val="1425666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830" y="0"/>
            <a:ext cx="11467170" cy="959005"/>
          </a:xfrm>
        </p:spPr>
        <p:txBody>
          <a:bodyPr>
            <a:normAutofit/>
          </a:bodyPr>
          <a:lstStyle/>
          <a:p>
            <a:r>
              <a:rPr lang="en-US" dirty="0" smtClean="0"/>
              <a:t>Weeks 19-25: Developing </a:t>
            </a:r>
            <a:r>
              <a:rPr lang="en-US" smtClean="0"/>
              <a:t>Christian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3181" y="959004"/>
            <a:ext cx="9601200" cy="5898995"/>
          </a:xfrm>
        </p:spPr>
        <p:txBody>
          <a:bodyPr>
            <a:noAutofit/>
          </a:bodyPr>
          <a:lstStyle/>
          <a:p>
            <a:r>
              <a:rPr lang="en-US" sz="2400" dirty="0"/>
              <a:t>Week 19 </a:t>
            </a:r>
          </a:p>
          <a:p>
            <a:pPr lvl="0"/>
            <a:r>
              <a:rPr lang="en-US" sz="2400" dirty="0"/>
              <a:t>Lordship of Christ: Proper Perspective of God and Man – Romans 6:23, 1 Corinthians 15:57, Philippians 2:10.</a:t>
            </a:r>
          </a:p>
          <a:p>
            <a:r>
              <a:rPr lang="en-US" sz="2400" dirty="0"/>
              <a:t>Week 20</a:t>
            </a:r>
          </a:p>
          <a:p>
            <a:pPr lvl="0"/>
            <a:r>
              <a:rPr lang="en-US" sz="2400" dirty="0"/>
              <a:t>The Cost of Discipleship – Luke 14:26-27, 2 Timothy 2:3-6, 3:12.</a:t>
            </a:r>
          </a:p>
          <a:p>
            <a:r>
              <a:rPr lang="en-US" sz="2400" dirty="0"/>
              <a:t>Week 21</a:t>
            </a:r>
          </a:p>
          <a:p>
            <a:pPr lvl="0"/>
            <a:r>
              <a:rPr lang="en-US" sz="2400" dirty="0"/>
              <a:t>Understanding God’s Will – Romans 12:2, Ephesians 5:17, 1 Thessalonians 4:13.</a:t>
            </a:r>
          </a:p>
          <a:p>
            <a:r>
              <a:rPr lang="en-US" sz="2400" dirty="0"/>
              <a:t>Week 22</a:t>
            </a:r>
          </a:p>
          <a:p>
            <a:pPr lvl="0"/>
            <a:r>
              <a:rPr lang="en-US" sz="2400" dirty="0"/>
              <a:t> Stewardship.</a:t>
            </a:r>
          </a:p>
          <a:p>
            <a:pPr lvl="1"/>
            <a:r>
              <a:rPr lang="en-US" sz="2400" dirty="0"/>
              <a:t>Spiritual Gifts – Romans 12:1-8, 1 Corinthians 12, </a:t>
            </a:r>
            <a:r>
              <a:rPr lang="en-US" sz="2400" dirty="0" smtClean="0"/>
              <a:t>1 </a:t>
            </a:r>
            <a:r>
              <a:rPr lang="en-US" sz="2400" dirty="0"/>
              <a:t>Peter 4:10-11.</a:t>
            </a:r>
          </a:p>
        </p:txBody>
      </p:sp>
    </p:spTree>
    <p:extLst>
      <p:ext uri="{BB962C8B-B14F-4D97-AF65-F5344CB8AC3E}">
        <p14:creationId xmlns:p14="http://schemas.microsoft.com/office/powerpoint/2010/main" val="395944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830" y="0"/>
            <a:ext cx="11467170" cy="959005"/>
          </a:xfrm>
        </p:spPr>
        <p:txBody>
          <a:bodyPr>
            <a:normAutofit/>
          </a:bodyPr>
          <a:lstStyle/>
          <a:p>
            <a:r>
              <a:rPr lang="en-US" dirty="0" smtClean="0"/>
              <a:t>Weeks 19-25: Developing </a:t>
            </a:r>
            <a:r>
              <a:rPr lang="en-US" smtClean="0"/>
              <a:t>Christian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3181" y="959004"/>
            <a:ext cx="9601200" cy="5898995"/>
          </a:xfrm>
        </p:spPr>
        <p:txBody>
          <a:bodyPr>
            <a:noAutofit/>
          </a:bodyPr>
          <a:lstStyle/>
          <a:p>
            <a:r>
              <a:rPr lang="en-US" sz="2400" dirty="0"/>
              <a:t>Week </a:t>
            </a:r>
            <a:r>
              <a:rPr lang="en-US" sz="2400" dirty="0" smtClean="0"/>
              <a:t>23</a:t>
            </a:r>
          </a:p>
          <a:p>
            <a:r>
              <a:rPr lang="en-US" sz="2400" dirty="0" smtClean="0"/>
              <a:t>Physical </a:t>
            </a:r>
            <a:r>
              <a:rPr lang="en-US" sz="2400" dirty="0"/>
              <a:t>Gifts</a:t>
            </a:r>
          </a:p>
          <a:p>
            <a:pPr lvl="3"/>
            <a:r>
              <a:rPr lang="en-US" sz="2400" i="0" dirty="0"/>
              <a:t>OT Giving (tithing) – Numbers 18:24.</a:t>
            </a:r>
          </a:p>
          <a:p>
            <a:pPr lvl="3"/>
            <a:r>
              <a:rPr lang="en-US" sz="2400" i="0" dirty="0"/>
              <a:t>Church Age Giving – 2 Corinthians 9:7-8, James 2:14-17, 1 John 3:17, 1 Corinthians 9:23, 10:31.</a:t>
            </a:r>
          </a:p>
          <a:p>
            <a:r>
              <a:rPr lang="en-US" sz="2400" dirty="0"/>
              <a:t>Week 24 </a:t>
            </a:r>
          </a:p>
          <a:p>
            <a:pPr lvl="0"/>
            <a:r>
              <a:rPr lang="en-US" sz="2400" dirty="0"/>
              <a:t>Living as a Servant – Galatians 5:13, Ephesians 5:21, Philippians 2:2-4.</a:t>
            </a:r>
          </a:p>
          <a:p>
            <a:r>
              <a:rPr lang="en-US" sz="2400" dirty="0"/>
              <a:t>Week 25</a:t>
            </a:r>
          </a:p>
          <a:p>
            <a:pPr lvl="0"/>
            <a:r>
              <a:rPr lang="en-US" sz="2400" dirty="0"/>
              <a:t>Accountability – 1 Thessalonians 5:11, James 5:16.</a:t>
            </a:r>
          </a:p>
          <a:p>
            <a:r>
              <a:rPr lang="en-US" sz="2400" dirty="0"/>
              <a:t>Forgiveness – Matthew 6:12-1, 18:21-35, 2 Corinthians 2:7, Ephesians 4:32</a:t>
            </a:r>
            <a:r>
              <a:rPr lang="en-US" sz="2400" dirty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6635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830" y="0"/>
            <a:ext cx="11467170" cy="959005"/>
          </a:xfrm>
        </p:spPr>
        <p:txBody>
          <a:bodyPr>
            <a:normAutofit/>
          </a:bodyPr>
          <a:lstStyle/>
          <a:p>
            <a:r>
              <a:rPr lang="en-US" dirty="0" smtClean="0"/>
              <a:t>Weeks 26-27: Developing Christian Hope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3181" y="959004"/>
            <a:ext cx="9601200" cy="5898995"/>
          </a:xfrm>
        </p:spPr>
        <p:txBody>
          <a:bodyPr>
            <a:noAutofit/>
          </a:bodyPr>
          <a:lstStyle/>
          <a:p>
            <a:r>
              <a:rPr lang="en-US" sz="2800" dirty="0"/>
              <a:t>Week 26 </a:t>
            </a:r>
          </a:p>
          <a:p>
            <a:pPr lvl="0"/>
            <a:r>
              <a:rPr lang="en-US" sz="2800" dirty="0"/>
              <a:t>Prophetic Implications – Daniel 9, Matthew 24, John 14:1-3, Romans 9-11, 1 Thessalonians 4:13-18, Revelation 19, 20.</a:t>
            </a:r>
          </a:p>
          <a:p>
            <a:r>
              <a:rPr lang="en-US" sz="2800" dirty="0"/>
              <a:t>Week 27</a:t>
            </a:r>
          </a:p>
          <a:p>
            <a:pPr lvl="0"/>
            <a:r>
              <a:rPr lang="en-US" sz="2800" dirty="0"/>
              <a:t> Handling Death – 1 Thessalonians 4:13-18, 1 Corinthians 3:10-15, 15:50-58, 2 Corinthians 5:6-9, Hebrews 9:27.</a:t>
            </a:r>
          </a:p>
        </p:txBody>
      </p:sp>
    </p:spTree>
    <p:extLst>
      <p:ext uri="{BB962C8B-B14F-4D97-AF65-F5344CB8AC3E}">
        <p14:creationId xmlns:p14="http://schemas.microsoft.com/office/powerpoint/2010/main" val="2416641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830" y="0"/>
            <a:ext cx="11467170" cy="959005"/>
          </a:xfrm>
        </p:spPr>
        <p:txBody>
          <a:bodyPr>
            <a:normAutofit/>
          </a:bodyPr>
          <a:lstStyle/>
          <a:p>
            <a:r>
              <a:rPr lang="en-US" dirty="0" smtClean="0"/>
              <a:t>Weeks 28-36: Developing Christian Maturity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3181" y="959004"/>
            <a:ext cx="9601200" cy="5898995"/>
          </a:xfrm>
        </p:spPr>
        <p:txBody>
          <a:bodyPr>
            <a:noAutofit/>
          </a:bodyPr>
          <a:lstStyle/>
          <a:p>
            <a:r>
              <a:rPr lang="en-US" sz="2600" dirty="0"/>
              <a:t>Week 28</a:t>
            </a:r>
          </a:p>
          <a:p>
            <a:pPr lvl="0"/>
            <a:r>
              <a:rPr lang="en-US" sz="2600" dirty="0"/>
              <a:t>The Four Kinds of People – 1 Corinthians 2:14-15, 3:1 (14:20), Galatians 5:22-24.</a:t>
            </a:r>
          </a:p>
          <a:p>
            <a:r>
              <a:rPr lang="en-US" sz="2600" dirty="0"/>
              <a:t>Week 29</a:t>
            </a:r>
          </a:p>
          <a:p>
            <a:pPr lvl="0"/>
            <a:r>
              <a:rPr lang="en-US" sz="2600" dirty="0"/>
              <a:t>Walking in Love – John 13:34-35, Romans 12:10, 13:8, Ephesians 4:2, 1 Thessalonians 3:12, 1 Peter 1:22, 4:8, 1 John 3:11, 23, 4:7, 11.</a:t>
            </a:r>
          </a:p>
          <a:p>
            <a:r>
              <a:rPr lang="en-US" sz="2600" dirty="0"/>
              <a:t>Week 30</a:t>
            </a:r>
          </a:p>
          <a:p>
            <a:pPr lvl="0"/>
            <a:r>
              <a:rPr lang="en-US" sz="2600" dirty="0"/>
              <a:t> Walking in Purity: Warfare of the Believer (Dealing with Testing and Temptation)</a:t>
            </a:r>
          </a:p>
          <a:p>
            <a:pPr lvl="1"/>
            <a:r>
              <a:rPr lang="en-US" sz="2600" i="0" dirty="0"/>
              <a:t>Opponents: the World, the Devil, and the Flesh – Ephesians 2:1-3.</a:t>
            </a:r>
          </a:p>
        </p:txBody>
      </p:sp>
    </p:spTree>
    <p:extLst>
      <p:ext uri="{BB962C8B-B14F-4D97-AF65-F5344CB8AC3E}">
        <p14:creationId xmlns:p14="http://schemas.microsoft.com/office/powerpoint/2010/main" val="758569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830" y="0"/>
            <a:ext cx="11467170" cy="959005"/>
          </a:xfrm>
        </p:spPr>
        <p:txBody>
          <a:bodyPr>
            <a:normAutofit/>
          </a:bodyPr>
          <a:lstStyle/>
          <a:p>
            <a:r>
              <a:rPr lang="en-US" dirty="0" smtClean="0"/>
              <a:t>Weeks 28-36: Developing Christian Maturity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3181" y="959004"/>
            <a:ext cx="9601200" cy="5898995"/>
          </a:xfrm>
        </p:spPr>
        <p:txBody>
          <a:bodyPr>
            <a:noAutofit/>
          </a:bodyPr>
          <a:lstStyle/>
          <a:p>
            <a:r>
              <a:rPr lang="en-US" sz="2800" dirty="0"/>
              <a:t>Week 31</a:t>
            </a:r>
          </a:p>
          <a:p>
            <a:pPr lvl="1"/>
            <a:r>
              <a:rPr lang="en-US" sz="2800" i="0" dirty="0"/>
              <a:t>Defense: 1 Corinthians 10:12-13, Ephesians 6:10-18, </a:t>
            </a:r>
          </a:p>
          <a:p>
            <a:r>
              <a:rPr lang="en-US" sz="2800" dirty="0"/>
              <a:t>2 Timothy 2:22.</a:t>
            </a:r>
          </a:p>
          <a:p>
            <a:r>
              <a:rPr lang="en-US" sz="2800" dirty="0"/>
              <a:t>Week 32</a:t>
            </a:r>
          </a:p>
          <a:p>
            <a:pPr lvl="1"/>
            <a:r>
              <a:rPr lang="en-US" sz="2800" i="0" dirty="0"/>
              <a:t>Forgiveness – Ephesians 1:7, 1 John 1:9.</a:t>
            </a:r>
          </a:p>
          <a:p>
            <a:r>
              <a:rPr lang="en-US" sz="2800" dirty="0"/>
              <a:t>Week 33</a:t>
            </a:r>
          </a:p>
          <a:p>
            <a:pPr lvl="1"/>
            <a:r>
              <a:rPr lang="en-US" sz="2800" i="0" dirty="0"/>
              <a:t>Discipline – Proverbs 3:12, Hebrews 12:6-13</a:t>
            </a:r>
            <a:r>
              <a:rPr lang="en-US" sz="2800" i="0" dirty="0" smtClean="0"/>
              <a:t>.</a:t>
            </a:r>
            <a:endParaRPr lang="en-US" sz="2800" i="0" dirty="0"/>
          </a:p>
        </p:txBody>
      </p:sp>
    </p:spTree>
    <p:extLst>
      <p:ext uri="{BB962C8B-B14F-4D97-AF65-F5344CB8AC3E}">
        <p14:creationId xmlns:p14="http://schemas.microsoft.com/office/powerpoint/2010/main" val="1364088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830" y="0"/>
            <a:ext cx="11467170" cy="959005"/>
          </a:xfrm>
        </p:spPr>
        <p:txBody>
          <a:bodyPr>
            <a:normAutofit/>
          </a:bodyPr>
          <a:lstStyle/>
          <a:p>
            <a:r>
              <a:rPr lang="en-US" dirty="0" smtClean="0"/>
              <a:t>Weeks 28-36: Developing Christian Maturity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3181" y="959004"/>
            <a:ext cx="9601200" cy="5898995"/>
          </a:xfrm>
        </p:spPr>
        <p:txBody>
          <a:bodyPr>
            <a:noAutofit/>
          </a:bodyPr>
          <a:lstStyle/>
          <a:p>
            <a:r>
              <a:rPr lang="en-US" sz="2800" dirty="0" smtClean="0"/>
              <a:t>Week </a:t>
            </a:r>
            <a:r>
              <a:rPr lang="en-US" sz="2800" dirty="0"/>
              <a:t>34</a:t>
            </a:r>
          </a:p>
          <a:p>
            <a:pPr lvl="1"/>
            <a:r>
              <a:rPr lang="en-US" sz="2800" i="0" dirty="0"/>
              <a:t>Growth and Victory – Ephesians 4:15, 1 Peter 2:2, </a:t>
            </a:r>
            <a:r>
              <a:rPr lang="en-US" sz="2800" i="0" dirty="0" smtClean="0"/>
              <a:t>2 </a:t>
            </a:r>
            <a:r>
              <a:rPr lang="en-US" sz="2800" i="0" dirty="0"/>
              <a:t>Peter 3:18, 1 John 5:4.</a:t>
            </a:r>
          </a:p>
          <a:p>
            <a:r>
              <a:rPr lang="en-US" sz="2800" dirty="0"/>
              <a:t>Week 35</a:t>
            </a:r>
          </a:p>
          <a:p>
            <a:pPr lvl="0"/>
            <a:r>
              <a:rPr lang="en-US" sz="2800" dirty="0"/>
              <a:t>Walking in Integrity – Ephesians 4:15, 24-25.</a:t>
            </a:r>
          </a:p>
          <a:p>
            <a:r>
              <a:rPr lang="en-US" sz="2800" dirty="0"/>
              <a:t>Week 36</a:t>
            </a:r>
          </a:p>
          <a:p>
            <a:r>
              <a:rPr lang="en-US" sz="2800" dirty="0" err="1"/>
              <a:t>Discipling</a:t>
            </a:r>
            <a:r>
              <a:rPr lang="en-US" sz="2800" dirty="0"/>
              <a:t> Others – Matthew 28:19, 1 Corinthians 4:15-16, 2 Timothy 2:2, Titus 2:2, Hebrews 10:24</a:t>
            </a:r>
            <a:r>
              <a:rPr lang="en-US" sz="2800" dirty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47678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495299" y="-37858"/>
            <a:ext cx="4834984" cy="8257008"/>
          </a:xfrm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330283" y="2285999"/>
            <a:ext cx="5642906" cy="358140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From Integrating Exegesis and Exposition, Chapter 25 </a:t>
            </a:r>
          </a:p>
          <a:p>
            <a:r>
              <a:rPr lang="en-US" sz="3200" dirty="0" smtClean="0"/>
              <a:t>Presupposition: 2 Timothy 3:16-17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40632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830" y="0"/>
            <a:ext cx="9601200" cy="959005"/>
          </a:xfrm>
        </p:spPr>
        <p:txBody>
          <a:bodyPr/>
          <a:lstStyle/>
          <a:p>
            <a:r>
              <a:rPr lang="en-US" dirty="0" smtClean="0"/>
              <a:t>Weeks 1-14: New Life in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3181" y="959004"/>
            <a:ext cx="9601200" cy="5898995"/>
          </a:xfrm>
        </p:spPr>
        <p:txBody>
          <a:bodyPr>
            <a:noAutofit/>
          </a:bodyPr>
          <a:lstStyle/>
          <a:p>
            <a:r>
              <a:rPr lang="en-US" sz="2800" dirty="0"/>
              <a:t>Week 1</a:t>
            </a:r>
          </a:p>
          <a:p>
            <a:pPr lvl="0"/>
            <a:r>
              <a:rPr lang="en-US" sz="2800" dirty="0"/>
              <a:t>The Gospel – Romans 1:16-17, 3:23, 5:12, 6:23, 1 Corinthians 15:1-8, Isaiah 6:3, 53:5-6, 64:6-7, Acts 16:31, John 3:16, Ephesians 2:8-10, John 17:3.</a:t>
            </a:r>
          </a:p>
          <a:p>
            <a:pPr lvl="0"/>
            <a:r>
              <a:rPr lang="en-US" sz="2800" dirty="0"/>
              <a:t>The Importance </a:t>
            </a:r>
            <a:r>
              <a:rPr lang="en-US" sz="2800" dirty="0" smtClean="0"/>
              <a:t>of:</a:t>
            </a:r>
          </a:p>
          <a:p>
            <a:pPr lvl="1"/>
            <a:r>
              <a:rPr lang="en-US" sz="2800" i="0" dirty="0" smtClean="0"/>
              <a:t>Bible </a:t>
            </a:r>
            <a:r>
              <a:rPr lang="en-US" sz="2800" i="0" dirty="0"/>
              <a:t>Study – 2 Timothy 3:16-17, 2:15, Psalm 119, Colossians 3:16.</a:t>
            </a:r>
          </a:p>
          <a:p>
            <a:pPr lvl="1"/>
            <a:r>
              <a:rPr lang="en-US" sz="2800" i="0" dirty="0"/>
              <a:t>Prayer – Ephesians 6:18, 1 Thessalonians 5:17.</a:t>
            </a:r>
          </a:p>
          <a:p>
            <a:pPr lvl="1"/>
            <a:r>
              <a:rPr lang="en-US" sz="2800" i="0" dirty="0"/>
              <a:t>Fellowship – 1 Corinthians 12:13-27, Hebrews 10:23-25. </a:t>
            </a:r>
          </a:p>
          <a:p>
            <a:r>
              <a:rPr lang="en-US" sz="2800" dirty="0"/>
              <a:t>Week 2</a:t>
            </a:r>
          </a:p>
          <a:p>
            <a:pPr lvl="0"/>
            <a:r>
              <a:rPr lang="en-US" sz="2800" dirty="0"/>
              <a:t>The Doctrine of the Trinity – Isaiah 48:11, 12, 16, Ephesians. 1:1-14, 2:18.</a:t>
            </a:r>
          </a:p>
        </p:txBody>
      </p:sp>
    </p:spTree>
    <p:extLst>
      <p:ext uri="{BB962C8B-B14F-4D97-AF65-F5344CB8AC3E}">
        <p14:creationId xmlns:p14="http://schemas.microsoft.com/office/powerpoint/2010/main" val="194255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830" y="0"/>
            <a:ext cx="9601200" cy="959005"/>
          </a:xfrm>
        </p:spPr>
        <p:txBody>
          <a:bodyPr/>
          <a:lstStyle/>
          <a:p>
            <a:r>
              <a:rPr lang="en-US" dirty="0" smtClean="0"/>
              <a:t>Weeks 1-14: New Life in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3181" y="959004"/>
            <a:ext cx="9601200" cy="5898995"/>
          </a:xfrm>
        </p:spPr>
        <p:txBody>
          <a:bodyPr>
            <a:noAutofit/>
          </a:bodyPr>
          <a:lstStyle/>
          <a:p>
            <a:r>
              <a:rPr lang="en-US" sz="2800" dirty="0"/>
              <a:t>Week 3	</a:t>
            </a:r>
          </a:p>
          <a:p>
            <a:pPr lvl="0"/>
            <a:r>
              <a:rPr lang="en-US" sz="2800" dirty="0"/>
              <a:t>Basics of Salvation – Ephesians 2:8-10, 1 Peter 1:3-5.</a:t>
            </a:r>
          </a:p>
          <a:p>
            <a:pPr lvl="1"/>
            <a:r>
              <a:rPr lang="en-US" sz="2800" i="0" dirty="0"/>
              <a:t>Positional – John 3:16, 5:24, Colossians 1:13, Romans 8.</a:t>
            </a:r>
          </a:p>
          <a:p>
            <a:pPr lvl="1"/>
            <a:r>
              <a:rPr lang="en-US" sz="2800" i="0" dirty="0"/>
              <a:t>Redemption and Forgiveness – Romans 3:24, 1 Corinthians 1:30, Ephesians 1:7, Colossians 1:14.</a:t>
            </a:r>
          </a:p>
          <a:p>
            <a:pPr lvl="1"/>
            <a:r>
              <a:rPr lang="en-US" sz="2800" i="0" dirty="0"/>
              <a:t>Justification – Romans 3:20, 3:28, 4:25, 5:1, 5:9, 5;16-18, 8:1, 30, Galatians 2:16, 3:11, Titus 3:7.</a:t>
            </a:r>
          </a:p>
          <a:p>
            <a:pPr lvl="1"/>
            <a:r>
              <a:rPr lang="en-US" sz="2800" i="0" dirty="0"/>
              <a:t>Regeneration – John 3:16, 17:3, 20:30-31, Romans 6:1-13, 2 Corinthians 5:17, Galatians 2:20, Titus 3:5</a:t>
            </a:r>
            <a:r>
              <a:rPr lang="en-US" sz="2800" i="0" dirty="0" smtClean="0"/>
              <a:t>.</a:t>
            </a:r>
            <a:endParaRPr lang="en-US" sz="2800" i="0" dirty="0"/>
          </a:p>
        </p:txBody>
      </p:sp>
    </p:spTree>
    <p:extLst>
      <p:ext uri="{BB962C8B-B14F-4D97-AF65-F5344CB8AC3E}">
        <p14:creationId xmlns:p14="http://schemas.microsoft.com/office/powerpoint/2010/main" val="962877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830" y="0"/>
            <a:ext cx="9601200" cy="959005"/>
          </a:xfrm>
        </p:spPr>
        <p:txBody>
          <a:bodyPr/>
          <a:lstStyle/>
          <a:p>
            <a:r>
              <a:rPr lang="en-US" dirty="0" smtClean="0"/>
              <a:t>Weeks 1-14: New Life in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3181" y="959004"/>
            <a:ext cx="9601200" cy="5898995"/>
          </a:xfrm>
        </p:spPr>
        <p:txBody>
          <a:bodyPr>
            <a:noAutofit/>
          </a:bodyPr>
          <a:lstStyle/>
          <a:p>
            <a:r>
              <a:rPr lang="en-US" sz="2800" dirty="0" smtClean="0"/>
              <a:t>Week </a:t>
            </a:r>
            <a:r>
              <a:rPr lang="en-US" sz="2800" dirty="0"/>
              <a:t>4</a:t>
            </a:r>
          </a:p>
          <a:p>
            <a:pPr lvl="1"/>
            <a:r>
              <a:rPr lang="en-US" sz="2800" i="0" dirty="0"/>
              <a:t>Reconciliation – Romans 5:1,11, 2 Corinthians 5:18-19, Ephesians 2:13-18, Colossians 1:22.</a:t>
            </a:r>
          </a:p>
          <a:p>
            <a:pPr lvl="1"/>
            <a:r>
              <a:rPr lang="en-US" sz="2800" i="0" dirty="0"/>
              <a:t>Sanctification – Acts 26:18, 1 Corinthians 1:2, 30, Ephesians 5:25-26, Colossians 1:22, Hebrews 2:11, 10:10, 14.</a:t>
            </a:r>
          </a:p>
          <a:p>
            <a:pPr lvl="1"/>
            <a:r>
              <a:rPr lang="en-US" sz="2800" i="0" dirty="0"/>
              <a:t>Baptism – Romans 6:4, 1 Corinthians 12:13, Galatians 3:27, Ephesians 4:5, Colossians 2:12, Titus 3:5, 1 Peter 3:21.</a:t>
            </a:r>
          </a:p>
          <a:p>
            <a:r>
              <a:rPr lang="en-US" sz="2800" dirty="0"/>
              <a:t>Sealing – 2 Corinthians 1:22;, Ephesians 1:13, 4:30.</a:t>
            </a:r>
            <a:r>
              <a:rPr lang="en-US" sz="2800" dirty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98257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830" y="0"/>
            <a:ext cx="9601200" cy="959005"/>
          </a:xfrm>
        </p:spPr>
        <p:txBody>
          <a:bodyPr/>
          <a:lstStyle/>
          <a:p>
            <a:r>
              <a:rPr lang="en-US" dirty="0" smtClean="0"/>
              <a:t>Weeks 1-14: New Life in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3181" y="959004"/>
            <a:ext cx="9601200" cy="5898995"/>
          </a:xfrm>
        </p:spPr>
        <p:txBody>
          <a:bodyPr>
            <a:noAutofit/>
          </a:bodyPr>
          <a:lstStyle/>
          <a:p>
            <a:r>
              <a:rPr lang="en-US" sz="2800" dirty="0"/>
              <a:t>Week 5</a:t>
            </a:r>
          </a:p>
          <a:p>
            <a:pPr lvl="1"/>
            <a:r>
              <a:rPr lang="en-US" sz="2800" i="0" dirty="0" err="1"/>
              <a:t>Sonship</a:t>
            </a:r>
            <a:r>
              <a:rPr lang="en-US" sz="2800" i="0" dirty="0"/>
              <a:t> – John 1:12, Romans 8:15, Galatians 3:26, 4:5-6, Ephesians 1:5.</a:t>
            </a:r>
          </a:p>
          <a:p>
            <a:pPr lvl="1"/>
            <a:r>
              <a:rPr lang="en-US" sz="2800" i="0" dirty="0"/>
              <a:t>Security – John 1:12, 3:16, 10:28-30, Romans 8:28-39, 11:29, Galatians 3:29, Ephesians 1:1-14, 2:8-10, Philippians 1:6; Hebrews 13:5, 1 Peter 1:3-5, 1 John 3:1-2, 5:11-12.</a:t>
            </a:r>
          </a:p>
          <a:p>
            <a:pPr lvl="1"/>
            <a:r>
              <a:rPr lang="en-US" sz="2800" i="0" dirty="0"/>
              <a:t>Spiritual Blessing – Ephesians 1:3.</a:t>
            </a:r>
          </a:p>
          <a:p>
            <a:r>
              <a:rPr lang="en-US" sz="2800" dirty="0"/>
              <a:t>Week 6</a:t>
            </a:r>
          </a:p>
          <a:p>
            <a:pPr lvl="0"/>
            <a:r>
              <a:rPr lang="en-US" sz="2800" dirty="0"/>
              <a:t>Practical, Progressive Salvation </a:t>
            </a:r>
          </a:p>
          <a:p>
            <a:pPr lvl="1"/>
            <a:r>
              <a:rPr lang="en-US" sz="2800" i="0" dirty="0"/>
              <a:t>Purpose – John 17:3.</a:t>
            </a:r>
          </a:p>
        </p:txBody>
      </p:sp>
    </p:spTree>
    <p:extLst>
      <p:ext uri="{BB962C8B-B14F-4D97-AF65-F5344CB8AC3E}">
        <p14:creationId xmlns:p14="http://schemas.microsoft.com/office/powerpoint/2010/main" val="378432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830" y="0"/>
            <a:ext cx="9601200" cy="959005"/>
          </a:xfrm>
        </p:spPr>
        <p:txBody>
          <a:bodyPr/>
          <a:lstStyle/>
          <a:p>
            <a:r>
              <a:rPr lang="en-US" dirty="0" smtClean="0"/>
              <a:t>Weeks 1-14: New Life in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3181" y="959004"/>
            <a:ext cx="9601200" cy="5898995"/>
          </a:xfrm>
        </p:spPr>
        <p:txBody>
          <a:bodyPr>
            <a:noAutofit/>
          </a:bodyPr>
          <a:lstStyle/>
          <a:p>
            <a:r>
              <a:rPr lang="en-US" sz="2800" dirty="0"/>
              <a:t>Week 7</a:t>
            </a:r>
          </a:p>
          <a:p>
            <a:pPr lvl="1"/>
            <a:r>
              <a:rPr lang="en-US" sz="2800" i="0" dirty="0"/>
              <a:t>Sanctification – Romans 12:1-2, Ephesians 2:10, 2 Peter 3:18. </a:t>
            </a:r>
          </a:p>
          <a:p>
            <a:r>
              <a:rPr lang="en-US" sz="2800" dirty="0"/>
              <a:t>Week 8</a:t>
            </a:r>
          </a:p>
          <a:p>
            <a:pPr lvl="1"/>
            <a:r>
              <a:rPr lang="en-US" sz="2800" i="0" dirty="0"/>
              <a:t>Assurance – John 20:30-31, 1 John 2:3, 3:24, 4:13-15, 5:13.</a:t>
            </a:r>
          </a:p>
          <a:p>
            <a:r>
              <a:rPr lang="en-US" sz="2800" dirty="0"/>
              <a:t>Week 9</a:t>
            </a:r>
          </a:p>
          <a:p>
            <a:pPr lvl="1"/>
            <a:r>
              <a:rPr lang="en-US" sz="2800" i="0" dirty="0"/>
              <a:t>Children – Ephesians 5:1, 1 John 3:10, Proverbs 3:11-12.</a:t>
            </a:r>
          </a:p>
          <a:p>
            <a:r>
              <a:rPr lang="en-US" sz="2800" dirty="0"/>
              <a:t>Week 10</a:t>
            </a:r>
          </a:p>
          <a:p>
            <a:pPr lvl="1"/>
            <a:r>
              <a:rPr lang="en-US" sz="2800" i="0" dirty="0"/>
              <a:t>Subject to the Effects of Sin – Romans 7:14-25, 1 Corinthians 3:1-3, 5:5, 10:12, Ephesians 2:1-3, 1 John 1:8. </a:t>
            </a:r>
          </a:p>
        </p:txBody>
      </p:sp>
    </p:spTree>
    <p:extLst>
      <p:ext uri="{BB962C8B-B14F-4D97-AF65-F5344CB8AC3E}">
        <p14:creationId xmlns:p14="http://schemas.microsoft.com/office/powerpoint/2010/main" val="586786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830" y="0"/>
            <a:ext cx="9601200" cy="959005"/>
          </a:xfrm>
        </p:spPr>
        <p:txBody>
          <a:bodyPr/>
          <a:lstStyle/>
          <a:p>
            <a:r>
              <a:rPr lang="en-US" dirty="0" smtClean="0"/>
              <a:t>Weeks 1-14: New Life in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3181" y="959004"/>
            <a:ext cx="9601200" cy="5898995"/>
          </a:xfrm>
        </p:spPr>
        <p:txBody>
          <a:bodyPr>
            <a:noAutofit/>
          </a:bodyPr>
          <a:lstStyle/>
          <a:p>
            <a:r>
              <a:rPr lang="en-US" sz="2600" dirty="0"/>
              <a:t>Week 11</a:t>
            </a:r>
          </a:p>
          <a:p>
            <a:pPr lvl="1"/>
            <a:r>
              <a:rPr lang="en-US" sz="2600" i="0" dirty="0" err="1"/>
              <a:t>Fruitbearing</a:t>
            </a:r>
            <a:r>
              <a:rPr lang="en-US" sz="2600" i="0" dirty="0"/>
              <a:t> – Matthew 3:8, John 15, Romans 7:4, Galatians 5:22, Ephesians 5:9, Philippians 1:11, Colossians 1:10</a:t>
            </a:r>
            <a:r>
              <a:rPr lang="en-US" sz="2600" i="0" dirty="0" smtClean="0"/>
              <a:t>.</a:t>
            </a:r>
            <a:r>
              <a:rPr lang="en-US" sz="2600" i="0" dirty="0"/>
              <a:t> </a:t>
            </a:r>
          </a:p>
          <a:p>
            <a:r>
              <a:rPr lang="en-US" sz="2600" dirty="0"/>
              <a:t>Week 12</a:t>
            </a:r>
          </a:p>
          <a:p>
            <a:pPr lvl="0"/>
            <a:r>
              <a:rPr lang="en-US" sz="2600" dirty="0"/>
              <a:t>Ultimate – Free from the penalty, power, presence, and effects of sin.</a:t>
            </a:r>
          </a:p>
          <a:p>
            <a:pPr lvl="1"/>
            <a:r>
              <a:rPr lang="en-US" sz="2600" i="0" dirty="0"/>
              <a:t>Christlikeness – Romans 8:28-30, 1 John 3:2.</a:t>
            </a:r>
          </a:p>
          <a:p>
            <a:r>
              <a:rPr lang="en-US" sz="2600" dirty="0"/>
              <a:t>Week 13</a:t>
            </a:r>
          </a:p>
          <a:p>
            <a:pPr lvl="1"/>
            <a:r>
              <a:rPr lang="en-US" sz="2600" i="0" dirty="0"/>
              <a:t>Glorification – Romans 8:28-30, Colossians 3:3-4. </a:t>
            </a:r>
          </a:p>
          <a:p>
            <a:r>
              <a:rPr lang="en-US" sz="2600" dirty="0"/>
              <a:t>Week 14</a:t>
            </a:r>
          </a:p>
          <a:p>
            <a:r>
              <a:rPr lang="en-US" sz="2600" dirty="0"/>
              <a:t>At Home With The Lord – John 14:1-3, 2 Corinthians 5:6-8, Philippians 1:21-26.</a:t>
            </a:r>
            <a:r>
              <a:rPr lang="en-US" sz="2600" dirty="0"/>
              <a:t>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971309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830" y="0"/>
            <a:ext cx="9601200" cy="959005"/>
          </a:xfrm>
        </p:spPr>
        <p:txBody>
          <a:bodyPr/>
          <a:lstStyle/>
          <a:p>
            <a:r>
              <a:rPr lang="en-US" dirty="0" smtClean="0"/>
              <a:t>Weeks 15-18: Walking in the Spirit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3181" y="959004"/>
            <a:ext cx="9601200" cy="5898995"/>
          </a:xfrm>
        </p:spPr>
        <p:txBody>
          <a:bodyPr>
            <a:noAutofit/>
          </a:bodyPr>
          <a:lstStyle/>
          <a:p>
            <a:r>
              <a:rPr lang="en-US" sz="2800" dirty="0" smtClean="0"/>
              <a:t>Week </a:t>
            </a:r>
            <a:r>
              <a:rPr lang="en-US" sz="2800" dirty="0"/>
              <a:t>15 </a:t>
            </a:r>
          </a:p>
          <a:p>
            <a:pPr lvl="0"/>
            <a:r>
              <a:rPr lang="en-US" sz="2800" dirty="0"/>
              <a:t>Personal Bible Study: Being Filled With the Spirit – Ephesians 5:18, 2 Timothy 3:16-17, 1 Peter 2:2.</a:t>
            </a:r>
          </a:p>
          <a:p>
            <a:pPr lvl="1"/>
            <a:r>
              <a:rPr lang="en-US" sz="2800" i="0" dirty="0"/>
              <a:t>Hearing – Romans 10:17, Galatians 3:2-5.</a:t>
            </a:r>
          </a:p>
          <a:p>
            <a:pPr lvl="1"/>
            <a:r>
              <a:rPr lang="en-US" sz="2800" i="0" dirty="0"/>
              <a:t>Reading – 2 Corinthians 1:13, Ephesians 3:4, Colossians 4:16, 1 Thessalonians 5:27.</a:t>
            </a:r>
          </a:p>
          <a:p>
            <a:pPr lvl="1"/>
            <a:r>
              <a:rPr lang="en-US" sz="2800" i="0" dirty="0"/>
              <a:t>Studying – Acts 17:10-11, 2 Timothy 2:15.</a:t>
            </a:r>
          </a:p>
          <a:p>
            <a:pPr lvl="1"/>
            <a:r>
              <a:rPr lang="en-US" sz="2800" i="0" dirty="0"/>
              <a:t>Memorizing – Psalm 119:9-11.</a:t>
            </a:r>
          </a:p>
          <a:p>
            <a:pPr lvl="1"/>
            <a:r>
              <a:rPr lang="en-US" sz="2800" i="0" dirty="0"/>
              <a:t>Considering – 2 Timothy 2:7, Hebrews 3:1.</a:t>
            </a:r>
          </a:p>
          <a:p>
            <a:pPr lvl="1"/>
            <a:r>
              <a:rPr lang="en-US" sz="2800" i="0" dirty="0"/>
              <a:t>Reminding – 2 Peter 1:13.</a:t>
            </a:r>
          </a:p>
        </p:txBody>
      </p:sp>
    </p:spTree>
    <p:extLst>
      <p:ext uri="{BB962C8B-B14F-4D97-AF65-F5344CB8AC3E}">
        <p14:creationId xmlns:p14="http://schemas.microsoft.com/office/powerpoint/2010/main" val="73949815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254</TotalTime>
  <Words>977</Words>
  <Application>Microsoft Macintosh PowerPoint</Application>
  <PresentationFormat>Widescreen</PresentationFormat>
  <Paragraphs>121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Franklin Gothic Book</vt:lpstr>
      <vt:lpstr>Crop</vt:lpstr>
      <vt:lpstr>Pastoral Discipleship: a 36 Week Pattern for Discipleship</vt:lpstr>
      <vt:lpstr>PowerPoint Presentation</vt:lpstr>
      <vt:lpstr>Weeks 1-14: New Life in Christ</vt:lpstr>
      <vt:lpstr>Weeks 1-14: New Life in Christ</vt:lpstr>
      <vt:lpstr>Weeks 1-14: New Life in Christ</vt:lpstr>
      <vt:lpstr>Weeks 1-14: New Life in Christ</vt:lpstr>
      <vt:lpstr>Weeks 1-14: New Life in Christ</vt:lpstr>
      <vt:lpstr>Weeks 1-14: New Life in Christ</vt:lpstr>
      <vt:lpstr>Weeks 15-18: Walking in the Spirit</vt:lpstr>
      <vt:lpstr>Weeks 15-18: Walking in the Spirit</vt:lpstr>
      <vt:lpstr>Weeks 19-25: Developing Christian Character</vt:lpstr>
      <vt:lpstr>Weeks 19-25: Developing Christian Character</vt:lpstr>
      <vt:lpstr>Weeks 26-27: Developing Christian Hope</vt:lpstr>
      <vt:lpstr>Weeks 28-36: Developing Christian Maturity</vt:lpstr>
      <vt:lpstr>Weeks 28-36: Developing Christian Maturity</vt:lpstr>
      <vt:lpstr>Weeks 28-36: Developing Christian Maturity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Pastoral Discipleship Part 1: Pastor as Discipler</dc:title>
  <dc:creator>christopher cone</dc:creator>
  <cp:lastModifiedBy>christopher cone</cp:lastModifiedBy>
  <cp:revision>16</cp:revision>
  <dcterms:created xsi:type="dcterms:W3CDTF">2016-11-13T23:11:03Z</dcterms:created>
  <dcterms:modified xsi:type="dcterms:W3CDTF">2016-11-14T03:25:40Z</dcterms:modified>
</cp:coreProperties>
</file>